
<file path=[Content_Types].xml><?xml version="1.0" encoding="utf-8"?>
<Types xmlns="http://schemas.openxmlformats.org/package/2006/content-types">
  <Default Extension="bin" ContentType="application/vnd.openxmlformats-officedocument.oleObject"/>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90"/>
  </p:notesMasterIdLst>
  <p:sldIdLst>
    <p:sldId id="351" r:id="rId4"/>
    <p:sldId id="353" r:id="rId5"/>
    <p:sldId id="685" r:id="rId6"/>
    <p:sldId id="282" r:id="rId7"/>
    <p:sldId id="352" r:id="rId8"/>
    <p:sldId id="690" r:id="rId9"/>
    <p:sldId id="354" r:id="rId10"/>
    <p:sldId id="356" r:id="rId11"/>
    <p:sldId id="355" r:id="rId12"/>
    <p:sldId id="357" r:id="rId13"/>
    <p:sldId id="358" r:id="rId14"/>
    <p:sldId id="359" r:id="rId15"/>
    <p:sldId id="360" r:id="rId16"/>
    <p:sldId id="361" r:id="rId17"/>
    <p:sldId id="281" r:id="rId18"/>
    <p:sldId id="369" r:id="rId19"/>
    <p:sldId id="283" r:id="rId20"/>
    <p:sldId id="370" r:id="rId21"/>
    <p:sldId id="284" r:id="rId22"/>
    <p:sldId id="286" r:id="rId23"/>
    <p:sldId id="291" r:id="rId24"/>
    <p:sldId id="292" r:id="rId25"/>
    <p:sldId id="362" r:id="rId26"/>
    <p:sldId id="363" r:id="rId27"/>
    <p:sldId id="365" r:id="rId28"/>
    <p:sldId id="366" r:id="rId29"/>
    <p:sldId id="660" r:id="rId30"/>
    <p:sldId id="367" r:id="rId31"/>
    <p:sldId id="368" r:id="rId32"/>
    <p:sldId id="683" r:id="rId33"/>
    <p:sldId id="371" r:id="rId34"/>
    <p:sldId id="664" r:id="rId35"/>
    <p:sldId id="372" r:id="rId36"/>
    <p:sldId id="373" r:id="rId37"/>
    <p:sldId id="620" r:id="rId38"/>
    <p:sldId id="374" r:id="rId39"/>
    <p:sldId id="661" r:id="rId40"/>
    <p:sldId id="663" r:id="rId41"/>
    <p:sldId id="665" r:id="rId42"/>
    <p:sldId id="666" r:id="rId43"/>
    <p:sldId id="681" r:id="rId44"/>
    <p:sldId id="667" r:id="rId45"/>
    <p:sldId id="668" r:id="rId46"/>
    <p:sldId id="672" r:id="rId47"/>
    <p:sldId id="662" r:id="rId48"/>
    <p:sldId id="670" r:id="rId49"/>
    <p:sldId id="669" r:id="rId50"/>
    <p:sldId id="637" r:id="rId51"/>
    <p:sldId id="671" r:id="rId52"/>
    <p:sldId id="673" r:id="rId53"/>
    <p:sldId id="674" r:id="rId54"/>
    <p:sldId id="675" r:id="rId55"/>
    <p:sldId id="676" r:id="rId56"/>
    <p:sldId id="677" r:id="rId57"/>
    <p:sldId id="678" r:id="rId58"/>
    <p:sldId id="679" r:id="rId59"/>
    <p:sldId id="680" r:id="rId60"/>
    <p:sldId id="689" r:id="rId61"/>
    <p:sldId id="687" r:id="rId62"/>
    <p:sldId id="691" r:id="rId63"/>
    <p:sldId id="692" r:id="rId64"/>
    <p:sldId id="693" r:id="rId65"/>
    <p:sldId id="698" r:id="rId66"/>
    <p:sldId id="695" r:id="rId67"/>
    <p:sldId id="696" r:id="rId68"/>
    <p:sldId id="694" r:id="rId69"/>
    <p:sldId id="697" r:id="rId70"/>
    <p:sldId id="699" r:id="rId71"/>
    <p:sldId id="700" r:id="rId72"/>
    <p:sldId id="701" r:id="rId73"/>
    <p:sldId id="704" r:id="rId74"/>
    <p:sldId id="257" r:id="rId75"/>
    <p:sldId id="258" r:id="rId76"/>
    <p:sldId id="261" r:id="rId77"/>
    <p:sldId id="263" r:id="rId78"/>
    <p:sldId id="264" r:id="rId79"/>
    <p:sldId id="268" r:id="rId80"/>
    <p:sldId id="702" r:id="rId81"/>
    <p:sldId id="266" r:id="rId82"/>
    <p:sldId id="265" r:id="rId83"/>
    <p:sldId id="269" r:id="rId84"/>
    <p:sldId id="285" r:id="rId85"/>
    <p:sldId id="703" r:id="rId86"/>
    <p:sldId id="271" r:id="rId87"/>
    <p:sldId id="272" r:id="rId88"/>
    <p:sldId id="684" r:id="rId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99"/>
    <a:srgbClr val="FFCC99"/>
    <a:srgbClr val="FFCCFF"/>
    <a:srgbClr val="66FFFF"/>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Στυλ με θέμα 1 - Έμφαση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898" autoAdjust="0"/>
  </p:normalViewPr>
  <p:slideViewPr>
    <p:cSldViewPr snapToGrid="0" showGuides="1">
      <p:cViewPr varScale="1">
        <p:scale>
          <a:sx n="77" d="100"/>
          <a:sy n="77" d="100"/>
        </p:scale>
        <p:origin x="912" y="72"/>
      </p:cViewPr>
      <p:guideLst>
        <p:guide orient="horz" pos="2112"/>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DF9592-84DC-4628-8374-69F5B293C7B8}" type="doc">
      <dgm:prSet loTypeId="urn:microsoft.com/office/officeart/2008/layout/VerticalCurvedList" loCatId="list" qsTypeId="urn:microsoft.com/office/officeart/2005/8/quickstyle/simple4" qsCatId="simple" csTypeId="urn:microsoft.com/office/officeart/2005/8/colors/colorful1" csCatId="colorful" phldr="1"/>
      <dgm:spPr/>
      <dgm:t>
        <a:bodyPr/>
        <a:lstStyle/>
        <a:p>
          <a:endParaRPr lang="el-GR"/>
        </a:p>
      </dgm:t>
    </dgm:pt>
    <dgm:pt modelId="{279A4B30-F72B-4CF7-9CEF-9EA26DD372E6}">
      <dgm:prSet phldrT="[Κείμενο]"/>
      <dgm:spPr/>
      <dgm:t>
        <a:bodyPr/>
        <a:lstStyle/>
        <a:p>
          <a:r>
            <a:rPr lang="el-GR" dirty="0"/>
            <a:t>Κλινική εξέταση (Ιστορικό και ιστορικό νόσου, ζωτικά σημεία, </a:t>
          </a:r>
          <a:r>
            <a:rPr lang="el-GR" dirty="0" err="1"/>
            <a:t>συννοσηρότητες</a:t>
          </a:r>
          <a:r>
            <a:rPr lang="el-GR" dirty="0"/>
            <a:t>, κλινική εικόνα (σοβαρότητα, έκταση, </a:t>
          </a:r>
          <a:r>
            <a:rPr lang="en-US" dirty="0"/>
            <a:t>PDAI score </a:t>
          </a:r>
          <a:r>
            <a:rPr lang="el-GR" dirty="0" err="1"/>
            <a:t>κ.τ.λ</a:t>
          </a:r>
          <a:r>
            <a:rPr lang="el-GR" dirty="0"/>
            <a:t>)</a:t>
          </a:r>
        </a:p>
      </dgm:t>
    </dgm:pt>
    <dgm:pt modelId="{005AD3C2-5BC8-4144-8E10-23DDB115B3F2}" type="parTrans" cxnId="{B085430E-E4B5-485D-8FF8-396FA0C2B6CF}">
      <dgm:prSet/>
      <dgm:spPr/>
      <dgm:t>
        <a:bodyPr/>
        <a:lstStyle/>
        <a:p>
          <a:endParaRPr lang="el-GR"/>
        </a:p>
      </dgm:t>
    </dgm:pt>
    <dgm:pt modelId="{A53517CC-29CE-47D3-9C61-613E57F8427E}" type="sibTrans" cxnId="{B085430E-E4B5-485D-8FF8-396FA0C2B6CF}">
      <dgm:prSet/>
      <dgm:spPr/>
      <dgm:t>
        <a:bodyPr/>
        <a:lstStyle/>
        <a:p>
          <a:endParaRPr lang="el-GR"/>
        </a:p>
      </dgm:t>
    </dgm:pt>
    <dgm:pt modelId="{701CD37B-B8EC-4A8C-98FB-70B93B7D6A53}">
      <dgm:prSet phldrT="[Κείμενο]"/>
      <dgm:spPr/>
      <dgm:t>
        <a:bodyPr/>
        <a:lstStyle/>
        <a:p>
          <a:r>
            <a:rPr lang="el-GR" dirty="0" err="1"/>
            <a:t>Ιστοπαθολογική</a:t>
          </a:r>
          <a:r>
            <a:rPr lang="el-GR" dirty="0"/>
            <a:t> εξέταση</a:t>
          </a:r>
        </a:p>
      </dgm:t>
    </dgm:pt>
    <dgm:pt modelId="{E369D6EF-4914-4228-8168-52B02C1430D8}" type="parTrans" cxnId="{53E83014-AA2C-4648-A69E-ADB2035FB6F1}">
      <dgm:prSet/>
      <dgm:spPr/>
      <dgm:t>
        <a:bodyPr/>
        <a:lstStyle/>
        <a:p>
          <a:endParaRPr lang="el-GR"/>
        </a:p>
      </dgm:t>
    </dgm:pt>
    <dgm:pt modelId="{902BE7E6-BA4C-4B57-9D87-6E435E5B70DA}" type="sibTrans" cxnId="{53E83014-AA2C-4648-A69E-ADB2035FB6F1}">
      <dgm:prSet/>
      <dgm:spPr/>
      <dgm:t>
        <a:bodyPr/>
        <a:lstStyle/>
        <a:p>
          <a:endParaRPr lang="el-GR"/>
        </a:p>
      </dgm:t>
    </dgm:pt>
    <dgm:pt modelId="{CBE7C057-E5B4-4EB9-8E3A-4A0DE1277CF3}">
      <dgm:prSet phldrT="[Κείμενο]"/>
      <dgm:spPr/>
      <dgm:t>
        <a:bodyPr/>
        <a:lstStyle/>
        <a:p>
          <a:r>
            <a:rPr lang="el-GR" dirty="0"/>
            <a:t>Άμεσος </a:t>
          </a:r>
          <a:r>
            <a:rPr lang="el-GR" dirty="0" err="1"/>
            <a:t>ανοσοφθορισμός</a:t>
          </a:r>
          <a:endParaRPr lang="el-GR" dirty="0"/>
        </a:p>
      </dgm:t>
    </dgm:pt>
    <dgm:pt modelId="{317D5E65-1423-49AD-9D77-D2971E153372}" type="parTrans" cxnId="{6DC387A8-54CE-44D6-AA11-CA21331776BF}">
      <dgm:prSet/>
      <dgm:spPr/>
      <dgm:t>
        <a:bodyPr/>
        <a:lstStyle/>
        <a:p>
          <a:endParaRPr lang="el-GR"/>
        </a:p>
      </dgm:t>
    </dgm:pt>
    <dgm:pt modelId="{0D7DC029-16AC-4078-A4B0-2602C2434CF8}" type="sibTrans" cxnId="{6DC387A8-54CE-44D6-AA11-CA21331776BF}">
      <dgm:prSet/>
      <dgm:spPr/>
      <dgm:t>
        <a:bodyPr/>
        <a:lstStyle/>
        <a:p>
          <a:endParaRPr lang="el-GR"/>
        </a:p>
      </dgm:t>
    </dgm:pt>
    <dgm:pt modelId="{2901B7EF-0678-4F1D-B4A4-7B098D3C4F9F}">
      <dgm:prSet phldrT="[Κείμενο]"/>
      <dgm:spPr/>
      <dgm:t>
        <a:bodyPr/>
        <a:lstStyle/>
        <a:p>
          <a:r>
            <a:rPr lang="el-GR" dirty="0"/>
            <a:t>Έμμεσος </a:t>
          </a:r>
          <a:r>
            <a:rPr lang="el-GR" dirty="0" err="1"/>
            <a:t>ανοσοφθορισμός</a:t>
          </a:r>
          <a:endParaRPr lang="el-GR" dirty="0"/>
        </a:p>
      </dgm:t>
    </dgm:pt>
    <dgm:pt modelId="{2D460D74-1765-4693-8562-75FF65FC87AD}" type="parTrans" cxnId="{9DE8A31E-0234-44A0-A4FD-70B6DB85C007}">
      <dgm:prSet/>
      <dgm:spPr/>
      <dgm:t>
        <a:bodyPr/>
        <a:lstStyle/>
        <a:p>
          <a:endParaRPr lang="el-GR"/>
        </a:p>
      </dgm:t>
    </dgm:pt>
    <dgm:pt modelId="{C6F1269E-E90A-4807-B350-143B77090D39}" type="sibTrans" cxnId="{9DE8A31E-0234-44A0-A4FD-70B6DB85C007}">
      <dgm:prSet/>
      <dgm:spPr/>
      <dgm:t>
        <a:bodyPr/>
        <a:lstStyle/>
        <a:p>
          <a:endParaRPr lang="el-GR"/>
        </a:p>
      </dgm:t>
    </dgm:pt>
    <dgm:pt modelId="{5FF5054D-35C8-4967-B911-D95986D6EF89}">
      <dgm:prSet phldrT="[Κείμενο]"/>
      <dgm:spPr/>
      <dgm:t>
        <a:bodyPr/>
        <a:lstStyle/>
        <a:p>
          <a:r>
            <a:rPr lang="en-US" dirty="0"/>
            <a:t>ELISA, biochips (</a:t>
          </a:r>
          <a:r>
            <a:rPr lang="el-GR" dirty="0"/>
            <a:t>κ.τ.λ.)</a:t>
          </a:r>
        </a:p>
      </dgm:t>
    </dgm:pt>
    <dgm:pt modelId="{D8B3DFA1-73CB-41AC-AC46-F6F03A88252A}" type="parTrans" cxnId="{172AFF9C-C9A5-46A8-B830-0B6CB8E32589}">
      <dgm:prSet/>
      <dgm:spPr/>
      <dgm:t>
        <a:bodyPr/>
        <a:lstStyle/>
        <a:p>
          <a:endParaRPr lang="el-GR"/>
        </a:p>
      </dgm:t>
    </dgm:pt>
    <dgm:pt modelId="{D26FE3A7-068C-4152-88F5-65F743AE19E0}" type="sibTrans" cxnId="{172AFF9C-C9A5-46A8-B830-0B6CB8E32589}">
      <dgm:prSet/>
      <dgm:spPr/>
      <dgm:t>
        <a:bodyPr/>
        <a:lstStyle/>
        <a:p>
          <a:endParaRPr lang="el-GR"/>
        </a:p>
      </dgm:t>
    </dgm:pt>
    <dgm:pt modelId="{8CA5985A-C5C0-4E1E-960D-EC072AE1171B}" type="pres">
      <dgm:prSet presAssocID="{0FDF9592-84DC-4628-8374-69F5B293C7B8}" presName="Name0" presStyleCnt="0">
        <dgm:presLayoutVars>
          <dgm:chMax val="7"/>
          <dgm:chPref val="7"/>
          <dgm:dir/>
        </dgm:presLayoutVars>
      </dgm:prSet>
      <dgm:spPr/>
    </dgm:pt>
    <dgm:pt modelId="{8189C08E-CE8F-41A4-AE9B-3549DC8A3E14}" type="pres">
      <dgm:prSet presAssocID="{0FDF9592-84DC-4628-8374-69F5B293C7B8}" presName="Name1" presStyleCnt="0"/>
      <dgm:spPr/>
    </dgm:pt>
    <dgm:pt modelId="{CFA39F5D-511D-4BBE-A2DA-85E99FB33EC1}" type="pres">
      <dgm:prSet presAssocID="{0FDF9592-84DC-4628-8374-69F5B293C7B8}" presName="cycle" presStyleCnt="0"/>
      <dgm:spPr/>
    </dgm:pt>
    <dgm:pt modelId="{3DD7B0B5-33EC-4E6E-8960-60286C1604D0}" type="pres">
      <dgm:prSet presAssocID="{0FDF9592-84DC-4628-8374-69F5B293C7B8}" presName="srcNode" presStyleLbl="node1" presStyleIdx="0" presStyleCnt="5"/>
      <dgm:spPr/>
    </dgm:pt>
    <dgm:pt modelId="{B724E349-9BCF-4F5B-817D-93C0F2371F3C}" type="pres">
      <dgm:prSet presAssocID="{0FDF9592-84DC-4628-8374-69F5B293C7B8}" presName="conn" presStyleLbl="parChTrans1D2" presStyleIdx="0" presStyleCnt="1"/>
      <dgm:spPr/>
    </dgm:pt>
    <dgm:pt modelId="{47BE504B-64F7-4BB5-B465-B2847485BB18}" type="pres">
      <dgm:prSet presAssocID="{0FDF9592-84DC-4628-8374-69F5B293C7B8}" presName="extraNode" presStyleLbl="node1" presStyleIdx="0" presStyleCnt="5"/>
      <dgm:spPr/>
    </dgm:pt>
    <dgm:pt modelId="{AF45F6F6-2FE9-4508-A359-CCD7BF492B81}" type="pres">
      <dgm:prSet presAssocID="{0FDF9592-84DC-4628-8374-69F5B293C7B8}" presName="dstNode" presStyleLbl="node1" presStyleIdx="0" presStyleCnt="5"/>
      <dgm:spPr/>
    </dgm:pt>
    <dgm:pt modelId="{3C01CEB0-ECF6-4DCE-AC9B-6A4B8C93187D}" type="pres">
      <dgm:prSet presAssocID="{279A4B30-F72B-4CF7-9CEF-9EA26DD372E6}" presName="text_1" presStyleLbl="node1" presStyleIdx="0" presStyleCnt="5">
        <dgm:presLayoutVars>
          <dgm:bulletEnabled val="1"/>
        </dgm:presLayoutVars>
      </dgm:prSet>
      <dgm:spPr/>
    </dgm:pt>
    <dgm:pt modelId="{BE6321B8-2EC2-4E9C-B61C-54DD0E9BBF0E}" type="pres">
      <dgm:prSet presAssocID="{279A4B30-F72B-4CF7-9CEF-9EA26DD372E6}" presName="accent_1" presStyleCnt="0"/>
      <dgm:spPr/>
    </dgm:pt>
    <dgm:pt modelId="{7E017379-ACB9-41C9-8EED-700955309264}" type="pres">
      <dgm:prSet presAssocID="{279A4B30-F72B-4CF7-9CEF-9EA26DD372E6}" presName="accentRepeatNode" presStyleLbl="solidFgAcc1" presStyleIdx="0" presStyleCnt="5"/>
      <dgm:spPr/>
    </dgm:pt>
    <dgm:pt modelId="{82C51AA3-DFCA-4AE1-9602-E0232D3BCF85}" type="pres">
      <dgm:prSet presAssocID="{701CD37B-B8EC-4A8C-98FB-70B93B7D6A53}" presName="text_2" presStyleLbl="node1" presStyleIdx="1" presStyleCnt="5">
        <dgm:presLayoutVars>
          <dgm:bulletEnabled val="1"/>
        </dgm:presLayoutVars>
      </dgm:prSet>
      <dgm:spPr/>
    </dgm:pt>
    <dgm:pt modelId="{634B5AC9-EF71-4DFF-A73B-047B537962D1}" type="pres">
      <dgm:prSet presAssocID="{701CD37B-B8EC-4A8C-98FB-70B93B7D6A53}" presName="accent_2" presStyleCnt="0"/>
      <dgm:spPr/>
    </dgm:pt>
    <dgm:pt modelId="{0E441392-7E24-403A-96F9-8AAC71D20835}" type="pres">
      <dgm:prSet presAssocID="{701CD37B-B8EC-4A8C-98FB-70B93B7D6A53}" presName="accentRepeatNode" presStyleLbl="solidFgAcc1" presStyleIdx="1" presStyleCnt="5"/>
      <dgm:spPr/>
    </dgm:pt>
    <dgm:pt modelId="{E699E4EF-FCEF-4CCB-BAF5-0DB38071002F}" type="pres">
      <dgm:prSet presAssocID="{CBE7C057-E5B4-4EB9-8E3A-4A0DE1277CF3}" presName="text_3" presStyleLbl="node1" presStyleIdx="2" presStyleCnt="5" custLinFactNeighborX="71" custLinFactNeighborY="4385">
        <dgm:presLayoutVars>
          <dgm:bulletEnabled val="1"/>
        </dgm:presLayoutVars>
      </dgm:prSet>
      <dgm:spPr/>
    </dgm:pt>
    <dgm:pt modelId="{1221EE50-FDC6-4DA0-A17D-60A023AD07AB}" type="pres">
      <dgm:prSet presAssocID="{CBE7C057-E5B4-4EB9-8E3A-4A0DE1277CF3}" presName="accent_3" presStyleCnt="0"/>
      <dgm:spPr/>
    </dgm:pt>
    <dgm:pt modelId="{71F9D12E-CFAC-4677-8B0A-F88C2E1FAFB2}" type="pres">
      <dgm:prSet presAssocID="{CBE7C057-E5B4-4EB9-8E3A-4A0DE1277CF3}" presName="accentRepeatNode" presStyleLbl="solidFgAcc1" presStyleIdx="2" presStyleCnt="5"/>
      <dgm:spPr/>
    </dgm:pt>
    <dgm:pt modelId="{C41B157E-8960-4216-96C4-BF513D40976F}" type="pres">
      <dgm:prSet presAssocID="{2901B7EF-0678-4F1D-B4A4-7B098D3C4F9F}" presName="text_4" presStyleLbl="node1" presStyleIdx="3" presStyleCnt="5">
        <dgm:presLayoutVars>
          <dgm:bulletEnabled val="1"/>
        </dgm:presLayoutVars>
      </dgm:prSet>
      <dgm:spPr/>
    </dgm:pt>
    <dgm:pt modelId="{704407A2-5AD3-4A9C-8DC7-AE343768EA7F}" type="pres">
      <dgm:prSet presAssocID="{2901B7EF-0678-4F1D-B4A4-7B098D3C4F9F}" presName="accent_4" presStyleCnt="0"/>
      <dgm:spPr/>
    </dgm:pt>
    <dgm:pt modelId="{5EF0F1B3-FCF2-436B-8CB2-B91B02C61E77}" type="pres">
      <dgm:prSet presAssocID="{2901B7EF-0678-4F1D-B4A4-7B098D3C4F9F}" presName="accentRepeatNode" presStyleLbl="solidFgAcc1" presStyleIdx="3" presStyleCnt="5"/>
      <dgm:spPr/>
    </dgm:pt>
    <dgm:pt modelId="{FF954B39-A8B1-4AED-B65D-95CE9BAE4860}" type="pres">
      <dgm:prSet presAssocID="{5FF5054D-35C8-4967-B911-D95986D6EF89}" presName="text_5" presStyleLbl="node1" presStyleIdx="4" presStyleCnt="5">
        <dgm:presLayoutVars>
          <dgm:bulletEnabled val="1"/>
        </dgm:presLayoutVars>
      </dgm:prSet>
      <dgm:spPr/>
    </dgm:pt>
    <dgm:pt modelId="{6B33D77F-E5D1-4168-9480-16A34EB00555}" type="pres">
      <dgm:prSet presAssocID="{5FF5054D-35C8-4967-B911-D95986D6EF89}" presName="accent_5" presStyleCnt="0"/>
      <dgm:spPr/>
    </dgm:pt>
    <dgm:pt modelId="{D262AD07-2D10-47DA-B8BC-0759641D1558}" type="pres">
      <dgm:prSet presAssocID="{5FF5054D-35C8-4967-B911-D95986D6EF89}" presName="accentRepeatNode" presStyleLbl="solidFgAcc1" presStyleIdx="4" presStyleCnt="5"/>
      <dgm:spPr/>
    </dgm:pt>
  </dgm:ptLst>
  <dgm:cxnLst>
    <dgm:cxn modelId="{902E3C07-774B-4BE7-928C-67B5DB4ADE58}" type="presOf" srcId="{279A4B30-F72B-4CF7-9CEF-9EA26DD372E6}" destId="{3C01CEB0-ECF6-4DCE-AC9B-6A4B8C93187D}" srcOrd="0" destOrd="0" presId="urn:microsoft.com/office/officeart/2008/layout/VerticalCurvedList"/>
    <dgm:cxn modelId="{B085430E-E4B5-485D-8FF8-396FA0C2B6CF}" srcId="{0FDF9592-84DC-4628-8374-69F5B293C7B8}" destId="{279A4B30-F72B-4CF7-9CEF-9EA26DD372E6}" srcOrd="0" destOrd="0" parTransId="{005AD3C2-5BC8-4144-8E10-23DDB115B3F2}" sibTransId="{A53517CC-29CE-47D3-9C61-613E57F8427E}"/>
    <dgm:cxn modelId="{4EF8BC0F-C164-4AE5-97C7-62F036BF16B9}" type="presOf" srcId="{A53517CC-29CE-47D3-9C61-613E57F8427E}" destId="{B724E349-9BCF-4F5B-817D-93C0F2371F3C}" srcOrd="0" destOrd="0" presId="urn:microsoft.com/office/officeart/2008/layout/VerticalCurvedList"/>
    <dgm:cxn modelId="{53E83014-AA2C-4648-A69E-ADB2035FB6F1}" srcId="{0FDF9592-84DC-4628-8374-69F5B293C7B8}" destId="{701CD37B-B8EC-4A8C-98FB-70B93B7D6A53}" srcOrd="1" destOrd="0" parTransId="{E369D6EF-4914-4228-8168-52B02C1430D8}" sibTransId="{902BE7E6-BA4C-4B57-9D87-6E435E5B70DA}"/>
    <dgm:cxn modelId="{9DE8A31E-0234-44A0-A4FD-70B6DB85C007}" srcId="{0FDF9592-84DC-4628-8374-69F5B293C7B8}" destId="{2901B7EF-0678-4F1D-B4A4-7B098D3C4F9F}" srcOrd="3" destOrd="0" parTransId="{2D460D74-1765-4693-8562-75FF65FC87AD}" sibTransId="{C6F1269E-E90A-4807-B350-143B77090D39}"/>
    <dgm:cxn modelId="{529C0B30-0C07-4102-B560-EB1477ED7751}" type="presOf" srcId="{CBE7C057-E5B4-4EB9-8E3A-4A0DE1277CF3}" destId="{E699E4EF-FCEF-4CCB-BAF5-0DB38071002F}" srcOrd="0" destOrd="0" presId="urn:microsoft.com/office/officeart/2008/layout/VerticalCurvedList"/>
    <dgm:cxn modelId="{B898A276-DC57-48D4-8FBE-9EFBA108D28F}" type="presOf" srcId="{0FDF9592-84DC-4628-8374-69F5B293C7B8}" destId="{8CA5985A-C5C0-4E1E-960D-EC072AE1171B}" srcOrd="0" destOrd="0" presId="urn:microsoft.com/office/officeart/2008/layout/VerticalCurvedList"/>
    <dgm:cxn modelId="{172AFF9C-C9A5-46A8-B830-0B6CB8E32589}" srcId="{0FDF9592-84DC-4628-8374-69F5B293C7B8}" destId="{5FF5054D-35C8-4967-B911-D95986D6EF89}" srcOrd="4" destOrd="0" parTransId="{D8B3DFA1-73CB-41AC-AC46-F6F03A88252A}" sibTransId="{D26FE3A7-068C-4152-88F5-65F743AE19E0}"/>
    <dgm:cxn modelId="{9FE413A2-5029-414F-BF2D-79A9BA5AA22A}" type="presOf" srcId="{5FF5054D-35C8-4967-B911-D95986D6EF89}" destId="{FF954B39-A8B1-4AED-B65D-95CE9BAE4860}" srcOrd="0" destOrd="0" presId="urn:microsoft.com/office/officeart/2008/layout/VerticalCurvedList"/>
    <dgm:cxn modelId="{6DC387A8-54CE-44D6-AA11-CA21331776BF}" srcId="{0FDF9592-84DC-4628-8374-69F5B293C7B8}" destId="{CBE7C057-E5B4-4EB9-8E3A-4A0DE1277CF3}" srcOrd="2" destOrd="0" parTransId="{317D5E65-1423-49AD-9D77-D2971E153372}" sibTransId="{0D7DC029-16AC-4078-A4B0-2602C2434CF8}"/>
    <dgm:cxn modelId="{665EC1B4-08E1-4741-810D-CBB4535C5012}" type="presOf" srcId="{701CD37B-B8EC-4A8C-98FB-70B93B7D6A53}" destId="{82C51AA3-DFCA-4AE1-9602-E0232D3BCF85}" srcOrd="0" destOrd="0" presId="urn:microsoft.com/office/officeart/2008/layout/VerticalCurvedList"/>
    <dgm:cxn modelId="{6ABAC3C5-C8A3-4A87-AB68-FB1983E36E61}" type="presOf" srcId="{2901B7EF-0678-4F1D-B4A4-7B098D3C4F9F}" destId="{C41B157E-8960-4216-96C4-BF513D40976F}" srcOrd="0" destOrd="0" presId="urn:microsoft.com/office/officeart/2008/layout/VerticalCurvedList"/>
    <dgm:cxn modelId="{EEDBC148-4C0F-4677-AE5B-C320A78BBD21}" type="presParOf" srcId="{8CA5985A-C5C0-4E1E-960D-EC072AE1171B}" destId="{8189C08E-CE8F-41A4-AE9B-3549DC8A3E14}" srcOrd="0" destOrd="0" presId="urn:microsoft.com/office/officeart/2008/layout/VerticalCurvedList"/>
    <dgm:cxn modelId="{B9AEDF31-1B7A-4573-BD57-B01E0C9B2BE4}" type="presParOf" srcId="{8189C08E-CE8F-41A4-AE9B-3549DC8A3E14}" destId="{CFA39F5D-511D-4BBE-A2DA-85E99FB33EC1}" srcOrd="0" destOrd="0" presId="urn:microsoft.com/office/officeart/2008/layout/VerticalCurvedList"/>
    <dgm:cxn modelId="{2D5F8ABF-2290-4D3B-8AF5-A262BA3C0F04}" type="presParOf" srcId="{CFA39F5D-511D-4BBE-A2DA-85E99FB33EC1}" destId="{3DD7B0B5-33EC-4E6E-8960-60286C1604D0}" srcOrd="0" destOrd="0" presId="urn:microsoft.com/office/officeart/2008/layout/VerticalCurvedList"/>
    <dgm:cxn modelId="{9BDDFD1F-E4AC-45E8-BCB3-4A86E1BF0CF9}" type="presParOf" srcId="{CFA39F5D-511D-4BBE-A2DA-85E99FB33EC1}" destId="{B724E349-9BCF-4F5B-817D-93C0F2371F3C}" srcOrd="1" destOrd="0" presId="urn:microsoft.com/office/officeart/2008/layout/VerticalCurvedList"/>
    <dgm:cxn modelId="{AFEF7874-E8BD-4EF8-A253-2CEE58A44E88}" type="presParOf" srcId="{CFA39F5D-511D-4BBE-A2DA-85E99FB33EC1}" destId="{47BE504B-64F7-4BB5-B465-B2847485BB18}" srcOrd="2" destOrd="0" presId="urn:microsoft.com/office/officeart/2008/layout/VerticalCurvedList"/>
    <dgm:cxn modelId="{A3112F5D-6B79-4270-A545-31C3104E4972}" type="presParOf" srcId="{CFA39F5D-511D-4BBE-A2DA-85E99FB33EC1}" destId="{AF45F6F6-2FE9-4508-A359-CCD7BF492B81}" srcOrd="3" destOrd="0" presId="urn:microsoft.com/office/officeart/2008/layout/VerticalCurvedList"/>
    <dgm:cxn modelId="{09155A1C-A0A5-47A6-BFCD-44836672BDC0}" type="presParOf" srcId="{8189C08E-CE8F-41A4-AE9B-3549DC8A3E14}" destId="{3C01CEB0-ECF6-4DCE-AC9B-6A4B8C93187D}" srcOrd="1" destOrd="0" presId="urn:microsoft.com/office/officeart/2008/layout/VerticalCurvedList"/>
    <dgm:cxn modelId="{D30C1CA9-6C72-45C9-B687-8943B1CE79AA}" type="presParOf" srcId="{8189C08E-CE8F-41A4-AE9B-3549DC8A3E14}" destId="{BE6321B8-2EC2-4E9C-B61C-54DD0E9BBF0E}" srcOrd="2" destOrd="0" presId="urn:microsoft.com/office/officeart/2008/layout/VerticalCurvedList"/>
    <dgm:cxn modelId="{1F61FE74-8C98-43E5-B117-AB5DBE91DD30}" type="presParOf" srcId="{BE6321B8-2EC2-4E9C-B61C-54DD0E9BBF0E}" destId="{7E017379-ACB9-41C9-8EED-700955309264}" srcOrd="0" destOrd="0" presId="urn:microsoft.com/office/officeart/2008/layout/VerticalCurvedList"/>
    <dgm:cxn modelId="{53B8EBE4-3B06-4161-965E-281CCBE473D7}" type="presParOf" srcId="{8189C08E-CE8F-41A4-AE9B-3549DC8A3E14}" destId="{82C51AA3-DFCA-4AE1-9602-E0232D3BCF85}" srcOrd="3" destOrd="0" presId="urn:microsoft.com/office/officeart/2008/layout/VerticalCurvedList"/>
    <dgm:cxn modelId="{BAFAA9BB-2C7D-4FF3-A088-435F558B27A2}" type="presParOf" srcId="{8189C08E-CE8F-41A4-AE9B-3549DC8A3E14}" destId="{634B5AC9-EF71-4DFF-A73B-047B537962D1}" srcOrd="4" destOrd="0" presId="urn:microsoft.com/office/officeart/2008/layout/VerticalCurvedList"/>
    <dgm:cxn modelId="{37D0807A-E26D-4F97-A82A-BAC8C0A7DC02}" type="presParOf" srcId="{634B5AC9-EF71-4DFF-A73B-047B537962D1}" destId="{0E441392-7E24-403A-96F9-8AAC71D20835}" srcOrd="0" destOrd="0" presId="urn:microsoft.com/office/officeart/2008/layout/VerticalCurvedList"/>
    <dgm:cxn modelId="{68FE5A32-7D81-4520-8C4B-F72DFF66FE9A}" type="presParOf" srcId="{8189C08E-CE8F-41A4-AE9B-3549DC8A3E14}" destId="{E699E4EF-FCEF-4CCB-BAF5-0DB38071002F}" srcOrd="5" destOrd="0" presId="urn:microsoft.com/office/officeart/2008/layout/VerticalCurvedList"/>
    <dgm:cxn modelId="{BF51B650-BB4C-48C9-9582-A745EC42AA4E}" type="presParOf" srcId="{8189C08E-CE8F-41A4-AE9B-3549DC8A3E14}" destId="{1221EE50-FDC6-4DA0-A17D-60A023AD07AB}" srcOrd="6" destOrd="0" presId="urn:microsoft.com/office/officeart/2008/layout/VerticalCurvedList"/>
    <dgm:cxn modelId="{5336CA11-B7C6-4E2D-90A4-D46094FA0224}" type="presParOf" srcId="{1221EE50-FDC6-4DA0-A17D-60A023AD07AB}" destId="{71F9D12E-CFAC-4677-8B0A-F88C2E1FAFB2}" srcOrd="0" destOrd="0" presId="urn:microsoft.com/office/officeart/2008/layout/VerticalCurvedList"/>
    <dgm:cxn modelId="{ECB8FD8F-861F-4C44-A787-AA54047DA3B9}" type="presParOf" srcId="{8189C08E-CE8F-41A4-AE9B-3549DC8A3E14}" destId="{C41B157E-8960-4216-96C4-BF513D40976F}" srcOrd="7" destOrd="0" presId="urn:microsoft.com/office/officeart/2008/layout/VerticalCurvedList"/>
    <dgm:cxn modelId="{E11BAA54-0B7E-4F5F-A0A8-48E3CC03F413}" type="presParOf" srcId="{8189C08E-CE8F-41A4-AE9B-3549DC8A3E14}" destId="{704407A2-5AD3-4A9C-8DC7-AE343768EA7F}" srcOrd="8" destOrd="0" presId="urn:microsoft.com/office/officeart/2008/layout/VerticalCurvedList"/>
    <dgm:cxn modelId="{FE9C5BE8-05B3-41E7-844A-486F548A44C9}" type="presParOf" srcId="{704407A2-5AD3-4A9C-8DC7-AE343768EA7F}" destId="{5EF0F1B3-FCF2-436B-8CB2-B91B02C61E77}" srcOrd="0" destOrd="0" presId="urn:microsoft.com/office/officeart/2008/layout/VerticalCurvedList"/>
    <dgm:cxn modelId="{D3A6D30D-B8E6-4BCB-8D06-037BD71F896E}" type="presParOf" srcId="{8189C08E-CE8F-41A4-AE9B-3549DC8A3E14}" destId="{FF954B39-A8B1-4AED-B65D-95CE9BAE4860}" srcOrd="9" destOrd="0" presId="urn:microsoft.com/office/officeart/2008/layout/VerticalCurvedList"/>
    <dgm:cxn modelId="{D2EA90CA-01DC-4C06-A95E-AE9EA91B39D7}" type="presParOf" srcId="{8189C08E-CE8F-41A4-AE9B-3549DC8A3E14}" destId="{6B33D77F-E5D1-4168-9480-16A34EB00555}" srcOrd="10" destOrd="0" presId="urn:microsoft.com/office/officeart/2008/layout/VerticalCurvedList"/>
    <dgm:cxn modelId="{1720956A-23F4-4982-AE45-8657FD633AD4}" type="presParOf" srcId="{6B33D77F-E5D1-4168-9480-16A34EB00555}" destId="{D262AD07-2D10-47DA-B8BC-0759641D155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DF9592-84DC-4628-8374-69F5B293C7B8}" type="doc">
      <dgm:prSet loTypeId="urn:microsoft.com/office/officeart/2008/layout/VerticalCurvedList" loCatId="list" qsTypeId="urn:microsoft.com/office/officeart/2005/8/quickstyle/simple4" qsCatId="simple" csTypeId="urn:microsoft.com/office/officeart/2005/8/colors/colorful1" csCatId="colorful" phldr="1"/>
      <dgm:spPr/>
      <dgm:t>
        <a:bodyPr/>
        <a:lstStyle/>
        <a:p>
          <a:endParaRPr lang="el-GR"/>
        </a:p>
      </dgm:t>
    </dgm:pt>
    <dgm:pt modelId="{279A4B30-F72B-4CF7-9CEF-9EA26DD372E6}">
      <dgm:prSet phldrT="[Κείμενο]"/>
      <dgm:spPr/>
      <dgm:t>
        <a:bodyPr/>
        <a:lstStyle/>
        <a:p>
          <a:r>
            <a:rPr lang="el-GR" dirty="0"/>
            <a:t>Κλινική εξέταση (Ιστορικό και ιστορικό νόσου, ζωτικά σημεία, </a:t>
          </a:r>
          <a:r>
            <a:rPr lang="el-GR" dirty="0" err="1"/>
            <a:t>συννοσηρότητες</a:t>
          </a:r>
          <a:r>
            <a:rPr lang="el-GR" dirty="0"/>
            <a:t>, κλινική εικόνα (σοβαρότητα, έκταση, Β</a:t>
          </a:r>
          <a:r>
            <a:rPr lang="en-US" dirty="0"/>
            <a:t>PDAI score </a:t>
          </a:r>
          <a:r>
            <a:rPr lang="el-GR" dirty="0" err="1"/>
            <a:t>κ.τ.λ</a:t>
          </a:r>
          <a:r>
            <a:rPr lang="el-GR" dirty="0"/>
            <a:t>)</a:t>
          </a:r>
        </a:p>
      </dgm:t>
    </dgm:pt>
    <dgm:pt modelId="{005AD3C2-5BC8-4144-8E10-23DDB115B3F2}" type="parTrans" cxnId="{B085430E-E4B5-485D-8FF8-396FA0C2B6CF}">
      <dgm:prSet/>
      <dgm:spPr/>
      <dgm:t>
        <a:bodyPr/>
        <a:lstStyle/>
        <a:p>
          <a:endParaRPr lang="el-GR"/>
        </a:p>
      </dgm:t>
    </dgm:pt>
    <dgm:pt modelId="{A53517CC-29CE-47D3-9C61-613E57F8427E}" type="sibTrans" cxnId="{B085430E-E4B5-485D-8FF8-396FA0C2B6CF}">
      <dgm:prSet/>
      <dgm:spPr/>
      <dgm:t>
        <a:bodyPr/>
        <a:lstStyle/>
        <a:p>
          <a:endParaRPr lang="el-GR"/>
        </a:p>
      </dgm:t>
    </dgm:pt>
    <dgm:pt modelId="{701CD37B-B8EC-4A8C-98FB-70B93B7D6A53}">
      <dgm:prSet phldrT="[Κείμενο]"/>
      <dgm:spPr/>
      <dgm:t>
        <a:bodyPr/>
        <a:lstStyle/>
        <a:p>
          <a:r>
            <a:rPr lang="el-GR" dirty="0" err="1"/>
            <a:t>Ιστοπαθολογική</a:t>
          </a:r>
          <a:r>
            <a:rPr lang="el-GR" dirty="0"/>
            <a:t> εξέταση</a:t>
          </a:r>
        </a:p>
      </dgm:t>
    </dgm:pt>
    <dgm:pt modelId="{E369D6EF-4914-4228-8168-52B02C1430D8}" type="parTrans" cxnId="{53E83014-AA2C-4648-A69E-ADB2035FB6F1}">
      <dgm:prSet/>
      <dgm:spPr/>
      <dgm:t>
        <a:bodyPr/>
        <a:lstStyle/>
        <a:p>
          <a:endParaRPr lang="el-GR"/>
        </a:p>
      </dgm:t>
    </dgm:pt>
    <dgm:pt modelId="{902BE7E6-BA4C-4B57-9D87-6E435E5B70DA}" type="sibTrans" cxnId="{53E83014-AA2C-4648-A69E-ADB2035FB6F1}">
      <dgm:prSet/>
      <dgm:spPr/>
      <dgm:t>
        <a:bodyPr/>
        <a:lstStyle/>
        <a:p>
          <a:endParaRPr lang="el-GR"/>
        </a:p>
      </dgm:t>
    </dgm:pt>
    <dgm:pt modelId="{CBE7C057-E5B4-4EB9-8E3A-4A0DE1277CF3}">
      <dgm:prSet phldrT="[Κείμενο]"/>
      <dgm:spPr/>
      <dgm:t>
        <a:bodyPr/>
        <a:lstStyle/>
        <a:p>
          <a:r>
            <a:rPr lang="el-GR" dirty="0"/>
            <a:t>Άμεσος </a:t>
          </a:r>
          <a:r>
            <a:rPr lang="el-GR" dirty="0" err="1"/>
            <a:t>ανοσοφθορισμός</a:t>
          </a:r>
          <a:endParaRPr lang="el-GR" dirty="0"/>
        </a:p>
      </dgm:t>
    </dgm:pt>
    <dgm:pt modelId="{317D5E65-1423-49AD-9D77-D2971E153372}" type="parTrans" cxnId="{6DC387A8-54CE-44D6-AA11-CA21331776BF}">
      <dgm:prSet/>
      <dgm:spPr/>
      <dgm:t>
        <a:bodyPr/>
        <a:lstStyle/>
        <a:p>
          <a:endParaRPr lang="el-GR"/>
        </a:p>
      </dgm:t>
    </dgm:pt>
    <dgm:pt modelId="{0D7DC029-16AC-4078-A4B0-2602C2434CF8}" type="sibTrans" cxnId="{6DC387A8-54CE-44D6-AA11-CA21331776BF}">
      <dgm:prSet/>
      <dgm:spPr/>
      <dgm:t>
        <a:bodyPr/>
        <a:lstStyle/>
        <a:p>
          <a:endParaRPr lang="el-GR"/>
        </a:p>
      </dgm:t>
    </dgm:pt>
    <dgm:pt modelId="{2901B7EF-0678-4F1D-B4A4-7B098D3C4F9F}">
      <dgm:prSet phldrT="[Κείμενο]"/>
      <dgm:spPr/>
      <dgm:t>
        <a:bodyPr/>
        <a:lstStyle/>
        <a:p>
          <a:r>
            <a:rPr lang="el-GR" dirty="0"/>
            <a:t>Έμμεσος </a:t>
          </a:r>
          <a:r>
            <a:rPr lang="el-GR" dirty="0" err="1"/>
            <a:t>ανοσοφθορισμός</a:t>
          </a:r>
          <a:endParaRPr lang="el-GR" dirty="0"/>
        </a:p>
      </dgm:t>
    </dgm:pt>
    <dgm:pt modelId="{2D460D74-1765-4693-8562-75FF65FC87AD}" type="parTrans" cxnId="{9DE8A31E-0234-44A0-A4FD-70B6DB85C007}">
      <dgm:prSet/>
      <dgm:spPr/>
      <dgm:t>
        <a:bodyPr/>
        <a:lstStyle/>
        <a:p>
          <a:endParaRPr lang="el-GR"/>
        </a:p>
      </dgm:t>
    </dgm:pt>
    <dgm:pt modelId="{C6F1269E-E90A-4807-B350-143B77090D39}" type="sibTrans" cxnId="{9DE8A31E-0234-44A0-A4FD-70B6DB85C007}">
      <dgm:prSet/>
      <dgm:spPr/>
      <dgm:t>
        <a:bodyPr/>
        <a:lstStyle/>
        <a:p>
          <a:endParaRPr lang="el-GR"/>
        </a:p>
      </dgm:t>
    </dgm:pt>
    <dgm:pt modelId="{5FF5054D-35C8-4967-B911-D95986D6EF89}">
      <dgm:prSet phldrT="[Κείμενο]"/>
      <dgm:spPr/>
      <dgm:t>
        <a:bodyPr/>
        <a:lstStyle/>
        <a:p>
          <a:r>
            <a:rPr lang="en-US" dirty="0"/>
            <a:t>ELISA, biochips (</a:t>
          </a:r>
          <a:r>
            <a:rPr lang="el-GR" dirty="0"/>
            <a:t>κ.τ.λ.)</a:t>
          </a:r>
        </a:p>
      </dgm:t>
    </dgm:pt>
    <dgm:pt modelId="{D8B3DFA1-73CB-41AC-AC46-F6F03A88252A}" type="parTrans" cxnId="{172AFF9C-C9A5-46A8-B830-0B6CB8E32589}">
      <dgm:prSet/>
      <dgm:spPr/>
      <dgm:t>
        <a:bodyPr/>
        <a:lstStyle/>
        <a:p>
          <a:endParaRPr lang="el-GR"/>
        </a:p>
      </dgm:t>
    </dgm:pt>
    <dgm:pt modelId="{D26FE3A7-068C-4152-88F5-65F743AE19E0}" type="sibTrans" cxnId="{172AFF9C-C9A5-46A8-B830-0B6CB8E32589}">
      <dgm:prSet/>
      <dgm:spPr/>
      <dgm:t>
        <a:bodyPr/>
        <a:lstStyle/>
        <a:p>
          <a:endParaRPr lang="el-GR"/>
        </a:p>
      </dgm:t>
    </dgm:pt>
    <dgm:pt modelId="{8CA5985A-C5C0-4E1E-960D-EC072AE1171B}" type="pres">
      <dgm:prSet presAssocID="{0FDF9592-84DC-4628-8374-69F5B293C7B8}" presName="Name0" presStyleCnt="0">
        <dgm:presLayoutVars>
          <dgm:chMax val="7"/>
          <dgm:chPref val="7"/>
          <dgm:dir/>
        </dgm:presLayoutVars>
      </dgm:prSet>
      <dgm:spPr/>
    </dgm:pt>
    <dgm:pt modelId="{8189C08E-CE8F-41A4-AE9B-3549DC8A3E14}" type="pres">
      <dgm:prSet presAssocID="{0FDF9592-84DC-4628-8374-69F5B293C7B8}" presName="Name1" presStyleCnt="0"/>
      <dgm:spPr/>
    </dgm:pt>
    <dgm:pt modelId="{CFA39F5D-511D-4BBE-A2DA-85E99FB33EC1}" type="pres">
      <dgm:prSet presAssocID="{0FDF9592-84DC-4628-8374-69F5B293C7B8}" presName="cycle" presStyleCnt="0"/>
      <dgm:spPr/>
    </dgm:pt>
    <dgm:pt modelId="{3DD7B0B5-33EC-4E6E-8960-60286C1604D0}" type="pres">
      <dgm:prSet presAssocID="{0FDF9592-84DC-4628-8374-69F5B293C7B8}" presName="srcNode" presStyleLbl="node1" presStyleIdx="0" presStyleCnt="5"/>
      <dgm:spPr/>
    </dgm:pt>
    <dgm:pt modelId="{B724E349-9BCF-4F5B-817D-93C0F2371F3C}" type="pres">
      <dgm:prSet presAssocID="{0FDF9592-84DC-4628-8374-69F5B293C7B8}" presName="conn" presStyleLbl="parChTrans1D2" presStyleIdx="0" presStyleCnt="1"/>
      <dgm:spPr/>
    </dgm:pt>
    <dgm:pt modelId="{47BE504B-64F7-4BB5-B465-B2847485BB18}" type="pres">
      <dgm:prSet presAssocID="{0FDF9592-84DC-4628-8374-69F5B293C7B8}" presName="extraNode" presStyleLbl="node1" presStyleIdx="0" presStyleCnt="5"/>
      <dgm:spPr/>
    </dgm:pt>
    <dgm:pt modelId="{AF45F6F6-2FE9-4508-A359-CCD7BF492B81}" type="pres">
      <dgm:prSet presAssocID="{0FDF9592-84DC-4628-8374-69F5B293C7B8}" presName="dstNode" presStyleLbl="node1" presStyleIdx="0" presStyleCnt="5"/>
      <dgm:spPr/>
    </dgm:pt>
    <dgm:pt modelId="{3C01CEB0-ECF6-4DCE-AC9B-6A4B8C93187D}" type="pres">
      <dgm:prSet presAssocID="{279A4B30-F72B-4CF7-9CEF-9EA26DD372E6}" presName="text_1" presStyleLbl="node1" presStyleIdx="0" presStyleCnt="5">
        <dgm:presLayoutVars>
          <dgm:bulletEnabled val="1"/>
        </dgm:presLayoutVars>
      </dgm:prSet>
      <dgm:spPr/>
    </dgm:pt>
    <dgm:pt modelId="{BE6321B8-2EC2-4E9C-B61C-54DD0E9BBF0E}" type="pres">
      <dgm:prSet presAssocID="{279A4B30-F72B-4CF7-9CEF-9EA26DD372E6}" presName="accent_1" presStyleCnt="0"/>
      <dgm:spPr/>
    </dgm:pt>
    <dgm:pt modelId="{7E017379-ACB9-41C9-8EED-700955309264}" type="pres">
      <dgm:prSet presAssocID="{279A4B30-F72B-4CF7-9CEF-9EA26DD372E6}" presName="accentRepeatNode" presStyleLbl="solidFgAcc1" presStyleIdx="0" presStyleCnt="5"/>
      <dgm:spPr/>
    </dgm:pt>
    <dgm:pt modelId="{82C51AA3-DFCA-4AE1-9602-E0232D3BCF85}" type="pres">
      <dgm:prSet presAssocID="{701CD37B-B8EC-4A8C-98FB-70B93B7D6A53}" presName="text_2" presStyleLbl="node1" presStyleIdx="1" presStyleCnt="5">
        <dgm:presLayoutVars>
          <dgm:bulletEnabled val="1"/>
        </dgm:presLayoutVars>
      </dgm:prSet>
      <dgm:spPr/>
    </dgm:pt>
    <dgm:pt modelId="{634B5AC9-EF71-4DFF-A73B-047B537962D1}" type="pres">
      <dgm:prSet presAssocID="{701CD37B-B8EC-4A8C-98FB-70B93B7D6A53}" presName="accent_2" presStyleCnt="0"/>
      <dgm:spPr/>
    </dgm:pt>
    <dgm:pt modelId="{0E441392-7E24-403A-96F9-8AAC71D20835}" type="pres">
      <dgm:prSet presAssocID="{701CD37B-B8EC-4A8C-98FB-70B93B7D6A53}" presName="accentRepeatNode" presStyleLbl="solidFgAcc1" presStyleIdx="1" presStyleCnt="5"/>
      <dgm:spPr/>
    </dgm:pt>
    <dgm:pt modelId="{E699E4EF-FCEF-4CCB-BAF5-0DB38071002F}" type="pres">
      <dgm:prSet presAssocID="{CBE7C057-E5B4-4EB9-8E3A-4A0DE1277CF3}" presName="text_3" presStyleLbl="node1" presStyleIdx="2" presStyleCnt="5" custLinFactNeighborX="71" custLinFactNeighborY="4385">
        <dgm:presLayoutVars>
          <dgm:bulletEnabled val="1"/>
        </dgm:presLayoutVars>
      </dgm:prSet>
      <dgm:spPr/>
    </dgm:pt>
    <dgm:pt modelId="{1221EE50-FDC6-4DA0-A17D-60A023AD07AB}" type="pres">
      <dgm:prSet presAssocID="{CBE7C057-E5B4-4EB9-8E3A-4A0DE1277CF3}" presName="accent_3" presStyleCnt="0"/>
      <dgm:spPr/>
    </dgm:pt>
    <dgm:pt modelId="{71F9D12E-CFAC-4677-8B0A-F88C2E1FAFB2}" type="pres">
      <dgm:prSet presAssocID="{CBE7C057-E5B4-4EB9-8E3A-4A0DE1277CF3}" presName="accentRepeatNode" presStyleLbl="solidFgAcc1" presStyleIdx="2" presStyleCnt="5"/>
      <dgm:spPr/>
    </dgm:pt>
    <dgm:pt modelId="{C41B157E-8960-4216-96C4-BF513D40976F}" type="pres">
      <dgm:prSet presAssocID="{2901B7EF-0678-4F1D-B4A4-7B098D3C4F9F}" presName="text_4" presStyleLbl="node1" presStyleIdx="3" presStyleCnt="5">
        <dgm:presLayoutVars>
          <dgm:bulletEnabled val="1"/>
        </dgm:presLayoutVars>
      </dgm:prSet>
      <dgm:spPr/>
    </dgm:pt>
    <dgm:pt modelId="{704407A2-5AD3-4A9C-8DC7-AE343768EA7F}" type="pres">
      <dgm:prSet presAssocID="{2901B7EF-0678-4F1D-B4A4-7B098D3C4F9F}" presName="accent_4" presStyleCnt="0"/>
      <dgm:spPr/>
    </dgm:pt>
    <dgm:pt modelId="{5EF0F1B3-FCF2-436B-8CB2-B91B02C61E77}" type="pres">
      <dgm:prSet presAssocID="{2901B7EF-0678-4F1D-B4A4-7B098D3C4F9F}" presName="accentRepeatNode" presStyleLbl="solidFgAcc1" presStyleIdx="3" presStyleCnt="5"/>
      <dgm:spPr/>
    </dgm:pt>
    <dgm:pt modelId="{FF954B39-A8B1-4AED-B65D-95CE9BAE4860}" type="pres">
      <dgm:prSet presAssocID="{5FF5054D-35C8-4967-B911-D95986D6EF89}" presName="text_5" presStyleLbl="node1" presStyleIdx="4" presStyleCnt="5">
        <dgm:presLayoutVars>
          <dgm:bulletEnabled val="1"/>
        </dgm:presLayoutVars>
      </dgm:prSet>
      <dgm:spPr/>
    </dgm:pt>
    <dgm:pt modelId="{6B33D77F-E5D1-4168-9480-16A34EB00555}" type="pres">
      <dgm:prSet presAssocID="{5FF5054D-35C8-4967-B911-D95986D6EF89}" presName="accent_5" presStyleCnt="0"/>
      <dgm:spPr/>
    </dgm:pt>
    <dgm:pt modelId="{D262AD07-2D10-47DA-B8BC-0759641D1558}" type="pres">
      <dgm:prSet presAssocID="{5FF5054D-35C8-4967-B911-D95986D6EF89}" presName="accentRepeatNode" presStyleLbl="solidFgAcc1" presStyleIdx="4" presStyleCnt="5"/>
      <dgm:spPr/>
    </dgm:pt>
  </dgm:ptLst>
  <dgm:cxnLst>
    <dgm:cxn modelId="{902E3C07-774B-4BE7-928C-67B5DB4ADE58}" type="presOf" srcId="{279A4B30-F72B-4CF7-9CEF-9EA26DD372E6}" destId="{3C01CEB0-ECF6-4DCE-AC9B-6A4B8C93187D}" srcOrd="0" destOrd="0" presId="urn:microsoft.com/office/officeart/2008/layout/VerticalCurvedList"/>
    <dgm:cxn modelId="{B085430E-E4B5-485D-8FF8-396FA0C2B6CF}" srcId="{0FDF9592-84DC-4628-8374-69F5B293C7B8}" destId="{279A4B30-F72B-4CF7-9CEF-9EA26DD372E6}" srcOrd="0" destOrd="0" parTransId="{005AD3C2-5BC8-4144-8E10-23DDB115B3F2}" sibTransId="{A53517CC-29CE-47D3-9C61-613E57F8427E}"/>
    <dgm:cxn modelId="{4EF8BC0F-C164-4AE5-97C7-62F036BF16B9}" type="presOf" srcId="{A53517CC-29CE-47D3-9C61-613E57F8427E}" destId="{B724E349-9BCF-4F5B-817D-93C0F2371F3C}" srcOrd="0" destOrd="0" presId="urn:microsoft.com/office/officeart/2008/layout/VerticalCurvedList"/>
    <dgm:cxn modelId="{53E83014-AA2C-4648-A69E-ADB2035FB6F1}" srcId="{0FDF9592-84DC-4628-8374-69F5B293C7B8}" destId="{701CD37B-B8EC-4A8C-98FB-70B93B7D6A53}" srcOrd="1" destOrd="0" parTransId="{E369D6EF-4914-4228-8168-52B02C1430D8}" sibTransId="{902BE7E6-BA4C-4B57-9D87-6E435E5B70DA}"/>
    <dgm:cxn modelId="{9DE8A31E-0234-44A0-A4FD-70B6DB85C007}" srcId="{0FDF9592-84DC-4628-8374-69F5B293C7B8}" destId="{2901B7EF-0678-4F1D-B4A4-7B098D3C4F9F}" srcOrd="3" destOrd="0" parTransId="{2D460D74-1765-4693-8562-75FF65FC87AD}" sibTransId="{C6F1269E-E90A-4807-B350-143B77090D39}"/>
    <dgm:cxn modelId="{529C0B30-0C07-4102-B560-EB1477ED7751}" type="presOf" srcId="{CBE7C057-E5B4-4EB9-8E3A-4A0DE1277CF3}" destId="{E699E4EF-FCEF-4CCB-BAF5-0DB38071002F}" srcOrd="0" destOrd="0" presId="urn:microsoft.com/office/officeart/2008/layout/VerticalCurvedList"/>
    <dgm:cxn modelId="{B898A276-DC57-48D4-8FBE-9EFBA108D28F}" type="presOf" srcId="{0FDF9592-84DC-4628-8374-69F5B293C7B8}" destId="{8CA5985A-C5C0-4E1E-960D-EC072AE1171B}" srcOrd="0" destOrd="0" presId="urn:microsoft.com/office/officeart/2008/layout/VerticalCurvedList"/>
    <dgm:cxn modelId="{172AFF9C-C9A5-46A8-B830-0B6CB8E32589}" srcId="{0FDF9592-84DC-4628-8374-69F5B293C7B8}" destId="{5FF5054D-35C8-4967-B911-D95986D6EF89}" srcOrd="4" destOrd="0" parTransId="{D8B3DFA1-73CB-41AC-AC46-F6F03A88252A}" sibTransId="{D26FE3A7-068C-4152-88F5-65F743AE19E0}"/>
    <dgm:cxn modelId="{9FE413A2-5029-414F-BF2D-79A9BA5AA22A}" type="presOf" srcId="{5FF5054D-35C8-4967-B911-D95986D6EF89}" destId="{FF954B39-A8B1-4AED-B65D-95CE9BAE4860}" srcOrd="0" destOrd="0" presId="urn:microsoft.com/office/officeart/2008/layout/VerticalCurvedList"/>
    <dgm:cxn modelId="{6DC387A8-54CE-44D6-AA11-CA21331776BF}" srcId="{0FDF9592-84DC-4628-8374-69F5B293C7B8}" destId="{CBE7C057-E5B4-4EB9-8E3A-4A0DE1277CF3}" srcOrd="2" destOrd="0" parTransId="{317D5E65-1423-49AD-9D77-D2971E153372}" sibTransId="{0D7DC029-16AC-4078-A4B0-2602C2434CF8}"/>
    <dgm:cxn modelId="{665EC1B4-08E1-4741-810D-CBB4535C5012}" type="presOf" srcId="{701CD37B-B8EC-4A8C-98FB-70B93B7D6A53}" destId="{82C51AA3-DFCA-4AE1-9602-E0232D3BCF85}" srcOrd="0" destOrd="0" presId="urn:microsoft.com/office/officeart/2008/layout/VerticalCurvedList"/>
    <dgm:cxn modelId="{6ABAC3C5-C8A3-4A87-AB68-FB1983E36E61}" type="presOf" srcId="{2901B7EF-0678-4F1D-B4A4-7B098D3C4F9F}" destId="{C41B157E-8960-4216-96C4-BF513D40976F}" srcOrd="0" destOrd="0" presId="urn:microsoft.com/office/officeart/2008/layout/VerticalCurvedList"/>
    <dgm:cxn modelId="{EEDBC148-4C0F-4677-AE5B-C320A78BBD21}" type="presParOf" srcId="{8CA5985A-C5C0-4E1E-960D-EC072AE1171B}" destId="{8189C08E-CE8F-41A4-AE9B-3549DC8A3E14}" srcOrd="0" destOrd="0" presId="urn:microsoft.com/office/officeart/2008/layout/VerticalCurvedList"/>
    <dgm:cxn modelId="{B9AEDF31-1B7A-4573-BD57-B01E0C9B2BE4}" type="presParOf" srcId="{8189C08E-CE8F-41A4-AE9B-3549DC8A3E14}" destId="{CFA39F5D-511D-4BBE-A2DA-85E99FB33EC1}" srcOrd="0" destOrd="0" presId="urn:microsoft.com/office/officeart/2008/layout/VerticalCurvedList"/>
    <dgm:cxn modelId="{2D5F8ABF-2290-4D3B-8AF5-A262BA3C0F04}" type="presParOf" srcId="{CFA39F5D-511D-4BBE-A2DA-85E99FB33EC1}" destId="{3DD7B0B5-33EC-4E6E-8960-60286C1604D0}" srcOrd="0" destOrd="0" presId="urn:microsoft.com/office/officeart/2008/layout/VerticalCurvedList"/>
    <dgm:cxn modelId="{9BDDFD1F-E4AC-45E8-BCB3-4A86E1BF0CF9}" type="presParOf" srcId="{CFA39F5D-511D-4BBE-A2DA-85E99FB33EC1}" destId="{B724E349-9BCF-4F5B-817D-93C0F2371F3C}" srcOrd="1" destOrd="0" presId="urn:microsoft.com/office/officeart/2008/layout/VerticalCurvedList"/>
    <dgm:cxn modelId="{AFEF7874-E8BD-4EF8-A253-2CEE58A44E88}" type="presParOf" srcId="{CFA39F5D-511D-4BBE-A2DA-85E99FB33EC1}" destId="{47BE504B-64F7-4BB5-B465-B2847485BB18}" srcOrd="2" destOrd="0" presId="urn:microsoft.com/office/officeart/2008/layout/VerticalCurvedList"/>
    <dgm:cxn modelId="{A3112F5D-6B79-4270-A545-31C3104E4972}" type="presParOf" srcId="{CFA39F5D-511D-4BBE-A2DA-85E99FB33EC1}" destId="{AF45F6F6-2FE9-4508-A359-CCD7BF492B81}" srcOrd="3" destOrd="0" presId="urn:microsoft.com/office/officeart/2008/layout/VerticalCurvedList"/>
    <dgm:cxn modelId="{09155A1C-A0A5-47A6-BFCD-44836672BDC0}" type="presParOf" srcId="{8189C08E-CE8F-41A4-AE9B-3549DC8A3E14}" destId="{3C01CEB0-ECF6-4DCE-AC9B-6A4B8C93187D}" srcOrd="1" destOrd="0" presId="urn:microsoft.com/office/officeart/2008/layout/VerticalCurvedList"/>
    <dgm:cxn modelId="{D30C1CA9-6C72-45C9-B687-8943B1CE79AA}" type="presParOf" srcId="{8189C08E-CE8F-41A4-AE9B-3549DC8A3E14}" destId="{BE6321B8-2EC2-4E9C-B61C-54DD0E9BBF0E}" srcOrd="2" destOrd="0" presId="urn:microsoft.com/office/officeart/2008/layout/VerticalCurvedList"/>
    <dgm:cxn modelId="{1F61FE74-8C98-43E5-B117-AB5DBE91DD30}" type="presParOf" srcId="{BE6321B8-2EC2-4E9C-B61C-54DD0E9BBF0E}" destId="{7E017379-ACB9-41C9-8EED-700955309264}" srcOrd="0" destOrd="0" presId="urn:microsoft.com/office/officeart/2008/layout/VerticalCurvedList"/>
    <dgm:cxn modelId="{53B8EBE4-3B06-4161-965E-281CCBE473D7}" type="presParOf" srcId="{8189C08E-CE8F-41A4-AE9B-3549DC8A3E14}" destId="{82C51AA3-DFCA-4AE1-9602-E0232D3BCF85}" srcOrd="3" destOrd="0" presId="urn:microsoft.com/office/officeart/2008/layout/VerticalCurvedList"/>
    <dgm:cxn modelId="{BAFAA9BB-2C7D-4FF3-A088-435F558B27A2}" type="presParOf" srcId="{8189C08E-CE8F-41A4-AE9B-3549DC8A3E14}" destId="{634B5AC9-EF71-4DFF-A73B-047B537962D1}" srcOrd="4" destOrd="0" presId="urn:microsoft.com/office/officeart/2008/layout/VerticalCurvedList"/>
    <dgm:cxn modelId="{37D0807A-E26D-4F97-A82A-BAC8C0A7DC02}" type="presParOf" srcId="{634B5AC9-EF71-4DFF-A73B-047B537962D1}" destId="{0E441392-7E24-403A-96F9-8AAC71D20835}" srcOrd="0" destOrd="0" presId="urn:microsoft.com/office/officeart/2008/layout/VerticalCurvedList"/>
    <dgm:cxn modelId="{68FE5A32-7D81-4520-8C4B-F72DFF66FE9A}" type="presParOf" srcId="{8189C08E-CE8F-41A4-AE9B-3549DC8A3E14}" destId="{E699E4EF-FCEF-4CCB-BAF5-0DB38071002F}" srcOrd="5" destOrd="0" presId="urn:microsoft.com/office/officeart/2008/layout/VerticalCurvedList"/>
    <dgm:cxn modelId="{BF51B650-BB4C-48C9-9582-A745EC42AA4E}" type="presParOf" srcId="{8189C08E-CE8F-41A4-AE9B-3549DC8A3E14}" destId="{1221EE50-FDC6-4DA0-A17D-60A023AD07AB}" srcOrd="6" destOrd="0" presId="urn:microsoft.com/office/officeart/2008/layout/VerticalCurvedList"/>
    <dgm:cxn modelId="{5336CA11-B7C6-4E2D-90A4-D46094FA0224}" type="presParOf" srcId="{1221EE50-FDC6-4DA0-A17D-60A023AD07AB}" destId="{71F9D12E-CFAC-4677-8B0A-F88C2E1FAFB2}" srcOrd="0" destOrd="0" presId="urn:microsoft.com/office/officeart/2008/layout/VerticalCurvedList"/>
    <dgm:cxn modelId="{ECB8FD8F-861F-4C44-A787-AA54047DA3B9}" type="presParOf" srcId="{8189C08E-CE8F-41A4-AE9B-3549DC8A3E14}" destId="{C41B157E-8960-4216-96C4-BF513D40976F}" srcOrd="7" destOrd="0" presId="urn:microsoft.com/office/officeart/2008/layout/VerticalCurvedList"/>
    <dgm:cxn modelId="{E11BAA54-0B7E-4F5F-A0A8-48E3CC03F413}" type="presParOf" srcId="{8189C08E-CE8F-41A4-AE9B-3549DC8A3E14}" destId="{704407A2-5AD3-4A9C-8DC7-AE343768EA7F}" srcOrd="8" destOrd="0" presId="urn:microsoft.com/office/officeart/2008/layout/VerticalCurvedList"/>
    <dgm:cxn modelId="{FE9C5BE8-05B3-41E7-844A-486F548A44C9}" type="presParOf" srcId="{704407A2-5AD3-4A9C-8DC7-AE343768EA7F}" destId="{5EF0F1B3-FCF2-436B-8CB2-B91B02C61E77}" srcOrd="0" destOrd="0" presId="urn:microsoft.com/office/officeart/2008/layout/VerticalCurvedList"/>
    <dgm:cxn modelId="{D3A6D30D-B8E6-4BCB-8D06-037BD71F896E}" type="presParOf" srcId="{8189C08E-CE8F-41A4-AE9B-3549DC8A3E14}" destId="{FF954B39-A8B1-4AED-B65D-95CE9BAE4860}" srcOrd="9" destOrd="0" presId="urn:microsoft.com/office/officeart/2008/layout/VerticalCurvedList"/>
    <dgm:cxn modelId="{D2EA90CA-01DC-4C06-A95E-AE9EA91B39D7}" type="presParOf" srcId="{8189C08E-CE8F-41A4-AE9B-3549DC8A3E14}" destId="{6B33D77F-E5D1-4168-9480-16A34EB00555}" srcOrd="10" destOrd="0" presId="urn:microsoft.com/office/officeart/2008/layout/VerticalCurvedList"/>
    <dgm:cxn modelId="{1720956A-23F4-4982-AE45-8657FD633AD4}" type="presParOf" srcId="{6B33D77F-E5D1-4168-9480-16A34EB00555}" destId="{D262AD07-2D10-47DA-B8BC-0759641D1558}"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F8B6CB-F756-4ED9-A1C0-B53FE0796AA0}" type="doc">
      <dgm:prSet loTypeId="urn:microsoft.com/office/officeart/2005/8/layout/venn2" loCatId="relationship" qsTypeId="urn:microsoft.com/office/officeart/2005/8/quickstyle/simple1" qsCatId="simple" csTypeId="urn:microsoft.com/office/officeart/2005/8/colors/accent6_1" csCatId="accent6" phldr="1"/>
      <dgm:spPr/>
      <dgm:t>
        <a:bodyPr/>
        <a:lstStyle/>
        <a:p>
          <a:endParaRPr lang="el-GR"/>
        </a:p>
      </dgm:t>
    </dgm:pt>
    <dgm:pt modelId="{E9AF707B-BE12-4418-A9E7-980747EE83AE}">
      <dgm:prSet phldrT="[Κείμενο]" custT="1"/>
      <dgm:spPr>
        <a:solidFill>
          <a:schemeClr val="lt1">
            <a:hueOff val="0"/>
            <a:satOff val="0"/>
            <a:lumOff val="0"/>
          </a:schemeClr>
        </a:solidFill>
      </dgm:spPr>
      <dgm:t>
        <a:bodyPr/>
        <a:lstStyle/>
        <a:p>
          <a:r>
            <a:rPr lang="el-GR" sz="1800" dirty="0">
              <a:latin typeface="Calibri" panose="020F0502020204030204" pitchFamily="34" charset="0"/>
            </a:rPr>
            <a:t>Ευαισθησία στην </a:t>
          </a:r>
          <a:r>
            <a:rPr lang="el-GR" sz="1800" dirty="0" err="1">
              <a:latin typeface="Calibri" panose="020F0502020204030204" pitchFamily="34" charset="0"/>
            </a:rPr>
            <a:t>γλουτένη</a:t>
          </a:r>
          <a:endParaRPr lang="el-GR" sz="1800" dirty="0">
            <a:latin typeface="Calibri" panose="020F0502020204030204" pitchFamily="34" charset="0"/>
          </a:endParaRPr>
        </a:p>
      </dgm:t>
    </dgm:pt>
    <dgm:pt modelId="{F6D53D6B-2814-47A0-BB2A-4BDF4BBCF788}" type="parTrans" cxnId="{77F07C2C-F8A2-4976-892D-841682D27301}">
      <dgm:prSet/>
      <dgm:spPr/>
      <dgm:t>
        <a:bodyPr/>
        <a:lstStyle/>
        <a:p>
          <a:endParaRPr lang="el-GR"/>
        </a:p>
      </dgm:t>
    </dgm:pt>
    <dgm:pt modelId="{3EB2BF1E-8250-4E3C-B0C9-BD721AC56BF2}" type="sibTrans" cxnId="{77F07C2C-F8A2-4976-892D-841682D27301}">
      <dgm:prSet/>
      <dgm:spPr/>
      <dgm:t>
        <a:bodyPr/>
        <a:lstStyle/>
        <a:p>
          <a:endParaRPr lang="el-GR"/>
        </a:p>
      </dgm:t>
    </dgm:pt>
    <dgm:pt modelId="{1EF7C5BD-5A19-4005-8568-DB30924624F1}">
      <dgm:prSet phldrT="[Κείμενο]" custT="1"/>
      <dgm:spPr/>
      <dgm:t>
        <a:bodyPr/>
        <a:lstStyle/>
        <a:p>
          <a:r>
            <a:rPr lang="el-GR" sz="1600" dirty="0">
              <a:latin typeface="Calibri" panose="020F0502020204030204" pitchFamily="34" charset="0"/>
            </a:rPr>
            <a:t>Κοινοί </a:t>
          </a:r>
          <a:r>
            <a:rPr lang="en-US" sz="1600" dirty="0">
              <a:latin typeface="Calibri" panose="020F0502020204030204" pitchFamily="34" charset="0"/>
            </a:rPr>
            <a:t>HLA </a:t>
          </a:r>
          <a:r>
            <a:rPr lang="el-GR" sz="1600" dirty="0" err="1">
              <a:latin typeface="Calibri" panose="020F0502020204030204" pitchFamily="34" charset="0"/>
            </a:rPr>
            <a:t>απλότυποι</a:t>
          </a:r>
          <a:r>
            <a:rPr lang="el-GR" sz="1600" dirty="0">
              <a:latin typeface="Calibri" panose="020F0502020204030204" pitchFamily="34" charset="0"/>
            </a:rPr>
            <a:t> </a:t>
          </a:r>
        </a:p>
        <a:p>
          <a:r>
            <a:rPr lang="en-US" sz="1600" dirty="0">
              <a:latin typeface="Calibri" panose="020F0502020204030204" pitchFamily="34" charset="0"/>
            </a:rPr>
            <a:t>(DQ2 &amp; DQ8)</a:t>
          </a:r>
          <a:r>
            <a:rPr lang="el-GR" sz="1600" dirty="0">
              <a:latin typeface="Calibri" panose="020F0502020204030204" pitchFamily="34" charset="0"/>
            </a:rPr>
            <a:t> </a:t>
          </a:r>
        </a:p>
      </dgm:t>
    </dgm:pt>
    <dgm:pt modelId="{CEC0D0EC-4D82-46D3-AE84-FAC73A9FB2D0}" type="parTrans" cxnId="{760BF7D3-1C12-4A73-961F-75C9BFB58044}">
      <dgm:prSet/>
      <dgm:spPr/>
      <dgm:t>
        <a:bodyPr/>
        <a:lstStyle/>
        <a:p>
          <a:endParaRPr lang="el-GR"/>
        </a:p>
      </dgm:t>
    </dgm:pt>
    <dgm:pt modelId="{2A0D3DCE-574E-4A24-966B-5F3C276AC450}" type="sibTrans" cxnId="{760BF7D3-1C12-4A73-961F-75C9BFB58044}">
      <dgm:prSet/>
      <dgm:spPr/>
      <dgm:t>
        <a:bodyPr/>
        <a:lstStyle/>
        <a:p>
          <a:endParaRPr lang="el-GR"/>
        </a:p>
      </dgm:t>
    </dgm:pt>
    <dgm:pt modelId="{17188A50-C53B-4A00-83A1-C86A0C603ED7}">
      <dgm:prSet phldrT="[Κείμενο]" custT="1"/>
      <dgm:spPr/>
      <dgm:t>
        <a:bodyPr/>
        <a:lstStyle/>
        <a:p>
          <a:r>
            <a:rPr lang="el-GR" sz="1800" dirty="0">
              <a:latin typeface="Calibri" panose="020F0502020204030204" pitchFamily="34" charset="0"/>
            </a:rPr>
            <a:t>Αλλοιώσεις σε βιοψία λεπτού εντέρου</a:t>
          </a:r>
        </a:p>
      </dgm:t>
    </dgm:pt>
    <dgm:pt modelId="{AA765274-842D-4C55-B8B6-7F4DA0B68C9A}" type="parTrans" cxnId="{A3C7A67A-6C98-4A23-ADBA-FE1AA6F29C9F}">
      <dgm:prSet/>
      <dgm:spPr/>
      <dgm:t>
        <a:bodyPr/>
        <a:lstStyle/>
        <a:p>
          <a:endParaRPr lang="el-GR"/>
        </a:p>
      </dgm:t>
    </dgm:pt>
    <dgm:pt modelId="{3C549785-AEA0-4AB2-9951-1CD7686DB5FF}" type="sibTrans" cxnId="{A3C7A67A-6C98-4A23-ADBA-FE1AA6F29C9F}">
      <dgm:prSet/>
      <dgm:spPr/>
      <dgm:t>
        <a:bodyPr/>
        <a:lstStyle/>
        <a:p>
          <a:endParaRPr lang="el-GR"/>
        </a:p>
      </dgm:t>
    </dgm:pt>
    <dgm:pt modelId="{BA461E99-8369-45C9-84F7-758F993FBB15}">
      <dgm:prSet phldrT="[Κείμενο]" custT="1"/>
      <dgm:spPr/>
      <dgm:t>
        <a:bodyPr/>
        <a:lstStyle/>
        <a:p>
          <a:r>
            <a:rPr lang="el-GR" sz="1600" dirty="0">
              <a:latin typeface="Calibri" panose="020F0502020204030204" pitchFamily="34" charset="0"/>
            </a:rPr>
            <a:t>Παρουσία κοινών </a:t>
          </a:r>
          <a:r>
            <a:rPr lang="el-GR" sz="1600" dirty="0" err="1">
              <a:latin typeface="Calibri" panose="020F0502020204030204" pitchFamily="34" charset="0"/>
            </a:rPr>
            <a:t>αυτοαντισωματων</a:t>
          </a:r>
          <a:r>
            <a:rPr lang="el-GR" sz="1600" dirty="0">
              <a:latin typeface="Calibri" panose="020F0502020204030204" pitchFamily="34" charset="0"/>
            </a:rPr>
            <a:t> (</a:t>
          </a:r>
          <a:r>
            <a:rPr lang="en-US" sz="1600" dirty="0" err="1">
              <a:latin typeface="Calibri" panose="020F0502020204030204" pitchFamily="34" charset="0"/>
            </a:rPr>
            <a:t>tTG</a:t>
          </a:r>
          <a:r>
            <a:rPr lang="en-US" sz="1600" dirty="0">
              <a:latin typeface="Calibri" panose="020F0502020204030204" pitchFamily="34" charset="0"/>
            </a:rPr>
            <a:t>)</a:t>
          </a:r>
          <a:endParaRPr lang="el-GR" sz="1600" dirty="0">
            <a:latin typeface="Calibri" panose="020F0502020204030204" pitchFamily="34" charset="0"/>
          </a:endParaRPr>
        </a:p>
      </dgm:t>
    </dgm:pt>
    <dgm:pt modelId="{59C33336-7BC4-4EA2-8238-BACF4F11E169}" type="parTrans" cxnId="{D19AEBFD-953C-4719-B99A-83C09B5BD0FD}">
      <dgm:prSet/>
      <dgm:spPr/>
      <dgm:t>
        <a:bodyPr/>
        <a:lstStyle/>
        <a:p>
          <a:endParaRPr lang="el-GR"/>
        </a:p>
      </dgm:t>
    </dgm:pt>
    <dgm:pt modelId="{D3F42CCA-6049-42BF-A865-D9796AE40D6D}" type="sibTrans" cxnId="{D19AEBFD-953C-4719-B99A-83C09B5BD0FD}">
      <dgm:prSet/>
      <dgm:spPr/>
      <dgm:t>
        <a:bodyPr/>
        <a:lstStyle/>
        <a:p>
          <a:endParaRPr lang="el-GR"/>
        </a:p>
      </dgm:t>
    </dgm:pt>
    <dgm:pt modelId="{C507EAE6-1BED-4FDA-B265-AD29381292DF}" type="pres">
      <dgm:prSet presAssocID="{9FF8B6CB-F756-4ED9-A1C0-B53FE0796AA0}" presName="Name0" presStyleCnt="0">
        <dgm:presLayoutVars>
          <dgm:chMax val="7"/>
          <dgm:resizeHandles val="exact"/>
        </dgm:presLayoutVars>
      </dgm:prSet>
      <dgm:spPr/>
    </dgm:pt>
    <dgm:pt modelId="{BC822F8A-9248-4956-9FB8-8B40612EA22F}" type="pres">
      <dgm:prSet presAssocID="{9FF8B6CB-F756-4ED9-A1C0-B53FE0796AA0}" presName="comp1" presStyleCnt="0"/>
      <dgm:spPr/>
    </dgm:pt>
    <dgm:pt modelId="{783D1EE4-DD04-42E5-B105-74C6890B14CF}" type="pres">
      <dgm:prSet presAssocID="{9FF8B6CB-F756-4ED9-A1C0-B53FE0796AA0}" presName="circle1" presStyleLbl="node1" presStyleIdx="0" presStyleCnt="4" custScaleX="123453" custLinFactNeighborX="1294" custLinFactNeighborY="182"/>
      <dgm:spPr/>
    </dgm:pt>
    <dgm:pt modelId="{1A10134B-B6BA-4948-B05C-9731D06A1E4E}" type="pres">
      <dgm:prSet presAssocID="{9FF8B6CB-F756-4ED9-A1C0-B53FE0796AA0}" presName="c1text" presStyleLbl="node1" presStyleIdx="0" presStyleCnt="4">
        <dgm:presLayoutVars>
          <dgm:bulletEnabled val="1"/>
        </dgm:presLayoutVars>
      </dgm:prSet>
      <dgm:spPr/>
    </dgm:pt>
    <dgm:pt modelId="{85F85075-BD5F-465E-9616-48405FD27134}" type="pres">
      <dgm:prSet presAssocID="{9FF8B6CB-F756-4ED9-A1C0-B53FE0796AA0}" presName="comp2" presStyleCnt="0"/>
      <dgm:spPr/>
    </dgm:pt>
    <dgm:pt modelId="{C2BC8958-50ED-4800-9CB6-0D9DA7500E7A}" type="pres">
      <dgm:prSet presAssocID="{9FF8B6CB-F756-4ED9-A1C0-B53FE0796AA0}" presName="circle2" presStyleLbl="node1" presStyleIdx="1" presStyleCnt="4" custScaleX="137056"/>
      <dgm:spPr/>
    </dgm:pt>
    <dgm:pt modelId="{8E1CC862-B7EE-4757-B28F-189AB4A03A76}" type="pres">
      <dgm:prSet presAssocID="{9FF8B6CB-F756-4ED9-A1C0-B53FE0796AA0}" presName="c2text" presStyleLbl="node1" presStyleIdx="1" presStyleCnt="4">
        <dgm:presLayoutVars>
          <dgm:bulletEnabled val="1"/>
        </dgm:presLayoutVars>
      </dgm:prSet>
      <dgm:spPr/>
    </dgm:pt>
    <dgm:pt modelId="{5978F63F-0A9D-4709-8006-8B1CA5AC5360}" type="pres">
      <dgm:prSet presAssocID="{9FF8B6CB-F756-4ED9-A1C0-B53FE0796AA0}" presName="comp3" presStyleCnt="0"/>
      <dgm:spPr/>
    </dgm:pt>
    <dgm:pt modelId="{8DE3C64F-8F31-4929-8291-16F9430A9EBB}" type="pres">
      <dgm:prSet presAssocID="{9FF8B6CB-F756-4ED9-A1C0-B53FE0796AA0}" presName="circle3" presStyleLbl="node1" presStyleIdx="2" presStyleCnt="4" custScaleX="153097"/>
      <dgm:spPr/>
    </dgm:pt>
    <dgm:pt modelId="{763DCF4B-F7DD-4949-B65D-244DE6A827CE}" type="pres">
      <dgm:prSet presAssocID="{9FF8B6CB-F756-4ED9-A1C0-B53FE0796AA0}" presName="c3text" presStyleLbl="node1" presStyleIdx="2" presStyleCnt="4">
        <dgm:presLayoutVars>
          <dgm:bulletEnabled val="1"/>
        </dgm:presLayoutVars>
      </dgm:prSet>
      <dgm:spPr/>
    </dgm:pt>
    <dgm:pt modelId="{8366F311-06CB-44F8-B719-FACF03018F56}" type="pres">
      <dgm:prSet presAssocID="{9FF8B6CB-F756-4ED9-A1C0-B53FE0796AA0}" presName="comp4" presStyleCnt="0"/>
      <dgm:spPr/>
    </dgm:pt>
    <dgm:pt modelId="{CA9CF347-6839-4405-A336-B44B719211E1}" type="pres">
      <dgm:prSet presAssocID="{9FF8B6CB-F756-4ED9-A1C0-B53FE0796AA0}" presName="circle4" presStyleLbl="node1" presStyleIdx="3" presStyleCnt="4" custScaleX="148429"/>
      <dgm:spPr/>
    </dgm:pt>
    <dgm:pt modelId="{8AB3CCF5-548F-4D62-A615-87DEB2170EDB}" type="pres">
      <dgm:prSet presAssocID="{9FF8B6CB-F756-4ED9-A1C0-B53FE0796AA0}" presName="c4text" presStyleLbl="node1" presStyleIdx="3" presStyleCnt="4">
        <dgm:presLayoutVars>
          <dgm:bulletEnabled val="1"/>
        </dgm:presLayoutVars>
      </dgm:prSet>
      <dgm:spPr/>
    </dgm:pt>
  </dgm:ptLst>
  <dgm:cxnLst>
    <dgm:cxn modelId="{F0A13805-476E-4D82-A80B-693A3F68E7E1}" type="presOf" srcId="{9FF8B6CB-F756-4ED9-A1C0-B53FE0796AA0}" destId="{C507EAE6-1BED-4FDA-B265-AD29381292DF}" srcOrd="0" destOrd="0" presId="urn:microsoft.com/office/officeart/2005/8/layout/venn2"/>
    <dgm:cxn modelId="{77F07C2C-F8A2-4976-892D-841682D27301}" srcId="{9FF8B6CB-F756-4ED9-A1C0-B53FE0796AA0}" destId="{E9AF707B-BE12-4418-A9E7-980747EE83AE}" srcOrd="0" destOrd="0" parTransId="{F6D53D6B-2814-47A0-BB2A-4BDF4BBCF788}" sibTransId="{3EB2BF1E-8250-4E3C-B0C9-BD721AC56BF2}"/>
    <dgm:cxn modelId="{81217C61-AF1A-40FB-8CD7-FD6859D06DD3}" type="presOf" srcId="{1EF7C5BD-5A19-4005-8568-DB30924624F1}" destId="{C2BC8958-50ED-4800-9CB6-0D9DA7500E7A}" srcOrd="0" destOrd="0" presId="urn:microsoft.com/office/officeart/2005/8/layout/venn2"/>
    <dgm:cxn modelId="{1F41D66A-AC7F-4112-8114-81A68C03FF68}" type="presOf" srcId="{17188A50-C53B-4A00-83A1-C86A0C603ED7}" destId="{8DE3C64F-8F31-4929-8291-16F9430A9EBB}" srcOrd="0" destOrd="0" presId="urn:microsoft.com/office/officeart/2005/8/layout/venn2"/>
    <dgm:cxn modelId="{D7FCCF55-FE78-4678-A4FC-E306B59A014B}" type="presOf" srcId="{BA461E99-8369-45C9-84F7-758F993FBB15}" destId="{8AB3CCF5-548F-4D62-A615-87DEB2170EDB}" srcOrd="1" destOrd="0" presId="urn:microsoft.com/office/officeart/2005/8/layout/venn2"/>
    <dgm:cxn modelId="{A3C7A67A-6C98-4A23-ADBA-FE1AA6F29C9F}" srcId="{9FF8B6CB-F756-4ED9-A1C0-B53FE0796AA0}" destId="{17188A50-C53B-4A00-83A1-C86A0C603ED7}" srcOrd="2" destOrd="0" parTransId="{AA765274-842D-4C55-B8B6-7F4DA0B68C9A}" sibTransId="{3C549785-AEA0-4AB2-9951-1CD7686DB5FF}"/>
    <dgm:cxn modelId="{F397357D-6EE0-4A1F-966C-4D2CBFAFCF0F}" type="presOf" srcId="{17188A50-C53B-4A00-83A1-C86A0C603ED7}" destId="{763DCF4B-F7DD-4949-B65D-244DE6A827CE}" srcOrd="1" destOrd="0" presId="urn:microsoft.com/office/officeart/2005/8/layout/venn2"/>
    <dgm:cxn modelId="{4CB04381-A96A-46A0-A47E-5271F9CFFBDB}" type="presOf" srcId="{E9AF707B-BE12-4418-A9E7-980747EE83AE}" destId="{783D1EE4-DD04-42E5-B105-74C6890B14CF}" srcOrd="0" destOrd="0" presId="urn:microsoft.com/office/officeart/2005/8/layout/venn2"/>
    <dgm:cxn modelId="{925FB4D0-301C-4CEE-922E-7B2F7E16999D}" type="presOf" srcId="{BA461E99-8369-45C9-84F7-758F993FBB15}" destId="{CA9CF347-6839-4405-A336-B44B719211E1}" srcOrd="0" destOrd="0" presId="urn:microsoft.com/office/officeart/2005/8/layout/venn2"/>
    <dgm:cxn modelId="{760BF7D3-1C12-4A73-961F-75C9BFB58044}" srcId="{9FF8B6CB-F756-4ED9-A1C0-B53FE0796AA0}" destId="{1EF7C5BD-5A19-4005-8568-DB30924624F1}" srcOrd="1" destOrd="0" parTransId="{CEC0D0EC-4D82-46D3-AE84-FAC73A9FB2D0}" sibTransId="{2A0D3DCE-574E-4A24-966B-5F3C276AC450}"/>
    <dgm:cxn modelId="{F46D26DC-2CB5-4545-8436-D0DFF7537231}" type="presOf" srcId="{1EF7C5BD-5A19-4005-8568-DB30924624F1}" destId="{8E1CC862-B7EE-4757-B28F-189AB4A03A76}" srcOrd="1" destOrd="0" presId="urn:microsoft.com/office/officeart/2005/8/layout/venn2"/>
    <dgm:cxn modelId="{960D54F3-764D-4ABA-9E70-EE10DB7706E8}" type="presOf" srcId="{E9AF707B-BE12-4418-A9E7-980747EE83AE}" destId="{1A10134B-B6BA-4948-B05C-9731D06A1E4E}" srcOrd="1" destOrd="0" presId="urn:microsoft.com/office/officeart/2005/8/layout/venn2"/>
    <dgm:cxn modelId="{D19AEBFD-953C-4719-B99A-83C09B5BD0FD}" srcId="{9FF8B6CB-F756-4ED9-A1C0-B53FE0796AA0}" destId="{BA461E99-8369-45C9-84F7-758F993FBB15}" srcOrd="3" destOrd="0" parTransId="{59C33336-7BC4-4EA2-8238-BACF4F11E169}" sibTransId="{D3F42CCA-6049-42BF-A865-D9796AE40D6D}"/>
    <dgm:cxn modelId="{20C50F26-B1A1-40BA-88DA-7A022829C951}" type="presParOf" srcId="{C507EAE6-1BED-4FDA-B265-AD29381292DF}" destId="{BC822F8A-9248-4956-9FB8-8B40612EA22F}" srcOrd="0" destOrd="0" presId="urn:microsoft.com/office/officeart/2005/8/layout/venn2"/>
    <dgm:cxn modelId="{8A32F215-6DCA-47E0-9DF6-D23840080B13}" type="presParOf" srcId="{BC822F8A-9248-4956-9FB8-8B40612EA22F}" destId="{783D1EE4-DD04-42E5-B105-74C6890B14CF}" srcOrd="0" destOrd="0" presId="urn:microsoft.com/office/officeart/2005/8/layout/venn2"/>
    <dgm:cxn modelId="{D6F9F04A-3C7D-40EC-9F9D-06F89FF8A0C8}" type="presParOf" srcId="{BC822F8A-9248-4956-9FB8-8B40612EA22F}" destId="{1A10134B-B6BA-4948-B05C-9731D06A1E4E}" srcOrd="1" destOrd="0" presId="urn:microsoft.com/office/officeart/2005/8/layout/venn2"/>
    <dgm:cxn modelId="{13BC5327-3D05-4A52-8C99-932422A34E75}" type="presParOf" srcId="{C507EAE6-1BED-4FDA-B265-AD29381292DF}" destId="{85F85075-BD5F-465E-9616-48405FD27134}" srcOrd="1" destOrd="0" presId="urn:microsoft.com/office/officeart/2005/8/layout/venn2"/>
    <dgm:cxn modelId="{B6E31B08-7488-48E1-BF03-921011EF3BEA}" type="presParOf" srcId="{85F85075-BD5F-465E-9616-48405FD27134}" destId="{C2BC8958-50ED-4800-9CB6-0D9DA7500E7A}" srcOrd="0" destOrd="0" presId="urn:microsoft.com/office/officeart/2005/8/layout/venn2"/>
    <dgm:cxn modelId="{0C6CA7B4-38C1-451C-AC2C-4E2004B342F9}" type="presParOf" srcId="{85F85075-BD5F-465E-9616-48405FD27134}" destId="{8E1CC862-B7EE-4757-B28F-189AB4A03A76}" srcOrd="1" destOrd="0" presId="urn:microsoft.com/office/officeart/2005/8/layout/venn2"/>
    <dgm:cxn modelId="{4F197CBC-03EF-4BD8-BCB1-03C887A41B22}" type="presParOf" srcId="{C507EAE6-1BED-4FDA-B265-AD29381292DF}" destId="{5978F63F-0A9D-4709-8006-8B1CA5AC5360}" srcOrd="2" destOrd="0" presId="urn:microsoft.com/office/officeart/2005/8/layout/venn2"/>
    <dgm:cxn modelId="{3E619435-CC5A-40B8-8AA9-8F029AB6E028}" type="presParOf" srcId="{5978F63F-0A9D-4709-8006-8B1CA5AC5360}" destId="{8DE3C64F-8F31-4929-8291-16F9430A9EBB}" srcOrd="0" destOrd="0" presId="urn:microsoft.com/office/officeart/2005/8/layout/venn2"/>
    <dgm:cxn modelId="{A7FF2A84-F303-46C6-A5BD-7081D5A3F6F2}" type="presParOf" srcId="{5978F63F-0A9D-4709-8006-8B1CA5AC5360}" destId="{763DCF4B-F7DD-4949-B65D-244DE6A827CE}" srcOrd="1" destOrd="0" presId="urn:microsoft.com/office/officeart/2005/8/layout/venn2"/>
    <dgm:cxn modelId="{D65E633B-0405-4504-847A-511DAABE1459}" type="presParOf" srcId="{C507EAE6-1BED-4FDA-B265-AD29381292DF}" destId="{8366F311-06CB-44F8-B719-FACF03018F56}" srcOrd="3" destOrd="0" presId="urn:microsoft.com/office/officeart/2005/8/layout/venn2"/>
    <dgm:cxn modelId="{84F77642-9F4F-4FB8-98DB-A97DB3764D62}" type="presParOf" srcId="{8366F311-06CB-44F8-B719-FACF03018F56}" destId="{CA9CF347-6839-4405-A336-B44B719211E1}" srcOrd="0" destOrd="0" presId="urn:microsoft.com/office/officeart/2005/8/layout/venn2"/>
    <dgm:cxn modelId="{090B87E3-9F62-431A-B77C-46AB6C6B619B}" type="presParOf" srcId="{8366F311-06CB-44F8-B719-FACF03018F56}" destId="{8AB3CCF5-548F-4D62-A615-87DEB2170EDB}"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97DFB07-825D-46DC-80FA-8BE0037CE683}" type="doc">
      <dgm:prSet loTypeId="urn:microsoft.com/office/officeart/2005/8/layout/cycle1" loCatId="cycle" qsTypeId="urn:microsoft.com/office/officeart/2005/8/quickstyle/simple1" qsCatId="simple" csTypeId="urn:microsoft.com/office/officeart/2005/8/colors/colorful5" csCatId="colorful" phldr="1"/>
      <dgm:spPr/>
      <dgm:t>
        <a:bodyPr/>
        <a:lstStyle/>
        <a:p>
          <a:endParaRPr lang="el-GR"/>
        </a:p>
      </dgm:t>
    </dgm:pt>
    <dgm:pt modelId="{550EC134-A3F8-4FF5-B4C0-55F404B363A4}">
      <dgm:prSet phldrT="[Κείμενο]" custT="1"/>
      <dgm:spPr/>
      <dgm:t>
        <a:bodyPr/>
        <a:lstStyle/>
        <a:p>
          <a:r>
            <a:rPr lang="el-GR" sz="1600" dirty="0">
              <a:latin typeface="Segoe Print" panose="02000600000000000000" pitchFamily="2" charset="0"/>
            </a:rPr>
            <a:t>Ευαισθησία στη </a:t>
          </a:r>
          <a:r>
            <a:rPr lang="el-GR" sz="1600" dirty="0" err="1">
              <a:latin typeface="Segoe Print" panose="02000600000000000000" pitchFamily="2" charset="0"/>
            </a:rPr>
            <a:t>γλουτένη</a:t>
          </a:r>
          <a:endParaRPr lang="el-GR" sz="1600" dirty="0">
            <a:latin typeface="Segoe Print" panose="02000600000000000000" pitchFamily="2" charset="0"/>
          </a:endParaRPr>
        </a:p>
      </dgm:t>
    </dgm:pt>
    <dgm:pt modelId="{C77A4553-6511-4895-A500-DBBF454DBE11}" type="parTrans" cxnId="{7D1E118D-3372-4753-9187-D0B0E8B6289C}">
      <dgm:prSet/>
      <dgm:spPr/>
      <dgm:t>
        <a:bodyPr/>
        <a:lstStyle/>
        <a:p>
          <a:endParaRPr lang="el-GR"/>
        </a:p>
      </dgm:t>
    </dgm:pt>
    <dgm:pt modelId="{94BDDB67-3585-431E-8B8A-B5E9B211FD3D}" type="sibTrans" cxnId="{7D1E118D-3372-4753-9187-D0B0E8B6289C}">
      <dgm:prSet/>
      <dgm:spPr/>
      <dgm:t>
        <a:bodyPr/>
        <a:lstStyle/>
        <a:p>
          <a:endParaRPr lang="el-GR"/>
        </a:p>
      </dgm:t>
    </dgm:pt>
    <dgm:pt modelId="{36F9283D-C6DD-4BF1-BF5F-613A00C63587}">
      <dgm:prSet phldrT="[Κείμενο]" custT="1"/>
      <dgm:spPr/>
      <dgm:t>
        <a:bodyPr/>
        <a:lstStyle/>
        <a:p>
          <a:r>
            <a:rPr lang="el-GR" sz="4000" dirty="0">
              <a:latin typeface="Segoe Print" panose="02000600000000000000" pitchFamily="2" charset="0"/>
            </a:rPr>
            <a:t>ΕΔ</a:t>
          </a:r>
        </a:p>
      </dgm:t>
    </dgm:pt>
    <dgm:pt modelId="{F0A9FFC8-FE33-410A-B8EE-E24A83022C6D}" type="parTrans" cxnId="{37D2E23D-A6FE-4E76-A008-1B89E7925E56}">
      <dgm:prSet/>
      <dgm:spPr/>
      <dgm:t>
        <a:bodyPr/>
        <a:lstStyle/>
        <a:p>
          <a:endParaRPr lang="el-GR"/>
        </a:p>
      </dgm:t>
    </dgm:pt>
    <dgm:pt modelId="{CADA8450-30E0-49B6-B881-DD2EF66C3003}" type="sibTrans" cxnId="{37D2E23D-A6FE-4E76-A008-1B89E7925E56}">
      <dgm:prSet/>
      <dgm:spPr/>
      <dgm:t>
        <a:bodyPr/>
        <a:lstStyle/>
        <a:p>
          <a:endParaRPr lang="el-GR"/>
        </a:p>
      </dgm:t>
    </dgm:pt>
    <dgm:pt modelId="{7AEB9B47-3803-4D31-8B33-A222B51B9C4C}" type="pres">
      <dgm:prSet presAssocID="{E97DFB07-825D-46DC-80FA-8BE0037CE683}" presName="cycle" presStyleCnt="0">
        <dgm:presLayoutVars>
          <dgm:dir/>
          <dgm:resizeHandles val="exact"/>
        </dgm:presLayoutVars>
      </dgm:prSet>
      <dgm:spPr/>
    </dgm:pt>
    <dgm:pt modelId="{210D0E59-8DDF-4C63-946E-0A8B16BBC691}" type="pres">
      <dgm:prSet presAssocID="{550EC134-A3F8-4FF5-B4C0-55F404B363A4}" presName="dummy" presStyleCnt="0"/>
      <dgm:spPr/>
    </dgm:pt>
    <dgm:pt modelId="{886EE66B-2047-4BC5-94E3-221A8C38F30A}" type="pres">
      <dgm:prSet presAssocID="{550EC134-A3F8-4FF5-B4C0-55F404B363A4}" presName="node" presStyleLbl="revTx" presStyleIdx="0" presStyleCnt="2" custScaleX="152137">
        <dgm:presLayoutVars>
          <dgm:bulletEnabled val="1"/>
        </dgm:presLayoutVars>
      </dgm:prSet>
      <dgm:spPr/>
    </dgm:pt>
    <dgm:pt modelId="{AA0BFF83-0D98-47D6-9136-71102496AD6F}" type="pres">
      <dgm:prSet presAssocID="{94BDDB67-3585-431E-8B8A-B5E9B211FD3D}" presName="sibTrans" presStyleLbl="node1" presStyleIdx="0" presStyleCnt="2"/>
      <dgm:spPr/>
    </dgm:pt>
    <dgm:pt modelId="{F1AE9ABE-32E9-4319-8FA7-01D53785812C}" type="pres">
      <dgm:prSet presAssocID="{36F9283D-C6DD-4BF1-BF5F-613A00C63587}" presName="dummy" presStyleCnt="0"/>
      <dgm:spPr/>
    </dgm:pt>
    <dgm:pt modelId="{5DBB35AD-50FB-4AF1-85AE-F70F8B95FDD6}" type="pres">
      <dgm:prSet presAssocID="{36F9283D-C6DD-4BF1-BF5F-613A00C63587}" presName="node" presStyleLbl="revTx" presStyleIdx="1" presStyleCnt="2">
        <dgm:presLayoutVars>
          <dgm:bulletEnabled val="1"/>
        </dgm:presLayoutVars>
      </dgm:prSet>
      <dgm:spPr/>
    </dgm:pt>
    <dgm:pt modelId="{CFB5903F-2C46-414C-AF14-8925DBAF35B3}" type="pres">
      <dgm:prSet presAssocID="{CADA8450-30E0-49B6-B881-DD2EF66C3003}" presName="sibTrans" presStyleLbl="node1" presStyleIdx="1" presStyleCnt="2"/>
      <dgm:spPr/>
    </dgm:pt>
  </dgm:ptLst>
  <dgm:cxnLst>
    <dgm:cxn modelId="{F0DF541E-CBEB-4937-AEB9-7AB04010322E}" type="presOf" srcId="{E97DFB07-825D-46DC-80FA-8BE0037CE683}" destId="{7AEB9B47-3803-4D31-8B33-A222B51B9C4C}" srcOrd="0" destOrd="0" presId="urn:microsoft.com/office/officeart/2005/8/layout/cycle1"/>
    <dgm:cxn modelId="{4E4F2833-5DF0-457C-BA01-6E2793D114AD}" type="presOf" srcId="{CADA8450-30E0-49B6-B881-DD2EF66C3003}" destId="{CFB5903F-2C46-414C-AF14-8925DBAF35B3}" srcOrd="0" destOrd="0" presId="urn:microsoft.com/office/officeart/2005/8/layout/cycle1"/>
    <dgm:cxn modelId="{37D2E23D-A6FE-4E76-A008-1B89E7925E56}" srcId="{E97DFB07-825D-46DC-80FA-8BE0037CE683}" destId="{36F9283D-C6DD-4BF1-BF5F-613A00C63587}" srcOrd="1" destOrd="0" parTransId="{F0A9FFC8-FE33-410A-B8EE-E24A83022C6D}" sibTransId="{CADA8450-30E0-49B6-B881-DD2EF66C3003}"/>
    <dgm:cxn modelId="{2F3DBC85-0F71-4098-8A7D-59781DBAFB81}" type="presOf" srcId="{550EC134-A3F8-4FF5-B4C0-55F404B363A4}" destId="{886EE66B-2047-4BC5-94E3-221A8C38F30A}" srcOrd="0" destOrd="0" presId="urn:microsoft.com/office/officeart/2005/8/layout/cycle1"/>
    <dgm:cxn modelId="{7D1E118D-3372-4753-9187-D0B0E8B6289C}" srcId="{E97DFB07-825D-46DC-80FA-8BE0037CE683}" destId="{550EC134-A3F8-4FF5-B4C0-55F404B363A4}" srcOrd="0" destOrd="0" parTransId="{C77A4553-6511-4895-A500-DBBF454DBE11}" sibTransId="{94BDDB67-3585-431E-8B8A-B5E9B211FD3D}"/>
    <dgm:cxn modelId="{E8BA58CA-84FE-43EC-BC31-E8E9BD95B278}" type="presOf" srcId="{36F9283D-C6DD-4BF1-BF5F-613A00C63587}" destId="{5DBB35AD-50FB-4AF1-85AE-F70F8B95FDD6}" srcOrd="0" destOrd="0" presId="urn:microsoft.com/office/officeart/2005/8/layout/cycle1"/>
    <dgm:cxn modelId="{BB99A0F7-159A-4055-97BC-3436368CEE8B}" type="presOf" srcId="{94BDDB67-3585-431E-8B8A-B5E9B211FD3D}" destId="{AA0BFF83-0D98-47D6-9136-71102496AD6F}" srcOrd="0" destOrd="0" presId="urn:microsoft.com/office/officeart/2005/8/layout/cycle1"/>
    <dgm:cxn modelId="{2261B489-1403-4186-8E58-5298DB1017DA}" type="presParOf" srcId="{7AEB9B47-3803-4D31-8B33-A222B51B9C4C}" destId="{210D0E59-8DDF-4C63-946E-0A8B16BBC691}" srcOrd="0" destOrd="0" presId="urn:microsoft.com/office/officeart/2005/8/layout/cycle1"/>
    <dgm:cxn modelId="{3909F669-75D6-4B52-B77C-4533EC308D4D}" type="presParOf" srcId="{7AEB9B47-3803-4D31-8B33-A222B51B9C4C}" destId="{886EE66B-2047-4BC5-94E3-221A8C38F30A}" srcOrd="1" destOrd="0" presId="urn:microsoft.com/office/officeart/2005/8/layout/cycle1"/>
    <dgm:cxn modelId="{9E7FB9EA-8B25-4B26-91EF-32FDB17F87D1}" type="presParOf" srcId="{7AEB9B47-3803-4D31-8B33-A222B51B9C4C}" destId="{AA0BFF83-0D98-47D6-9136-71102496AD6F}" srcOrd="2" destOrd="0" presId="urn:microsoft.com/office/officeart/2005/8/layout/cycle1"/>
    <dgm:cxn modelId="{42DB2AFE-C5E6-429F-9899-AE7737A8FE92}" type="presParOf" srcId="{7AEB9B47-3803-4D31-8B33-A222B51B9C4C}" destId="{F1AE9ABE-32E9-4319-8FA7-01D53785812C}" srcOrd="3" destOrd="0" presId="urn:microsoft.com/office/officeart/2005/8/layout/cycle1"/>
    <dgm:cxn modelId="{65539750-B182-4767-AEA4-61444263A6E6}" type="presParOf" srcId="{7AEB9B47-3803-4D31-8B33-A222B51B9C4C}" destId="{5DBB35AD-50FB-4AF1-85AE-F70F8B95FDD6}" srcOrd="4" destOrd="0" presId="urn:microsoft.com/office/officeart/2005/8/layout/cycle1"/>
    <dgm:cxn modelId="{252AE4F8-8F5E-4D02-A2EC-AADB66FA9410}" type="presParOf" srcId="{7AEB9B47-3803-4D31-8B33-A222B51B9C4C}" destId="{CFB5903F-2C46-414C-AF14-8925DBAF35B3}" srcOrd="5" destOrd="0" presId="urn:microsoft.com/office/officeart/2005/8/layout/cycle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24E349-9BCF-4F5B-817D-93C0F2371F3C}">
      <dsp:nvSpPr>
        <dsp:cNvPr id="0" name=""/>
        <dsp:cNvSpPr/>
      </dsp:nvSpPr>
      <dsp:spPr>
        <a:xfrm>
          <a:off x="-6126981" y="-937410"/>
          <a:ext cx="7293488" cy="7293488"/>
        </a:xfrm>
        <a:prstGeom prst="blockArc">
          <a:avLst>
            <a:gd name="adj1" fmla="val 18900000"/>
            <a:gd name="adj2" fmla="val 2700000"/>
            <a:gd name="adj3" fmla="val 296"/>
          </a:avLst>
        </a:pr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C01CEB0-ECF6-4DCE-AC9B-6A4B8C93187D}">
      <dsp:nvSpPr>
        <dsp:cNvPr id="0" name=""/>
        <dsp:cNvSpPr/>
      </dsp:nvSpPr>
      <dsp:spPr>
        <a:xfrm>
          <a:off x="509717" y="338558"/>
          <a:ext cx="9494820" cy="67755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7805" tIns="50800" rIns="50800" bIns="50800" numCol="1" spcCol="1270" anchor="ctr" anchorCtr="0">
          <a:noAutofit/>
        </a:bodyPr>
        <a:lstStyle/>
        <a:p>
          <a:pPr marL="0" lvl="0" indent="0" algn="l" defTabSz="889000">
            <a:lnSpc>
              <a:spcPct val="90000"/>
            </a:lnSpc>
            <a:spcBef>
              <a:spcPct val="0"/>
            </a:spcBef>
            <a:spcAft>
              <a:spcPct val="35000"/>
            </a:spcAft>
            <a:buNone/>
          </a:pPr>
          <a:r>
            <a:rPr lang="el-GR" sz="2000" kern="1200" dirty="0"/>
            <a:t>Κλινική εξέταση (Ιστορικό και ιστορικό νόσου, ζωτικά σημεία, </a:t>
          </a:r>
          <a:r>
            <a:rPr lang="el-GR" sz="2000" kern="1200" dirty="0" err="1"/>
            <a:t>συννοσηρότητες</a:t>
          </a:r>
          <a:r>
            <a:rPr lang="el-GR" sz="2000" kern="1200" dirty="0"/>
            <a:t>, κλινική εικόνα (σοβαρότητα, έκταση, </a:t>
          </a:r>
          <a:r>
            <a:rPr lang="en-US" sz="2000" kern="1200" dirty="0"/>
            <a:t>PDAI score </a:t>
          </a:r>
          <a:r>
            <a:rPr lang="el-GR" sz="2000" kern="1200" dirty="0" err="1"/>
            <a:t>κ.τ.λ</a:t>
          </a:r>
          <a:r>
            <a:rPr lang="el-GR" sz="2000" kern="1200" dirty="0"/>
            <a:t>)</a:t>
          </a:r>
        </a:p>
      </dsp:txBody>
      <dsp:txXfrm>
        <a:off x="509717" y="338558"/>
        <a:ext cx="9494820" cy="677550"/>
      </dsp:txXfrm>
    </dsp:sp>
    <dsp:sp modelId="{7E017379-ACB9-41C9-8EED-700955309264}">
      <dsp:nvSpPr>
        <dsp:cNvPr id="0" name=""/>
        <dsp:cNvSpPr/>
      </dsp:nvSpPr>
      <dsp:spPr>
        <a:xfrm>
          <a:off x="86248" y="253864"/>
          <a:ext cx="846937" cy="846937"/>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2C51AA3-DFCA-4AE1-9602-E0232D3BCF85}">
      <dsp:nvSpPr>
        <dsp:cNvPr id="0" name=""/>
        <dsp:cNvSpPr/>
      </dsp:nvSpPr>
      <dsp:spPr>
        <a:xfrm>
          <a:off x="995230" y="1354558"/>
          <a:ext cx="9009307" cy="67755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7805" tIns="50800" rIns="50800" bIns="50800" numCol="1" spcCol="1270" anchor="ctr" anchorCtr="0">
          <a:noAutofit/>
        </a:bodyPr>
        <a:lstStyle/>
        <a:p>
          <a:pPr marL="0" lvl="0" indent="0" algn="l" defTabSz="889000">
            <a:lnSpc>
              <a:spcPct val="90000"/>
            </a:lnSpc>
            <a:spcBef>
              <a:spcPct val="0"/>
            </a:spcBef>
            <a:spcAft>
              <a:spcPct val="35000"/>
            </a:spcAft>
            <a:buNone/>
          </a:pPr>
          <a:r>
            <a:rPr lang="el-GR" sz="2000" kern="1200" dirty="0" err="1"/>
            <a:t>Ιστοπαθολογική</a:t>
          </a:r>
          <a:r>
            <a:rPr lang="el-GR" sz="2000" kern="1200" dirty="0"/>
            <a:t> εξέταση</a:t>
          </a:r>
        </a:p>
      </dsp:txBody>
      <dsp:txXfrm>
        <a:off x="995230" y="1354558"/>
        <a:ext cx="9009307" cy="677550"/>
      </dsp:txXfrm>
    </dsp:sp>
    <dsp:sp modelId="{0E441392-7E24-403A-96F9-8AAC71D20835}">
      <dsp:nvSpPr>
        <dsp:cNvPr id="0" name=""/>
        <dsp:cNvSpPr/>
      </dsp:nvSpPr>
      <dsp:spPr>
        <a:xfrm>
          <a:off x="571761" y="1269864"/>
          <a:ext cx="846937" cy="846937"/>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699E4EF-FCEF-4CCB-BAF5-0DB38071002F}">
      <dsp:nvSpPr>
        <dsp:cNvPr id="0" name=""/>
        <dsp:cNvSpPr/>
      </dsp:nvSpPr>
      <dsp:spPr>
        <a:xfrm>
          <a:off x="1150534" y="2400269"/>
          <a:ext cx="8860294" cy="67755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7805" tIns="50800" rIns="50800" bIns="50800" numCol="1" spcCol="1270" anchor="ctr" anchorCtr="0">
          <a:noAutofit/>
        </a:bodyPr>
        <a:lstStyle/>
        <a:p>
          <a:pPr marL="0" lvl="0" indent="0" algn="l" defTabSz="889000">
            <a:lnSpc>
              <a:spcPct val="90000"/>
            </a:lnSpc>
            <a:spcBef>
              <a:spcPct val="0"/>
            </a:spcBef>
            <a:spcAft>
              <a:spcPct val="35000"/>
            </a:spcAft>
            <a:buNone/>
          </a:pPr>
          <a:r>
            <a:rPr lang="el-GR" sz="2000" kern="1200" dirty="0"/>
            <a:t>Άμεσος </a:t>
          </a:r>
          <a:r>
            <a:rPr lang="el-GR" sz="2000" kern="1200" dirty="0" err="1"/>
            <a:t>ανοσοφθορισμός</a:t>
          </a:r>
          <a:endParaRPr lang="el-GR" sz="2000" kern="1200" dirty="0"/>
        </a:p>
      </dsp:txBody>
      <dsp:txXfrm>
        <a:off x="1150534" y="2400269"/>
        <a:ext cx="8860294" cy="677550"/>
      </dsp:txXfrm>
    </dsp:sp>
    <dsp:sp modelId="{71F9D12E-CFAC-4677-8B0A-F88C2E1FAFB2}">
      <dsp:nvSpPr>
        <dsp:cNvPr id="0" name=""/>
        <dsp:cNvSpPr/>
      </dsp:nvSpPr>
      <dsp:spPr>
        <a:xfrm>
          <a:off x="720774" y="2285864"/>
          <a:ext cx="846937" cy="846937"/>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41B157E-8960-4216-96C4-BF513D40976F}">
      <dsp:nvSpPr>
        <dsp:cNvPr id="0" name=""/>
        <dsp:cNvSpPr/>
      </dsp:nvSpPr>
      <dsp:spPr>
        <a:xfrm>
          <a:off x="995230" y="3386558"/>
          <a:ext cx="9009307" cy="677550"/>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7805" tIns="50800" rIns="50800" bIns="50800" numCol="1" spcCol="1270" anchor="ctr" anchorCtr="0">
          <a:noAutofit/>
        </a:bodyPr>
        <a:lstStyle/>
        <a:p>
          <a:pPr marL="0" lvl="0" indent="0" algn="l" defTabSz="889000">
            <a:lnSpc>
              <a:spcPct val="90000"/>
            </a:lnSpc>
            <a:spcBef>
              <a:spcPct val="0"/>
            </a:spcBef>
            <a:spcAft>
              <a:spcPct val="35000"/>
            </a:spcAft>
            <a:buNone/>
          </a:pPr>
          <a:r>
            <a:rPr lang="el-GR" sz="2000" kern="1200" dirty="0"/>
            <a:t>Έμμεσος </a:t>
          </a:r>
          <a:r>
            <a:rPr lang="el-GR" sz="2000" kern="1200" dirty="0" err="1"/>
            <a:t>ανοσοφθορισμός</a:t>
          </a:r>
          <a:endParaRPr lang="el-GR" sz="2000" kern="1200" dirty="0"/>
        </a:p>
      </dsp:txBody>
      <dsp:txXfrm>
        <a:off x="995230" y="3386558"/>
        <a:ext cx="9009307" cy="677550"/>
      </dsp:txXfrm>
    </dsp:sp>
    <dsp:sp modelId="{5EF0F1B3-FCF2-436B-8CB2-B91B02C61E77}">
      <dsp:nvSpPr>
        <dsp:cNvPr id="0" name=""/>
        <dsp:cNvSpPr/>
      </dsp:nvSpPr>
      <dsp:spPr>
        <a:xfrm>
          <a:off x="571761" y="3301864"/>
          <a:ext cx="846937" cy="846937"/>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F954B39-A8B1-4AED-B65D-95CE9BAE4860}">
      <dsp:nvSpPr>
        <dsp:cNvPr id="0" name=""/>
        <dsp:cNvSpPr/>
      </dsp:nvSpPr>
      <dsp:spPr>
        <a:xfrm>
          <a:off x="509717" y="4402558"/>
          <a:ext cx="9494820" cy="677550"/>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7805"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ELISA, biochips (</a:t>
          </a:r>
          <a:r>
            <a:rPr lang="el-GR" sz="2000" kern="1200" dirty="0"/>
            <a:t>κ.τ.λ.)</a:t>
          </a:r>
        </a:p>
      </dsp:txBody>
      <dsp:txXfrm>
        <a:off x="509717" y="4402558"/>
        <a:ext cx="9494820" cy="677550"/>
      </dsp:txXfrm>
    </dsp:sp>
    <dsp:sp modelId="{D262AD07-2D10-47DA-B8BC-0759641D1558}">
      <dsp:nvSpPr>
        <dsp:cNvPr id="0" name=""/>
        <dsp:cNvSpPr/>
      </dsp:nvSpPr>
      <dsp:spPr>
        <a:xfrm>
          <a:off x="86248" y="4317864"/>
          <a:ext cx="846937" cy="846937"/>
        </a:xfrm>
        <a:prstGeom prst="ellipse">
          <a:avLst/>
        </a:prstGeom>
        <a:solidFill>
          <a:schemeClr val="lt1">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24E349-9BCF-4F5B-817D-93C0F2371F3C}">
      <dsp:nvSpPr>
        <dsp:cNvPr id="0" name=""/>
        <dsp:cNvSpPr/>
      </dsp:nvSpPr>
      <dsp:spPr>
        <a:xfrm>
          <a:off x="-6126981" y="-937410"/>
          <a:ext cx="7293488" cy="7293488"/>
        </a:xfrm>
        <a:prstGeom prst="blockArc">
          <a:avLst>
            <a:gd name="adj1" fmla="val 18900000"/>
            <a:gd name="adj2" fmla="val 2700000"/>
            <a:gd name="adj3" fmla="val 296"/>
          </a:avLst>
        </a:pr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C01CEB0-ECF6-4DCE-AC9B-6A4B8C93187D}">
      <dsp:nvSpPr>
        <dsp:cNvPr id="0" name=""/>
        <dsp:cNvSpPr/>
      </dsp:nvSpPr>
      <dsp:spPr>
        <a:xfrm>
          <a:off x="509717" y="338558"/>
          <a:ext cx="9494820" cy="67755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7805" tIns="50800" rIns="50800" bIns="50800" numCol="1" spcCol="1270" anchor="ctr" anchorCtr="0">
          <a:noAutofit/>
        </a:bodyPr>
        <a:lstStyle/>
        <a:p>
          <a:pPr marL="0" lvl="0" indent="0" algn="l" defTabSz="889000">
            <a:lnSpc>
              <a:spcPct val="90000"/>
            </a:lnSpc>
            <a:spcBef>
              <a:spcPct val="0"/>
            </a:spcBef>
            <a:spcAft>
              <a:spcPct val="35000"/>
            </a:spcAft>
            <a:buNone/>
          </a:pPr>
          <a:r>
            <a:rPr lang="el-GR" sz="2000" kern="1200" dirty="0"/>
            <a:t>Κλινική εξέταση (Ιστορικό και ιστορικό νόσου, ζωτικά σημεία, </a:t>
          </a:r>
          <a:r>
            <a:rPr lang="el-GR" sz="2000" kern="1200" dirty="0" err="1"/>
            <a:t>συννοσηρότητες</a:t>
          </a:r>
          <a:r>
            <a:rPr lang="el-GR" sz="2000" kern="1200" dirty="0"/>
            <a:t>, κλινική εικόνα (σοβαρότητα, έκταση, Β</a:t>
          </a:r>
          <a:r>
            <a:rPr lang="en-US" sz="2000" kern="1200" dirty="0"/>
            <a:t>PDAI score </a:t>
          </a:r>
          <a:r>
            <a:rPr lang="el-GR" sz="2000" kern="1200" dirty="0" err="1"/>
            <a:t>κ.τ.λ</a:t>
          </a:r>
          <a:r>
            <a:rPr lang="el-GR" sz="2000" kern="1200" dirty="0"/>
            <a:t>)</a:t>
          </a:r>
        </a:p>
      </dsp:txBody>
      <dsp:txXfrm>
        <a:off x="509717" y="338558"/>
        <a:ext cx="9494820" cy="677550"/>
      </dsp:txXfrm>
    </dsp:sp>
    <dsp:sp modelId="{7E017379-ACB9-41C9-8EED-700955309264}">
      <dsp:nvSpPr>
        <dsp:cNvPr id="0" name=""/>
        <dsp:cNvSpPr/>
      </dsp:nvSpPr>
      <dsp:spPr>
        <a:xfrm>
          <a:off x="86248" y="253864"/>
          <a:ext cx="846937" cy="846937"/>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82C51AA3-DFCA-4AE1-9602-E0232D3BCF85}">
      <dsp:nvSpPr>
        <dsp:cNvPr id="0" name=""/>
        <dsp:cNvSpPr/>
      </dsp:nvSpPr>
      <dsp:spPr>
        <a:xfrm>
          <a:off x="995230" y="1354558"/>
          <a:ext cx="9009307" cy="67755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7805" tIns="50800" rIns="50800" bIns="50800" numCol="1" spcCol="1270" anchor="ctr" anchorCtr="0">
          <a:noAutofit/>
        </a:bodyPr>
        <a:lstStyle/>
        <a:p>
          <a:pPr marL="0" lvl="0" indent="0" algn="l" defTabSz="889000">
            <a:lnSpc>
              <a:spcPct val="90000"/>
            </a:lnSpc>
            <a:spcBef>
              <a:spcPct val="0"/>
            </a:spcBef>
            <a:spcAft>
              <a:spcPct val="35000"/>
            </a:spcAft>
            <a:buNone/>
          </a:pPr>
          <a:r>
            <a:rPr lang="el-GR" sz="2000" kern="1200" dirty="0" err="1"/>
            <a:t>Ιστοπαθολογική</a:t>
          </a:r>
          <a:r>
            <a:rPr lang="el-GR" sz="2000" kern="1200" dirty="0"/>
            <a:t> εξέταση</a:t>
          </a:r>
        </a:p>
      </dsp:txBody>
      <dsp:txXfrm>
        <a:off x="995230" y="1354558"/>
        <a:ext cx="9009307" cy="677550"/>
      </dsp:txXfrm>
    </dsp:sp>
    <dsp:sp modelId="{0E441392-7E24-403A-96F9-8AAC71D20835}">
      <dsp:nvSpPr>
        <dsp:cNvPr id="0" name=""/>
        <dsp:cNvSpPr/>
      </dsp:nvSpPr>
      <dsp:spPr>
        <a:xfrm>
          <a:off x="571761" y="1269864"/>
          <a:ext cx="846937" cy="846937"/>
        </a:xfrm>
        <a:prstGeom prst="ellipse">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E699E4EF-FCEF-4CCB-BAF5-0DB38071002F}">
      <dsp:nvSpPr>
        <dsp:cNvPr id="0" name=""/>
        <dsp:cNvSpPr/>
      </dsp:nvSpPr>
      <dsp:spPr>
        <a:xfrm>
          <a:off x="1150534" y="2400269"/>
          <a:ext cx="8860294" cy="67755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7805" tIns="50800" rIns="50800" bIns="50800" numCol="1" spcCol="1270" anchor="ctr" anchorCtr="0">
          <a:noAutofit/>
        </a:bodyPr>
        <a:lstStyle/>
        <a:p>
          <a:pPr marL="0" lvl="0" indent="0" algn="l" defTabSz="889000">
            <a:lnSpc>
              <a:spcPct val="90000"/>
            </a:lnSpc>
            <a:spcBef>
              <a:spcPct val="0"/>
            </a:spcBef>
            <a:spcAft>
              <a:spcPct val="35000"/>
            </a:spcAft>
            <a:buNone/>
          </a:pPr>
          <a:r>
            <a:rPr lang="el-GR" sz="2000" kern="1200" dirty="0"/>
            <a:t>Άμεσος </a:t>
          </a:r>
          <a:r>
            <a:rPr lang="el-GR" sz="2000" kern="1200" dirty="0" err="1"/>
            <a:t>ανοσοφθορισμός</a:t>
          </a:r>
          <a:endParaRPr lang="el-GR" sz="2000" kern="1200" dirty="0"/>
        </a:p>
      </dsp:txBody>
      <dsp:txXfrm>
        <a:off x="1150534" y="2400269"/>
        <a:ext cx="8860294" cy="677550"/>
      </dsp:txXfrm>
    </dsp:sp>
    <dsp:sp modelId="{71F9D12E-CFAC-4677-8B0A-F88C2E1FAFB2}">
      <dsp:nvSpPr>
        <dsp:cNvPr id="0" name=""/>
        <dsp:cNvSpPr/>
      </dsp:nvSpPr>
      <dsp:spPr>
        <a:xfrm>
          <a:off x="720774" y="2285864"/>
          <a:ext cx="846937" cy="846937"/>
        </a:xfrm>
        <a:prstGeom prst="ellipse">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C41B157E-8960-4216-96C4-BF513D40976F}">
      <dsp:nvSpPr>
        <dsp:cNvPr id="0" name=""/>
        <dsp:cNvSpPr/>
      </dsp:nvSpPr>
      <dsp:spPr>
        <a:xfrm>
          <a:off x="995230" y="3386558"/>
          <a:ext cx="9009307" cy="677550"/>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7805" tIns="50800" rIns="50800" bIns="50800" numCol="1" spcCol="1270" anchor="ctr" anchorCtr="0">
          <a:noAutofit/>
        </a:bodyPr>
        <a:lstStyle/>
        <a:p>
          <a:pPr marL="0" lvl="0" indent="0" algn="l" defTabSz="889000">
            <a:lnSpc>
              <a:spcPct val="90000"/>
            </a:lnSpc>
            <a:spcBef>
              <a:spcPct val="0"/>
            </a:spcBef>
            <a:spcAft>
              <a:spcPct val="35000"/>
            </a:spcAft>
            <a:buNone/>
          </a:pPr>
          <a:r>
            <a:rPr lang="el-GR" sz="2000" kern="1200" dirty="0"/>
            <a:t>Έμμεσος </a:t>
          </a:r>
          <a:r>
            <a:rPr lang="el-GR" sz="2000" kern="1200" dirty="0" err="1"/>
            <a:t>ανοσοφθορισμός</a:t>
          </a:r>
          <a:endParaRPr lang="el-GR" sz="2000" kern="1200" dirty="0"/>
        </a:p>
      </dsp:txBody>
      <dsp:txXfrm>
        <a:off x="995230" y="3386558"/>
        <a:ext cx="9009307" cy="677550"/>
      </dsp:txXfrm>
    </dsp:sp>
    <dsp:sp modelId="{5EF0F1B3-FCF2-436B-8CB2-B91B02C61E77}">
      <dsp:nvSpPr>
        <dsp:cNvPr id="0" name=""/>
        <dsp:cNvSpPr/>
      </dsp:nvSpPr>
      <dsp:spPr>
        <a:xfrm>
          <a:off x="571761" y="3301864"/>
          <a:ext cx="846937" cy="846937"/>
        </a:xfrm>
        <a:prstGeom prst="ellipse">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FF954B39-A8B1-4AED-B65D-95CE9BAE4860}">
      <dsp:nvSpPr>
        <dsp:cNvPr id="0" name=""/>
        <dsp:cNvSpPr/>
      </dsp:nvSpPr>
      <dsp:spPr>
        <a:xfrm>
          <a:off x="509717" y="4402558"/>
          <a:ext cx="9494820" cy="677550"/>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7805"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dirty="0"/>
            <a:t>ELISA, biochips (</a:t>
          </a:r>
          <a:r>
            <a:rPr lang="el-GR" sz="2000" kern="1200" dirty="0"/>
            <a:t>κ.τ.λ.)</a:t>
          </a:r>
        </a:p>
      </dsp:txBody>
      <dsp:txXfrm>
        <a:off x="509717" y="4402558"/>
        <a:ext cx="9494820" cy="677550"/>
      </dsp:txXfrm>
    </dsp:sp>
    <dsp:sp modelId="{D262AD07-2D10-47DA-B8BC-0759641D1558}">
      <dsp:nvSpPr>
        <dsp:cNvPr id="0" name=""/>
        <dsp:cNvSpPr/>
      </dsp:nvSpPr>
      <dsp:spPr>
        <a:xfrm>
          <a:off x="86248" y="4317864"/>
          <a:ext cx="846937" cy="846937"/>
        </a:xfrm>
        <a:prstGeom prst="ellipse">
          <a:avLst/>
        </a:prstGeom>
        <a:solidFill>
          <a:schemeClr val="lt1">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3D1EE4-DD04-42E5-B105-74C6890B14CF}">
      <dsp:nvSpPr>
        <dsp:cNvPr id="0" name=""/>
        <dsp:cNvSpPr/>
      </dsp:nvSpPr>
      <dsp:spPr>
        <a:xfrm>
          <a:off x="-2" y="0"/>
          <a:ext cx="5583250" cy="4522572"/>
        </a:xfrm>
        <a:prstGeom prst="ellipse">
          <a:avLst/>
        </a:prstGeom>
        <a:solidFill>
          <a:schemeClr val="lt1">
            <a:hueOff val="0"/>
            <a:satOff val="0"/>
            <a:lum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kern="1200" dirty="0">
              <a:latin typeface="Calibri" panose="020F0502020204030204" pitchFamily="34" charset="0"/>
            </a:rPr>
            <a:t>Ευαισθησία στην </a:t>
          </a:r>
          <a:r>
            <a:rPr lang="el-GR" sz="1800" kern="1200" dirty="0" err="1">
              <a:latin typeface="Calibri" panose="020F0502020204030204" pitchFamily="34" charset="0"/>
            </a:rPr>
            <a:t>γλουτένη</a:t>
          </a:r>
          <a:endParaRPr lang="el-GR" sz="1800" kern="1200" dirty="0">
            <a:latin typeface="Calibri" panose="020F0502020204030204" pitchFamily="34" charset="0"/>
          </a:endParaRPr>
        </a:p>
      </dsp:txBody>
      <dsp:txXfrm>
        <a:off x="2011084" y="226128"/>
        <a:ext cx="1561076" cy="678385"/>
      </dsp:txXfrm>
    </dsp:sp>
    <dsp:sp modelId="{C2BC8958-50ED-4800-9CB6-0D9DA7500E7A}">
      <dsp:nvSpPr>
        <dsp:cNvPr id="0" name=""/>
        <dsp:cNvSpPr/>
      </dsp:nvSpPr>
      <dsp:spPr>
        <a:xfrm>
          <a:off x="312240" y="904514"/>
          <a:ext cx="4958765" cy="3618057"/>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l-GR" sz="1600" kern="1200" dirty="0">
              <a:latin typeface="Calibri" panose="020F0502020204030204" pitchFamily="34" charset="0"/>
            </a:rPr>
            <a:t>Κοινοί </a:t>
          </a:r>
          <a:r>
            <a:rPr lang="en-US" sz="1600" kern="1200" dirty="0">
              <a:latin typeface="Calibri" panose="020F0502020204030204" pitchFamily="34" charset="0"/>
            </a:rPr>
            <a:t>HLA </a:t>
          </a:r>
          <a:r>
            <a:rPr lang="el-GR" sz="1600" kern="1200" dirty="0" err="1">
              <a:latin typeface="Calibri" panose="020F0502020204030204" pitchFamily="34" charset="0"/>
            </a:rPr>
            <a:t>απλότυποι</a:t>
          </a:r>
          <a:r>
            <a:rPr lang="el-GR" sz="1600" kern="1200" dirty="0">
              <a:latin typeface="Calibri" panose="020F0502020204030204" pitchFamily="34" charset="0"/>
            </a:rPr>
            <a:t> </a:t>
          </a:r>
        </a:p>
        <a:p>
          <a:pPr marL="0" lvl="0" indent="0" algn="ctr" defTabSz="711200">
            <a:lnSpc>
              <a:spcPct val="90000"/>
            </a:lnSpc>
            <a:spcBef>
              <a:spcPct val="0"/>
            </a:spcBef>
            <a:spcAft>
              <a:spcPct val="35000"/>
            </a:spcAft>
            <a:buNone/>
          </a:pPr>
          <a:r>
            <a:rPr lang="en-US" sz="1600" kern="1200" dirty="0">
              <a:latin typeface="Calibri" panose="020F0502020204030204" pitchFamily="34" charset="0"/>
            </a:rPr>
            <a:t>(DQ2 &amp; DQ8)</a:t>
          </a:r>
          <a:r>
            <a:rPr lang="el-GR" sz="1600" kern="1200" dirty="0">
              <a:latin typeface="Calibri" panose="020F0502020204030204" pitchFamily="34" charset="0"/>
            </a:rPr>
            <a:t> </a:t>
          </a:r>
        </a:p>
      </dsp:txBody>
      <dsp:txXfrm>
        <a:off x="1925078" y="1121597"/>
        <a:ext cx="1733088" cy="651250"/>
      </dsp:txXfrm>
    </dsp:sp>
    <dsp:sp modelId="{8DE3C64F-8F31-4929-8291-16F9430A9EBB}">
      <dsp:nvSpPr>
        <dsp:cNvPr id="0" name=""/>
        <dsp:cNvSpPr/>
      </dsp:nvSpPr>
      <dsp:spPr>
        <a:xfrm>
          <a:off x="714446" y="1809028"/>
          <a:ext cx="4154353" cy="2713543"/>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l-GR" sz="1800" kern="1200" dirty="0">
              <a:latin typeface="Calibri" panose="020F0502020204030204" pitchFamily="34" charset="0"/>
            </a:rPr>
            <a:t>Αλλοιώσεις σε βιοψία λεπτού εντέρου</a:t>
          </a:r>
        </a:p>
      </dsp:txBody>
      <dsp:txXfrm>
        <a:off x="1823658" y="2012544"/>
        <a:ext cx="1935928" cy="610547"/>
      </dsp:txXfrm>
    </dsp:sp>
    <dsp:sp modelId="{CA9CF347-6839-4405-A336-B44B719211E1}">
      <dsp:nvSpPr>
        <dsp:cNvPr id="0" name=""/>
        <dsp:cNvSpPr/>
      </dsp:nvSpPr>
      <dsp:spPr>
        <a:xfrm>
          <a:off x="1449061" y="2713543"/>
          <a:ext cx="2685123" cy="1809028"/>
        </a:xfrm>
        <a:prstGeom prst="ellips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l-GR" sz="1600" kern="1200" dirty="0">
              <a:latin typeface="Calibri" panose="020F0502020204030204" pitchFamily="34" charset="0"/>
            </a:rPr>
            <a:t>Παρουσία κοινών </a:t>
          </a:r>
          <a:r>
            <a:rPr lang="el-GR" sz="1600" kern="1200" dirty="0" err="1">
              <a:latin typeface="Calibri" panose="020F0502020204030204" pitchFamily="34" charset="0"/>
            </a:rPr>
            <a:t>αυτοαντισωματων</a:t>
          </a:r>
          <a:r>
            <a:rPr lang="el-GR" sz="1600" kern="1200" dirty="0">
              <a:latin typeface="Calibri" panose="020F0502020204030204" pitchFamily="34" charset="0"/>
            </a:rPr>
            <a:t> (</a:t>
          </a:r>
          <a:r>
            <a:rPr lang="en-US" sz="1600" kern="1200" dirty="0" err="1">
              <a:latin typeface="Calibri" panose="020F0502020204030204" pitchFamily="34" charset="0"/>
            </a:rPr>
            <a:t>tTG</a:t>
          </a:r>
          <a:r>
            <a:rPr lang="en-US" sz="1600" kern="1200" dirty="0">
              <a:latin typeface="Calibri" panose="020F0502020204030204" pitchFamily="34" charset="0"/>
            </a:rPr>
            <a:t>)</a:t>
          </a:r>
          <a:endParaRPr lang="el-GR" sz="1600" kern="1200" dirty="0">
            <a:latin typeface="Calibri" panose="020F0502020204030204" pitchFamily="34" charset="0"/>
          </a:endParaRPr>
        </a:p>
      </dsp:txBody>
      <dsp:txXfrm>
        <a:off x="1842288" y="3165800"/>
        <a:ext cx="1898668" cy="9045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EE66B-2047-4BC5-94E3-221A8C38F30A}">
      <dsp:nvSpPr>
        <dsp:cNvPr id="0" name=""/>
        <dsp:cNvSpPr/>
      </dsp:nvSpPr>
      <dsp:spPr>
        <a:xfrm>
          <a:off x="1293572" y="492155"/>
          <a:ext cx="1419127" cy="932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l-GR" sz="1600" kern="1200" dirty="0">
              <a:latin typeface="Segoe Print" panose="02000600000000000000" pitchFamily="2" charset="0"/>
            </a:rPr>
            <a:t>Ευαισθησία στη </a:t>
          </a:r>
          <a:r>
            <a:rPr lang="el-GR" sz="1600" kern="1200" dirty="0" err="1">
              <a:latin typeface="Segoe Print" panose="02000600000000000000" pitchFamily="2" charset="0"/>
            </a:rPr>
            <a:t>γλουτένη</a:t>
          </a:r>
          <a:endParaRPr lang="el-GR" sz="1600" kern="1200" dirty="0">
            <a:latin typeface="Segoe Print" panose="02000600000000000000" pitchFamily="2" charset="0"/>
          </a:endParaRPr>
        </a:p>
      </dsp:txBody>
      <dsp:txXfrm>
        <a:off x="1293572" y="492155"/>
        <a:ext cx="1419127" cy="932795"/>
      </dsp:txXfrm>
    </dsp:sp>
    <dsp:sp modelId="{AA0BFF83-0D98-47D6-9136-71102496AD6F}">
      <dsp:nvSpPr>
        <dsp:cNvPr id="0" name=""/>
        <dsp:cNvSpPr/>
      </dsp:nvSpPr>
      <dsp:spPr>
        <a:xfrm>
          <a:off x="281845" y="-618"/>
          <a:ext cx="1918343" cy="1918343"/>
        </a:xfrm>
        <a:prstGeom prst="circularArrow">
          <a:avLst>
            <a:gd name="adj1" fmla="val 9482"/>
            <a:gd name="adj2" fmla="val 684872"/>
            <a:gd name="adj3" fmla="val 7851180"/>
            <a:gd name="adj4" fmla="val 2263948"/>
            <a:gd name="adj5" fmla="val 11062"/>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BB35AD-50FB-4AF1-85AE-F70F8B95FDD6}">
      <dsp:nvSpPr>
        <dsp:cNvPr id="0" name=""/>
        <dsp:cNvSpPr/>
      </dsp:nvSpPr>
      <dsp:spPr>
        <a:xfrm>
          <a:off x="12500" y="492155"/>
          <a:ext cx="932795" cy="9327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l-GR" sz="4000" kern="1200" dirty="0">
              <a:latin typeface="Segoe Print" panose="02000600000000000000" pitchFamily="2" charset="0"/>
            </a:rPr>
            <a:t>ΕΔ</a:t>
          </a:r>
        </a:p>
      </dsp:txBody>
      <dsp:txXfrm>
        <a:off x="12500" y="492155"/>
        <a:ext cx="932795" cy="932795"/>
      </dsp:txXfrm>
    </dsp:sp>
    <dsp:sp modelId="{CFB5903F-2C46-414C-AF14-8925DBAF35B3}">
      <dsp:nvSpPr>
        <dsp:cNvPr id="0" name=""/>
        <dsp:cNvSpPr/>
      </dsp:nvSpPr>
      <dsp:spPr>
        <a:xfrm>
          <a:off x="281845" y="-618"/>
          <a:ext cx="1918343" cy="1918343"/>
        </a:xfrm>
        <a:prstGeom prst="circularArrow">
          <a:avLst>
            <a:gd name="adj1" fmla="val 9482"/>
            <a:gd name="adj2" fmla="val 684872"/>
            <a:gd name="adj3" fmla="val 18651180"/>
            <a:gd name="adj4" fmla="val 13063948"/>
            <a:gd name="adj5" fmla="val 11062"/>
          </a:avLst>
        </a:prstGeom>
        <a:solidFill>
          <a:schemeClr val="accent5">
            <a:hueOff val="47509"/>
            <a:satOff val="7725"/>
            <a:lumOff val="-12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9T12:46:09.268"/>
    </inkml:context>
    <inkml:brush xml:id="br0">
      <inkml:brushProperty name="width" value="0.2" units="cm"/>
      <inkml:brushProperty name="height" value="0.2" units="cm"/>
      <inkml:brushProperty name="color" value="#FF4E00"/>
      <inkml:brushProperty name="inkEffects" value="rainbow"/>
      <inkml:brushProperty name="anchorX" value="0"/>
      <inkml:brushProperty name="anchorY" value="0"/>
      <inkml:brushProperty name="scaleFactor" value="0.5"/>
    </inkml:brush>
  </inkml:definitions>
  <inkml:trace contextRef="#ctx0" brushRef="#br0">1 599 24575,'0'0'0,"4"0"0,13-11 0,5-10 0,10-13 0,8-7 0,5-2 0,4-3 0,-1-2 0,2-3 0,-1 3 0,7 0 0,-11 5 0,2 5 0,0 4 0,-5 9 0,1 8 0,-3-1 0,-9 2 0,-3 4 0,-8 7 0,-7 9 0,-6 9 0,-3 6 0,-8 10 0,-3 9 0,0 0 0,-9 5 0,-5 0 0,-3-5 0,-4 2 0,0-2 0,0-2 0,-5-4 0,-1 2 0,1 1 0,-4-3 0,-3 5 0,0-2 0,6-2 0,0-1 0,2 3 0,-4 0 0,-4 3 0,6 4 0,-3-1 0,4-9 0,5-1 0,2-10 0,8-2 0,0-5 0,5 1 0,-2-4 0,14-2 0,9-14 0,13-14 0,18-13 0,14-9 0,11 3 0,-1 2 0,0 3 0,2-3 0,-1-4 0,-9-3 0,-2 6 0,-1 4 0,-12 2 0,0 3 0,-5 7 0,-9-1 0,-2 8 0,-1 3 0,-6 15 0,-5 9 0,-10 9 0,-4 8 0,-11 4 0,-8 6 0,-10 4 0,-8 4 0,-1 2 0,-5-2 0,-2 0 0,2 2 0,0 4 0,2-2 0,4 0 0,-1-1 0,-1 1 0,1-11 0,9 2 0,2-2 0,4-2 0,-1 2 0,2 3 0,-5 3 0,4-3 0,5-4 0,0-9 0,16-10 0,4-21 0,1 0 0,-1 0 0,0 0 0,0 1 0,0-1 0,0 0 0,0 0 0,0 0 0,1 0 0,-1 2 0,0-2 0,0 0 0,0 0 0,0 0 0,2 0 0,-2 1 0,0-1 0,0 0 0,0 0 0,1 0 0,-1 0 0,0 0 0,0 0 0,1 0 0,-1 0 0,0 0 0,0 0 0,2 0 0,-2 0 0,0 0 0,0 0 0,1 0 0,-1 0 0,0 0 0,0 0 0,0 0 0,1 0 0,-1 0 0,0 0 0,2 0 0,44-9 0,36-11 0,40-4 0,41-11 0,21 0 0,12 5 0,5 6 0,-10 9 0,-30 6 0,-25 3 0,-28 5 0,-29 1 0,-22 1 0,-21 6 0,-21 0 0,-23 5 0,-12 9 0,-9 4 0,-9 10 0,-6 0 0,-5 6 0,2-2 0,-2 3 0,1-2 0,-3-2 0,5 2 0,-1 1 0,0 4 0,-2-2 0,4 2 0,-1 2 0,0 2 0,-4 2 0,1-4 0,2-1 0,1 2 0,-2 2 0,-2-5 0,1 0 0,8 2 0,-1 2 0,5-3 0,4-1 0,2 2 0,7-3 0,3 0 0,5 2 0,5-3 0,-1-4 0,4-3 0,1-11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11/13/2025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err="1"/>
              <a:t>Desmogleins</a:t>
            </a:r>
            <a:r>
              <a:rPr lang="en-US" dirty="0"/>
              <a:t> have four cadherin repeats in their extracellular domain, as do classic cadherins (see Fig. 29.2 ). </a:t>
            </a:r>
            <a:r>
              <a:rPr lang="en-US" dirty="0" err="1"/>
              <a:t>Desmogleins</a:t>
            </a:r>
            <a:r>
              <a:rPr lang="en-US" dirty="0"/>
              <a:t> have four isoforms (Dsg1–4). Expression of Dsg1 and Dsg3 is basically restricted to stratified squamous epithelia, where blisters are formed in pemphigus, while Dsg2 is expressed in all desmosome-possessing tissues, including simple epithelia and myocardium. Dsg4 plays an important adhesive role primarily in hair follicles, and mutations in the DSG4 gene can lead to abnormal hair development (e.g. localized autosomal recessive hypotrichosis) 17 .</a:t>
            </a:r>
          </a:p>
          <a:p>
            <a:endParaRPr lang="en-US" dirty="0"/>
          </a:p>
          <a:p>
            <a:r>
              <a:rPr lang="en-US" dirty="0" err="1"/>
              <a:t>Desmocollins</a:t>
            </a:r>
            <a:r>
              <a:rPr lang="en-US" dirty="0"/>
              <a:t> are another group of transmembrane glycoproteins within desmosomes and they have three isoforms (Dsc1–3). Each isoform has two products derived from alternatively spliced mRNA of a single gene. Desmosomes always have </a:t>
            </a:r>
            <a:r>
              <a:rPr lang="en-US" dirty="0" err="1"/>
              <a:t>desmoglein</a:t>
            </a:r>
            <a:r>
              <a:rPr lang="en-US" dirty="0"/>
              <a:t> and </a:t>
            </a:r>
            <a:r>
              <a:rPr lang="en-US" dirty="0" err="1"/>
              <a:t>desmocollin</a:t>
            </a:r>
            <a:r>
              <a:rPr lang="en-US" dirty="0"/>
              <a:t> as a pair, but the exact molecular fashion of their interaction as well as the reason why </a:t>
            </a:r>
            <a:r>
              <a:rPr lang="en-US" dirty="0" err="1"/>
              <a:t>desmocollin</a:t>
            </a:r>
            <a:r>
              <a:rPr lang="en-US" dirty="0"/>
              <a:t> does not compensate for the loss of </a:t>
            </a:r>
            <a:r>
              <a:rPr lang="en-US" dirty="0" err="1"/>
              <a:t>desmoglein</a:t>
            </a:r>
            <a:r>
              <a:rPr lang="en-US" dirty="0"/>
              <a:t> in pemphigus remain to be elucidated.</a:t>
            </a:r>
          </a:p>
          <a:p>
            <a:endParaRPr lang="en-US" dirty="0"/>
          </a:p>
          <a:p>
            <a:r>
              <a:rPr lang="en-US" dirty="0"/>
              <a:t>Plakoglobin and plakophilin, together with β-catenin, are members of the armadillo family of nuclear and junctional proteins, which are not only simple anchoring molecules but also dynamic regulators of cellular adhesion and proliferation. </a:t>
            </a:r>
            <a:r>
              <a:rPr lang="en-US" dirty="0" err="1"/>
              <a:t>Desmoplakin</a:t>
            </a:r>
            <a:r>
              <a:rPr lang="en-US" dirty="0"/>
              <a:t> is a dumbbell-shaped molecule composed of three domains: a central α-helical coiled-coil rod, flanked by globular carboxy- and amino-terminal domains that interact with intermediate filaments and armadillo family members, respectively (see Fig. 29.3 ). </a:t>
            </a:r>
            <a:r>
              <a:rPr lang="en-US" dirty="0" err="1"/>
              <a:t>Desmoplakin</a:t>
            </a:r>
            <a:r>
              <a:rPr lang="en-US" dirty="0"/>
              <a:t> has two products derived from alternatively spliced mRNA of a single gene: </a:t>
            </a:r>
            <a:r>
              <a:rPr lang="en-US" dirty="0" err="1"/>
              <a:t>desmoplakin</a:t>
            </a:r>
            <a:r>
              <a:rPr lang="en-US" dirty="0"/>
              <a:t> I (250 </a:t>
            </a:r>
            <a:r>
              <a:rPr lang="en-US" dirty="0" err="1"/>
              <a:t>kDa</a:t>
            </a:r>
            <a:r>
              <a:rPr lang="en-US" dirty="0"/>
              <a:t>) and II (210 </a:t>
            </a:r>
            <a:r>
              <a:rPr lang="en-US" dirty="0" err="1"/>
              <a:t>kDa</a:t>
            </a:r>
            <a:r>
              <a:rPr lang="en-US" dirty="0"/>
              <a:t>) (see Table 29.2 ). </a:t>
            </a:r>
            <a:r>
              <a:rPr lang="en-US" dirty="0" err="1"/>
              <a:t>Desmoplakin</a:t>
            </a:r>
            <a:r>
              <a:rPr lang="en-US" dirty="0"/>
              <a:t>, a member of the plakin family, plays an important role in the anchorage of the cytoskeleton to filament attachment sites on desmosomes.</a:t>
            </a:r>
            <a:endParaRPr lang="el-GR" dirty="0"/>
          </a:p>
        </p:txBody>
      </p:sp>
      <p:sp>
        <p:nvSpPr>
          <p:cNvPr id="4" name="Θέση αριθμού διαφάνειας 3"/>
          <p:cNvSpPr>
            <a:spLocks noGrp="1"/>
          </p:cNvSpPr>
          <p:nvPr>
            <p:ph type="sldNum" sz="quarter" idx="5"/>
          </p:nvPr>
        </p:nvSpPr>
        <p:spPr/>
        <p:txBody>
          <a:bodyPr/>
          <a:lstStyle/>
          <a:p>
            <a:fld id="{652F1279-6CE4-4169-83D3-4483097B6907}" type="slidenum">
              <a:rPr lang="en-US" smtClean="0"/>
              <a:t>5</a:t>
            </a:fld>
            <a:endParaRPr lang="en-US"/>
          </a:p>
        </p:txBody>
      </p:sp>
    </p:spTree>
    <p:extLst>
      <p:ext uri="{BB962C8B-B14F-4D97-AF65-F5344CB8AC3E}">
        <p14:creationId xmlns:p14="http://schemas.microsoft.com/office/powerpoint/2010/main" val="1491729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There are several exceptions on this rule.</a:t>
            </a:r>
          </a:p>
          <a:p>
            <a:r>
              <a:rPr lang="en-US" dirty="0"/>
              <a:t>In bullous systemic lupus erythematosus</a:t>
            </a:r>
          </a:p>
          <a:p>
            <a:r>
              <a:rPr lang="en-US" dirty="0"/>
              <a:t>(SLE) apart from taking a perilesional biopsy,</a:t>
            </a:r>
          </a:p>
          <a:p>
            <a:r>
              <a:rPr lang="en-US" dirty="0"/>
              <a:t>it is also recommended to take a biopsy of</a:t>
            </a:r>
          </a:p>
          <a:p>
            <a:r>
              <a:rPr lang="en-US" dirty="0" err="1"/>
              <a:t>lesional</a:t>
            </a:r>
            <a:r>
              <a:rPr lang="en-US" dirty="0"/>
              <a:t> skin in order to find a lupus band. In</a:t>
            </a:r>
          </a:p>
          <a:p>
            <a:r>
              <a:rPr lang="en-US" dirty="0"/>
              <a:t>addition, it has been demonstrated that a</a:t>
            </a:r>
          </a:p>
          <a:p>
            <a:r>
              <a:rPr lang="en-US" dirty="0"/>
              <a:t>biopsy of non-sun exposed skin of the wrist</a:t>
            </a:r>
          </a:p>
          <a:p>
            <a:r>
              <a:rPr lang="en-US" dirty="0"/>
              <a:t>with a positive lupus band has a predictive</a:t>
            </a:r>
          </a:p>
          <a:p>
            <a:r>
              <a:rPr lang="en-US" dirty="0"/>
              <a:t>value of possible renal involvement. In lichen</a:t>
            </a:r>
          </a:p>
          <a:p>
            <a:r>
              <a:rPr lang="en-US" dirty="0"/>
              <a:t>planus </a:t>
            </a:r>
            <a:r>
              <a:rPr lang="en-US" dirty="0" err="1"/>
              <a:t>pemphigoides</a:t>
            </a:r>
            <a:r>
              <a:rPr lang="en-US" dirty="0"/>
              <a:t> one can decide to take a</a:t>
            </a:r>
          </a:p>
          <a:p>
            <a:r>
              <a:rPr lang="en-US" dirty="0" err="1"/>
              <a:t>lesional</a:t>
            </a:r>
            <a:r>
              <a:rPr lang="en-US" dirty="0"/>
              <a:t> and a perilesional biopsy. The </a:t>
            </a:r>
            <a:r>
              <a:rPr lang="en-US" dirty="0" err="1"/>
              <a:t>lesional</a:t>
            </a:r>
            <a:endParaRPr lang="en-US" dirty="0"/>
          </a:p>
          <a:p>
            <a:r>
              <a:rPr lang="en-US" dirty="0"/>
              <a:t>biopsy will typically show a lichenoid infiltrate</a:t>
            </a:r>
          </a:p>
          <a:p>
            <a:r>
              <a:rPr lang="en-US" dirty="0"/>
              <a:t>and deposition of fibrin along the basement</a:t>
            </a:r>
          </a:p>
          <a:p>
            <a:r>
              <a:rPr lang="en-US" dirty="0"/>
              <a:t>membrane (see below). The preferred</a:t>
            </a:r>
          </a:p>
          <a:p>
            <a:r>
              <a:rPr lang="en-US" dirty="0"/>
              <a:t>biopsy site of clinically uninvolved skin in</a:t>
            </a:r>
          </a:p>
          <a:p>
            <a:r>
              <a:rPr lang="en-US" dirty="0"/>
              <a:t>dermatitis herpetiformis is the extensor side</a:t>
            </a:r>
          </a:p>
          <a:p>
            <a:r>
              <a:rPr lang="en-US" dirty="0"/>
              <a:t>of the elbow, since this is a predilection site.</a:t>
            </a:r>
          </a:p>
          <a:p>
            <a:r>
              <a:rPr lang="en-US" dirty="0"/>
              <a:t>Finally, in </a:t>
            </a:r>
            <a:r>
              <a:rPr lang="en-US" dirty="0" err="1"/>
              <a:t>nonbullous</a:t>
            </a:r>
            <a:r>
              <a:rPr lang="en-US" dirty="0"/>
              <a:t> pemphigoid it is recommended</a:t>
            </a:r>
          </a:p>
          <a:p>
            <a:r>
              <a:rPr lang="en-US" dirty="0"/>
              <a:t>to take a </a:t>
            </a:r>
            <a:r>
              <a:rPr lang="en-US" dirty="0" err="1"/>
              <a:t>lesional</a:t>
            </a:r>
            <a:r>
              <a:rPr lang="en-US" dirty="0"/>
              <a:t> biopsy to</a:t>
            </a:r>
          </a:p>
          <a:p>
            <a:r>
              <a:rPr lang="en-US" dirty="0"/>
              <a:t>increase sensitivity [2].</a:t>
            </a:r>
            <a:endParaRPr lang="el-GR" dirty="0"/>
          </a:p>
        </p:txBody>
      </p:sp>
      <p:sp>
        <p:nvSpPr>
          <p:cNvPr id="4" name="Θέση αριθμού διαφάνειας 3"/>
          <p:cNvSpPr>
            <a:spLocks noGrp="1"/>
          </p:cNvSpPr>
          <p:nvPr>
            <p:ph type="sldNum" sz="quarter" idx="5"/>
          </p:nvPr>
        </p:nvSpPr>
        <p:spPr/>
        <p:txBody>
          <a:bodyPr/>
          <a:lstStyle/>
          <a:p>
            <a:fld id="{652F1279-6CE4-4169-83D3-4483097B6907}" type="slidenum">
              <a:rPr lang="en-US" smtClean="0"/>
              <a:t>15</a:t>
            </a:fld>
            <a:endParaRPr lang="en-US"/>
          </a:p>
        </p:txBody>
      </p:sp>
    </p:spTree>
    <p:extLst>
      <p:ext uri="{BB962C8B-B14F-4D97-AF65-F5344CB8AC3E}">
        <p14:creationId xmlns:p14="http://schemas.microsoft.com/office/powerpoint/2010/main" val="397582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In the first case, the target antigen is expressed in</a:t>
            </a:r>
          </a:p>
          <a:p>
            <a:r>
              <a:rPr lang="en-US" dirty="0"/>
              <a:t>the human cell line HEK293, which provides authentic</a:t>
            </a:r>
          </a:p>
          <a:p>
            <a:r>
              <a:rPr lang="en-US" dirty="0"/>
              <a:t>conformational folding and post-translational modification (141,</a:t>
            </a:r>
          </a:p>
          <a:p>
            <a:r>
              <a:rPr lang="en-US" dirty="0"/>
              <a:t>147). Since transfected and mock-transfected control cells are</a:t>
            </a:r>
          </a:p>
          <a:p>
            <a:r>
              <a:rPr lang="en-US" dirty="0"/>
              <a:t>coated onto the BIOCHIPs side by side, it is straightforward</a:t>
            </a:r>
          </a:p>
          <a:p>
            <a:r>
              <a:rPr lang="en-US" dirty="0"/>
              <a:t>to distinguish true-positive sera containing antigen-specific</a:t>
            </a:r>
          </a:p>
          <a:p>
            <a:r>
              <a:rPr lang="en-US" dirty="0"/>
              <a:t>antibodies (smooth to fine granular cytosolic fluorescence only</a:t>
            </a:r>
          </a:p>
          <a:p>
            <a:r>
              <a:rPr lang="en-US" dirty="0"/>
              <a:t>in the subset of transfected cells) from sera reacting against</a:t>
            </a:r>
          </a:p>
          <a:p>
            <a:r>
              <a:rPr lang="en-US" dirty="0"/>
              <a:t>other cell components (nuclear or cytoplasmic staining of all</a:t>
            </a:r>
          </a:p>
          <a:p>
            <a:r>
              <a:rPr lang="en-US" dirty="0"/>
              <a:t>cells). Available recombinant cell-based substrates for AIBD</a:t>
            </a:r>
          </a:p>
          <a:p>
            <a:r>
              <a:rPr lang="en-US" dirty="0"/>
              <a:t>serology include Dsg1, Dsg3, BP230, and type VII collagen</a:t>
            </a:r>
          </a:p>
          <a:p>
            <a:r>
              <a:rPr lang="en-US" dirty="0"/>
              <a:t>(Figures 3A–D) (144, 149).</a:t>
            </a:r>
          </a:p>
          <a:p>
            <a:r>
              <a:rPr lang="en-US" dirty="0"/>
              <a:t>In the second case, purified recombinant antigens (e.g.,</a:t>
            </a:r>
          </a:p>
          <a:p>
            <a:r>
              <a:rPr lang="en-US" dirty="0"/>
              <a:t>BP180-NC16A-4X and GAF-3X) are coated directly onto the</a:t>
            </a:r>
          </a:p>
          <a:p>
            <a:r>
              <a:rPr lang="en-US" dirty="0"/>
              <a:t>BIOCHIPs. If a positive serum sample is applied, the antigenic</a:t>
            </a:r>
          </a:p>
          <a:p>
            <a:r>
              <a:rPr lang="en-US" dirty="0"/>
              <a:t>areas will fluoresce in a particular pattern (e.g., diamonds or</a:t>
            </a:r>
          </a:p>
          <a:p>
            <a:r>
              <a:rPr lang="en-US" dirty="0"/>
              <a:t>circles) against a dark background (Figures 3E,F)</a:t>
            </a:r>
            <a:endParaRPr lang="el-GR" dirty="0"/>
          </a:p>
        </p:txBody>
      </p:sp>
      <p:sp>
        <p:nvSpPr>
          <p:cNvPr id="4" name="Θέση αριθμού διαφάνειας 3"/>
          <p:cNvSpPr>
            <a:spLocks noGrp="1"/>
          </p:cNvSpPr>
          <p:nvPr>
            <p:ph type="sldNum" sz="quarter" idx="5"/>
          </p:nvPr>
        </p:nvSpPr>
        <p:spPr/>
        <p:txBody>
          <a:bodyPr/>
          <a:lstStyle/>
          <a:p>
            <a:fld id="{A3810157-CBC5-46F0-B7E7-BC4148A83560}" type="slidenum">
              <a:rPr lang="el-GR" smtClean="0"/>
              <a:t>20</a:t>
            </a:fld>
            <a:endParaRPr lang="el-GR"/>
          </a:p>
        </p:txBody>
      </p:sp>
    </p:spTree>
    <p:extLst>
      <p:ext uri="{BB962C8B-B14F-4D97-AF65-F5344CB8AC3E}">
        <p14:creationId xmlns:p14="http://schemas.microsoft.com/office/powerpoint/2010/main" val="2785036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652F1279-6CE4-4169-83D3-4483097B6907}" type="slidenum">
              <a:rPr lang="en-US" smtClean="0"/>
              <a:t>24</a:t>
            </a:fld>
            <a:endParaRPr lang="en-US"/>
          </a:p>
        </p:txBody>
      </p:sp>
    </p:spTree>
    <p:extLst>
      <p:ext uri="{BB962C8B-B14F-4D97-AF65-F5344CB8AC3E}">
        <p14:creationId xmlns:p14="http://schemas.microsoft.com/office/powerpoint/2010/main" val="1666158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652F1279-6CE4-4169-83D3-4483097B6907}" type="slidenum">
              <a:rPr lang="en-US" smtClean="0"/>
              <a:t>33</a:t>
            </a:fld>
            <a:endParaRPr lang="en-US"/>
          </a:p>
        </p:txBody>
      </p:sp>
    </p:spTree>
    <p:extLst>
      <p:ext uri="{BB962C8B-B14F-4D97-AF65-F5344CB8AC3E}">
        <p14:creationId xmlns:p14="http://schemas.microsoft.com/office/powerpoint/2010/main" val="1140879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The </a:t>
            </a:r>
            <a:r>
              <a:rPr lang="en-US" dirty="0" err="1"/>
              <a:t>userrated</a:t>
            </a:r>
            <a:r>
              <a:rPr lang="en-US" dirty="0"/>
              <a:t> pattern characterized by arches that are open at the top resembling “growing grass”. This serration pattern is exclusively detected in </a:t>
            </a:r>
          </a:p>
          <a:p>
            <a:r>
              <a:rPr lang="en-US" dirty="0"/>
              <a:t>autoimmunity against type VII collagen, i.e. in epidermolysis bullosa </a:t>
            </a:r>
            <a:r>
              <a:rPr lang="en-US" dirty="0" err="1"/>
              <a:t>acquisita</a:t>
            </a:r>
            <a:r>
              <a:rPr lang="en-US" dirty="0"/>
              <a:t> and bullous systemic lupus erythematosus. (B) The </a:t>
            </a:r>
            <a:r>
              <a:rPr lang="en-US" dirty="0" err="1"/>
              <a:t>nserrated</a:t>
            </a:r>
            <a:r>
              <a:rPr lang="en-US" dirty="0"/>
              <a:t> pattern </a:t>
            </a:r>
          </a:p>
          <a:p>
            <a:r>
              <a:rPr lang="en-US" dirty="0"/>
              <a:t>characterized by arches that are closed at the top. This serration pattern is seen in all other pemphigoid diseases. (C) In approximately </a:t>
            </a:r>
            <a:r>
              <a:rPr lang="en-US" dirty="0" err="1"/>
              <a:t>onequarter</a:t>
            </a:r>
            <a:r>
              <a:rPr lang="en-US" dirty="0"/>
              <a:t> of </a:t>
            </a:r>
          </a:p>
          <a:p>
            <a:r>
              <a:rPr lang="en-US" dirty="0"/>
              <a:t>biopsies, no specific serration pattern can be detected.</a:t>
            </a:r>
            <a:endParaRPr lang="el-GR" dirty="0"/>
          </a:p>
        </p:txBody>
      </p:sp>
      <p:sp>
        <p:nvSpPr>
          <p:cNvPr id="4" name="Θέση αριθμού διαφάνειας 3"/>
          <p:cNvSpPr>
            <a:spLocks noGrp="1"/>
          </p:cNvSpPr>
          <p:nvPr>
            <p:ph type="sldNum" sz="quarter" idx="5"/>
          </p:nvPr>
        </p:nvSpPr>
        <p:spPr/>
        <p:txBody>
          <a:bodyPr/>
          <a:lstStyle/>
          <a:p>
            <a:fld id="{652F1279-6CE4-4169-83D3-4483097B6907}" type="slidenum">
              <a:rPr lang="en-US" smtClean="0"/>
              <a:t>66</a:t>
            </a:fld>
            <a:endParaRPr lang="en-US"/>
          </a:p>
        </p:txBody>
      </p:sp>
    </p:spTree>
    <p:extLst>
      <p:ext uri="{BB962C8B-B14F-4D97-AF65-F5344CB8AC3E}">
        <p14:creationId xmlns:p14="http://schemas.microsoft.com/office/powerpoint/2010/main" val="2675168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Diagnostic algorithm and work‐up, and diagnostic criteria for mucous membrane pemphigoid. 1Alternatively or in addition, direct immunoelectron microcopy can be performed. 2A positive DIF from any site is diagnostic for MMP, providing the clinical phenotype at the site that has not been biopsied is consistent with MMP. 3If ocular MMP is suspected, take biopsies from the least inflamed bulbar conjunctiva of both eyes together with another site (buccal mucosa or skin). Also take an additional lesional biopsy for routine histopathology to exclude both ocular surface neoplasia and sarcoid (which may present in the conjunctiva). 4Patients with predominant or exclusive IgA deposition could also be classified as having linear IgA disease. 5Patients with reactivity with type VII collagen could also be classified as having Epidermolysis Bullosa </a:t>
            </a:r>
            <a:r>
              <a:rPr lang="en-US" dirty="0" err="1"/>
              <a:t>Acquisita</a:t>
            </a:r>
            <a:r>
              <a:rPr lang="en-US" dirty="0"/>
              <a:t>. 6On human/primate salt‐split skin. 7Commercially available (for IgG antibodies). 8Only available in specialized diagnostic centers. 9Associated with a malignancy in 25–30% of patients; a tumor search is indicated. 10A diagnosis of immunopathology unconfirmed ocular </a:t>
            </a:r>
            <a:r>
              <a:rPr lang="en-US" dirty="0" err="1"/>
              <a:t>monosite</a:t>
            </a:r>
            <a:r>
              <a:rPr lang="en-US" dirty="0"/>
              <a:t> MMP can be made by exclusion of the more than 25 other causes of </a:t>
            </a:r>
            <a:r>
              <a:rPr lang="en-US" dirty="0" err="1"/>
              <a:t>cicatrising</a:t>
            </a:r>
            <a:r>
              <a:rPr lang="en-US" dirty="0"/>
              <a:t> conjunctivitis (CC). MMP is the most common cause of CC in most developed countries. Causes of CC, except for sarcoid &amp; surface neoplasia: (</a:t>
            </a:r>
            <a:r>
              <a:rPr lang="en-US" dirty="0" err="1"/>
              <a:t>i</a:t>
            </a:r>
            <a:r>
              <a:rPr lang="en-US" dirty="0"/>
              <a:t>) have a history consistent with another cause of conjunctival disease; (ii) are positive on routine histopathology for neoplasia or sarcoid; or (iii) are DIF+ for another immuno‐bullous disease. If, after initiating appropriate therapy for immunopathology negative ocular </a:t>
            </a:r>
            <a:r>
              <a:rPr lang="en-US" dirty="0" err="1"/>
              <a:t>monosite</a:t>
            </a:r>
            <a:r>
              <a:rPr lang="en-US" dirty="0"/>
              <a:t> MMP, the disease course or response to therapy is not as expected, then this algorithm (both for DIF in ocular cases and serology) should be repeated and alternative diagnoses considered (e.g., severe ocular rosacea which can be difficult to differentiate from ocular MMP. DIF, direct immunofluorescence microscopy; ELISA, enzyme‐linked </a:t>
            </a:r>
            <a:r>
              <a:rPr lang="en-US" dirty="0" err="1"/>
              <a:t>immuno</a:t>
            </a:r>
            <a:r>
              <a:rPr lang="en-US" dirty="0"/>
              <a:t> sorbent assay; IIF, indirect immunofluorescence microscopy; MMP, mucous membrane pemphigoid.</a:t>
            </a:r>
            <a:endParaRPr lang="el-GR" dirty="0"/>
          </a:p>
        </p:txBody>
      </p:sp>
      <p:sp>
        <p:nvSpPr>
          <p:cNvPr id="4" name="Θέση αριθμού διαφάνειας 3"/>
          <p:cNvSpPr>
            <a:spLocks noGrp="1"/>
          </p:cNvSpPr>
          <p:nvPr>
            <p:ph type="sldNum" sz="quarter" idx="5"/>
          </p:nvPr>
        </p:nvSpPr>
        <p:spPr/>
        <p:txBody>
          <a:bodyPr/>
          <a:lstStyle/>
          <a:p>
            <a:fld id="{652F1279-6CE4-4169-83D3-4483097B6907}" type="slidenum">
              <a:rPr lang="en-US" smtClean="0"/>
              <a:t>70</a:t>
            </a:fld>
            <a:endParaRPr lang="en-US"/>
          </a:p>
        </p:txBody>
      </p:sp>
    </p:spTree>
    <p:extLst>
      <p:ext uri="{BB962C8B-B14F-4D97-AF65-F5344CB8AC3E}">
        <p14:creationId xmlns:p14="http://schemas.microsoft.com/office/powerpoint/2010/main" val="2922327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up to 90% of cases are associated with HLA DQ2 and the remainder with HLADQ8 [6–8]. They are both involved in the processing of the gluten antigen gliadin. TG2 modifies glutamine to glutamic acid within gliadin, which is an alcohol-soluble fraction of gluten, after gliadin is absorbed in the lamina propria of the gastrointestinal (GI) lumen. This modification is the critical step that causes gliadin to have a stronger affinity for HLA DQ2 and DQ8 on antigen presenting cells. Subsequent presentation of gliadin to CD4+ T-cells results in inflammation and mucosal epithelial cell damage. The modified glutamine residues of gliadin also cross-link covalently to TG2, and present to gliadin-specific helper T-cells, which then stimulate B-cells to produce circulating IgA antibodies directed against TG2. By epitope spreading, circulating IgA class autoantibodies also form against epidermal transglutaminase (TG3/</a:t>
            </a:r>
            <a:r>
              <a:rPr lang="en-US" dirty="0" err="1"/>
              <a:t>eTG</a:t>
            </a:r>
            <a:r>
              <a:rPr lang="en-US" dirty="0"/>
              <a:t>) found in the skin. TG3 is the</a:t>
            </a:r>
          </a:p>
          <a:p>
            <a:r>
              <a:rPr lang="en-US" dirty="0"/>
              <a:t>main autoantigen in DH, as opposed to TG2 in CD. The pathogenesis of DH differs from CD as high-affinity anti-TG3 antibodies deposit in the dermal papillae and form a complex</a:t>
            </a:r>
          </a:p>
          <a:p>
            <a:r>
              <a:rPr lang="en-US" dirty="0"/>
              <a:t>with TG3 produced by keratinocytes; this triggers a local inflammatory response within the papillary dermis that is predominantly neutrophilic. It is proposed that DH starts with</a:t>
            </a:r>
          </a:p>
          <a:p>
            <a:r>
              <a:rPr lang="en-US" dirty="0"/>
              <a:t>hidden CD as a TG2 immune response in the gut which evolves into a TG3 response in the papillary dermis as a late manifestation of CD. Of note, both patients with CD and DH</a:t>
            </a:r>
          </a:p>
          <a:p>
            <a:r>
              <a:rPr lang="en-US" dirty="0"/>
              <a:t>produce anti-TG3 antibodies, but in CD these have low affinity for TG3 and thus do not form the immune complexes that deposit within dermal papillae as opposed to the high</a:t>
            </a:r>
          </a:p>
          <a:p>
            <a:r>
              <a:rPr lang="en-US" dirty="0"/>
              <a:t>affinity anti-TG3 antibodies found in DH [9]. </a:t>
            </a:r>
            <a:endParaRPr lang="el-GR" dirty="0"/>
          </a:p>
        </p:txBody>
      </p:sp>
      <p:sp>
        <p:nvSpPr>
          <p:cNvPr id="4" name="Θέση αριθμού διαφάνειας 3"/>
          <p:cNvSpPr>
            <a:spLocks noGrp="1"/>
          </p:cNvSpPr>
          <p:nvPr>
            <p:ph type="sldNum" sz="quarter" idx="5"/>
          </p:nvPr>
        </p:nvSpPr>
        <p:spPr/>
        <p:txBody>
          <a:bodyPr/>
          <a:lstStyle/>
          <a:p>
            <a:fld id="{FBB4E0A1-FA0C-43C9-BA3E-5F57856CF219}" type="slidenum">
              <a:rPr lang="el-GR" smtClean="0"/>
              <a:t>73</a:t>
            </a:fld>
            <a:endParaRPr lang="el-GR"/>
          </a:p>
        </p:txBody>
      </p:sp>
    </p:spTree>
    <p:extLst>
      <p:ext uri="{BB962C8B-B14F-4D97-AF65-F5344CB8AC3E}">
        <p14:creationId xmlns:p14="http://schemas.microsoft.com/office/powerpoint/2010/main" val="4023659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Περιβαλλοντικές</a:t>
            </a:r>
            <a:r>
              <a:rPr lang="el-GR" baseline="0" dirty="0"/>
              <a:t> συνθήκες = </a:t>
            </a:r>
            <a:r>
              <a:rPr lang="en-US" baseline="0" dirty="0"/>
              <a:t>Inflammatory trigger</a:t>
            </a:r>
            <a:endParaRPr lang="el-GR" dirty="0"/>
          </a:p>
        </p:txBody>
      </p:sp>
      <p:sp>
        <p:nvSpPr>
          <p:cNvPr id="4" name="Θέση αριθμού διαφάνειας 3"/>
          <p:cNvSpPr>
            <a:spLocks noGrp="1"/>
          </p:cNvSpPr>
          <p:nvPr>
            <p:ph type="sldNum" sz="quarter" idx="10"/>
          </p:nvPr>
        </p:nvSpPr>
        <p:spPr/>
        <p:txBody>
          <a:bodyPr/>
          <a:lstStyle/>
          <a:p>
            <a:fld id="{FBB4E0A1-FA0C-43C9-BA3E-5F57856CF219}" type="slidenum">
              <a:rPr lang="el-GR" smtClean="0"/>
              <a:t>74</a:t>
            </a:fld>
            <a:endParaRPr lang="el-GR"/>
          </a:p>
        </p:txBody>
      </p:sp>
    </p:spTree>
    <p:extLst>
      <p:ext uri="{BB962C8B-B14F-4D97-AF65-F5344CB8AC3E}">
        <p14:creationId xmlns:p14="http://schemas.microsoft.com/office/powerpoint/2010/main" val="633656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They include vesicles,</a:t>
            </a:r>
            <a:r>
              <a:rPr lang="el-GR" baseline="0" dirty="0"/>
              <a:t> </a:t>
            </a:r>
            <a:r>
              <a:rPr lang="en-US" dirty="0"/>
              <a:t>erythematous macules, and erosions on the mucosa</a:t>
            </a:r>
            <a:r>
              <a:rPr lang="el-GR" baseline="0" dirty="0"/>
              <a:t> </a:t>
            </a:r>
            <a:r>
              <a:rPr lang="en-US" dirty="0"/>
              <a:t>(Fig 2), including the tongue. These may be</a:t>
            </a:r>
            <a:r>
              <a:rPr lang="el-GR" baseline="0" dirty="0"/>
              <a:t> </a:t>
            </a:r>
            <a:r>
              <a:rPr lang="en-US" dirty="0"/>
              <a:t>accompanied by soreness or a burning sensation</a:t>
            </a:r>
            <a:r>
              <a:rPr lang="el-GR" dirty="0"/>
              <a:t>. </a:t>
            </a:r>
            <a:r>
              <a:rPr lang="en-US" dirty="0"/>
              <a:t>Horizontal</a:t>
            </a:r>
          </a:p>
          <a:p>
            <a:r>
              <a:rPr lang="en-US" dirty="0"/>
              <a:t>grooves, defects in enamel color, and large enamel</a:t>
            </a:r>
            <a:r>
              <a:rPr lang="el-GR" baseline="0" dirty="0"/>
              <a:t> </a:t>
            </a:r>
            <a:r>
              <a:rPr lang="en-US" dirty="0"/>
              <a:t>pits</a:t>
            </a:r>
            <a:endParaRPr lang="el-GR" dirty="0"/>
          </a:p>
        </p:txBody>
      </p:sp>
      <p:sp>
        <p:nvSpPr>
          <p:cNvPr id="4" name="Θέση αριθμού διαφάνειας 3"/>
          <p:cNvSpPr>
            <a:spLocks noGrp="1"/>
          </p:cNvSpPr>
          <p:nvPr>
            <p:ph type="sldNum" sz="quarter" idx="10"/>
          </p:nvPr>
        </p:nvSpPr>
        <p:spPr/>
        <p:txBody>
          <a:bodyPr/>
          <a:lstStyle/>
          <a:p>
            <a:fld id="{FBB4E0A1-FA0C-43C9-BA3E-5F57856CF219}" type="slidenum">
              <a:rPr lang="el-GR" smtClean="0"/>
              <a:t>76</a:t>
            </a:fld>
            <a:endParaRPr lang="el-GR"/>
          </a:p>
        </p:txBody>
      </p:sp>
    </p:spTree>
    <p:extLst>
      <p:ext uri="{BB962C8B-B14F-4D97-AF65-F5344CB8AC3E}">
        <p14:creationId xmlns:p14="http://schemas.microsoft.com/office/powerpoint/2010/main" val="4085267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Histological</a:t>
            </a:r>
            <a:r>
              <a:rPr lang="en-US" baseline="0" dirty="0"/>
              <a:t> perivascular infiltrate may be mixed, on top of papillary dermis some eosinophils can be seen</a:t>
            </a:r>
            <a:endParaRPr lang="el-GR" dirty="0"/>
          </a:p>
        </p:txBody>
      </p:sp>
      <p:sp>
        <p:nvSpPr>
          <p:cNvPr id="4" name="Θέση αριθμού διαφάνειας 3"/>
          <p:cNvSpPr>
            <a:spLocks noGrp="1"/>
          </p:cNvSpPr>
          <p:nvPr>
            <p:ph type="sldNum" sz="quarter" idx="10"/>
          </p:nvPr>
        </p:nvSpPr>
        <p:spPr/>
        <p:txBody>
          <a:bodyPr/>
          <a:lstStyle/>
          <a:p>
            <a:fld id="{FBB4E0A1-FA0C-43C9-BA3E-5F57856CF219}" type="slidenum">
              <a:rPr lang="el-GR" smtClean="0"/>
              <a:t>79</a:t>
            </a:fld>
            <a:endParaRPr lang="el-GR"/>
          </a:p>
        </p:txBody>
      </p:sp>
    </p:spTree>
    <p:extLst>
      <p:ext uri="{BB962C8B-B14F-4D97-AF65-F5344CB8AC3E}">
        <p14:creationId xmlns:p14="http://schemas.microsoft.com/office/powerpoint/2010/main" val="41251795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gradFill flip="none" rotWithShape="1">
          <a:gsLst>
            <a:gs pos="0">
              <a:schemeClr val="accent1"/>
            </a:gs>
            <a:gs pos="100000">
              <a:schemeClr val="accent4"/>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C0344B-AC7D-4ED3-9B6A-87AC0AED83DA}"/>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631463" y="-468065"/>
            <a:ext cx="4110019" cy="3897065"/>
          </a:xfrm>
          <a:prstGeom prst="rect">
            <a:avLst/>
          </a:prstGeom>
        </p:spPr>
      </p:pic>
      <p:sp>
        <p:nvSpPr>
          <p:cNvPr id="3" name="Oval 2">
            <a:extLst>
              <a:ext uri="{FF2B5EF4-FFF2-40B4-BE49-F238E27FC236}">
                <a16:creationId xmlns:a16="http://schemas.microsoft.com/office/drawing/2014/main" id="{99031DEF-FF07-4EBA-8ED1-D0BCE0761541}"/>
              </a:ext>
            </a:extLst>
          </p:cNvPr>
          <p:cNvSpPr/>
          <p:nvPr userDrawn="1"/>
        </p:nvSpPr>
        <p:spPr>
          <a:xfrm>
            <a:off x="9342103" y="45555"/>
            <a:ext cx="3003442" cy="3003442"/>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3302444-772F-483F-ACAB-5A9C92AD5477}"/>
              </a:ext>
            </a:extLst>
          </p:cNvPr>
          <p:cNvSpPr/>
          <p:nvPr userDrawn="1"/>
        </p:nvSpPr>
        <p:spPr>
          <a:xfrm>
            <a:off x="-667824" y="2996005"/>
            <a:ext cx="2393338" cy="2393338"/>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15234474-8C82-40C3-9FD2-F258748BA7A5}"/>
              </a:ext>
            </a:extLst>
          </p:cNvPr>
          <p:cNvSpPr/>
          <p:nvPr userDrawn="1"/>
        </p:nvSpPr>
        <p:spPr>
          <a:xfrm>
            <a:off x="6138505" y="4931795"/>
            <a:ext cx="1761493" cy="1758422"/>
          </a:xfrm>
          <a:custGeom>
            <a:avLst/>
            <a:gdLst>
              <a:gd name="connsiteX0" fmla="*/ 1196669 w 1761493"/>
              <a:gd name="connsiteY0" fmla="*/ 0 h 1758422"/>
              <a:gd name="connsiteX1" fmla="*/ 1662467 w 1761493"/>
              <a:gd name="connsiteY1" fmla="*/ 94040 h 1758422"/>
              <a:gd name="connsiteX2" fmla="*/ 1761493 w 1761493"/>
              <a:gd name="connsiteY2" fmla="*/ 141744 h 1758422"/>
              <a:gd name="connsiteX3" fmla="*/ 140264 w 1761493"/>
              <a:gd name="connsiteY3" fmla="*/ 1758422 h 1758422"/>
              <a:gd name="connsiteX4" fmla="*/ 94040 w 1761493"/>
              <a:gd name="connsiteY4" fmla="*/ 1662467 h 1758422"/>
              <a:gd name="connsiteX5" fmla="*/ 0 w 1761493"/>
              <a:gd name="connsiteY5" fmla="*/ 1196669 h 1758422"/>
              <a:gd name="connsiteX6" fmla="*/ 1196669 w 1761493"/>
              <a:gd name="connsiteY6" fmla="*/ 0 h 175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1493" h="1758422">
                <a:moveTo>
                  <a:pt x="1196669" y="0"/>
                </a:moveTo>
                <a:cubicBezTo>
                  <a:pt x="1361895" y="0"/>
                  <a:pt x="1519299" y="33486"/>
                  <a:pt x="1662467" y="94040"/>
                </a:cubicBezTo>
                <a:lnTo>
                  <a:pt x="1761493" y="141744"/>
                </a:lnTo>
                <a:lnTo>
                  <a:pt x="140264" y="1758422"/>
                </a:lnTo>
                <a:lnTo>
                  <a:pt x="94040" y="1662467"/>
                </a:lnTo>
                <a:cubicBezTo>
                  <a:pt x="33486" y="1519299"/>
                  <a:pt x="0" y="1361895"/>
                  <a:pt x="0" y="1196669"/>
                </a:cubicBezTo>
                <a:cubicBezTo>
                  <a:pt x="0" y="535767"/>
                  <a:pt x="535767" y="0"/>
                  <a:pt x="1196669"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Rounded Corners 5">
            <a:extLst>
              <a:ext uri="{FF2B5EF4-FFF2-40B4-BE49-F238E27FC236}">
                <a16:creationId xmlns:a16="http://schemas.microsoft.com/office/drawing/2014/main" id="{792F1F70-9D94-415E-8C46-EDF5C4984FE0}"/>
              </a:ext>
            </a:extLst>
          </p:cNvPr>
          <p:cNvSpPr/>
          <p:nvPr userDrawn="1"/>
        </p:nvSpPr>
        <p:spPr>
          <a:xfrm rot="13518210" flipH="1">
            <a:off x="9189934" y="1137317"/>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1B3F7301-A477-40EF-9888-0BA3A79388FA}"/>
              </a:ext>
            </a:extLst>
          </p:cNvPr>
          <p:cNvSpPr/>
          <p:nvPr userDrawn="1"/>
        </p:nvSpPr>
        <p:spPr>
          <a:xfrm rot="2667893" flipH="1">
            <a:off x="5406738" y="-1762068"/>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8FA8A02-80B9-4432-9D97-44E1953BCBC3}"/>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38810" y="2744694"/>
            <a:ext cx="3734250" cy="3540766"/>
          </a:xfrm>
          <a:prstGeom prst="rect">
            <a:avLst/>
          </a:prstGeom>
        </p:spPr>
      </p:pic>
      <p:pic>
        <p:nvPicPr>
          <p:cNvPr id="9" name="Picture 8">
            <a:extLst>
              <a:ext uri="{FF2B5EF4-FFF2-40B4-BE49-F238E27FC236}">
                <a16:creationId xmlns:a16="http://schemas.microsoft.com/office/drawing/2014/main" id="{E5B2FC88-F8FF-4413-A1B6-B10C498CE31E}"/>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223021" y="768919"/>
            <a:ext cx="3734250" cy="3540766"/>
          </a:xfrm>
          <a:prstGeom prst="rect">
            <a:avLst/>
          </a:prstGeom>
        </p:spPr>
      </p:pic>
      <p:pic>
        <p:nvPicPr>
          <p:cNvPr id="10" name="Picture 9">
            <a:extLst>
              <a:ext uri="{FF2B5EF4-FFF2-40B4-BE49-F238E27FC236}">
                <a16:creationId xmlns:a16="http://schemas.microsoft.com/office/drawing/2014/main" id="{58694BF1-D6CF-4DF3-80FC-66870192B053}"/>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660802" y="-1414282"/>
            <a:ext cx="3734250" cy="3540766"/>
          </a:xfrm>
          <a:prstGeom prst="rect">
            <a:avLst/>
          </a:prstGeom>
        </p:spPr>
      </p:pic>
      <p:pic>
        <p:nvPicPr>
          <p:cNvPr id="11" name="Picture 10">
            <a:extLst>
              <a:ext uri="{FF2B5EF4-FFF2-40B4-BE49-F238E27FC236}">
                <a16:creationId xmlns:a16="http://schemas.microsoft.com/office/drawing/2014/main" id="{9BA2441A-C748-4A6E-B742-C7F08B3278BB}"/>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85736" y="3798758"/>
            <a:ext cx="4110019" cy="3897065"/>
          </a:xfrm>
          <a:prstGeom prst="rect">
            <a:avLst/>
          </a:prstGeom>
        </p:spPr>
      </p:pic>
      <p:pic>
        <p:nvPicPr>
          <p:cNvPr id="12" name="Picture 11">
            <a:extLst>
              <a:ext uri="{FF2B5EF4-FFF2-40B4-BE49-F238E27FC236}">
                <a16:creationId xmlns:a16="http://schemas.microsoft.com/office/drawing/2014/main" id="{2EA6A1C4-8A67-4AD0-BF7E-B11D0DE8AA0F}"/>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764417" y="3798758"/>
            <a:ext cx="3531102" cy="3348144"/>
          </a:xfrm>
          <a:prstGeom prst="rect">
            <a:avLst/>
          </a:prstGeom>
        </p:spPr>
      </p:pic>
      <p:sp>
        <p:nvSpPr>
          <p:cNvPr id="13" name="Rectangle: Rounded Corners 12">
            <a:extLst>
              <a:ext uri="{FF2B5EF4-FFF2-40B4-BE49-F238E27FC236}">
                <a16:creationId xmlns:a16="http://schemas.microsoft.com/office/drawing/2014/main" id="{96153FA0-B2D8-4185-8303-DC5F52D49755}"/>
              </a:ext>
            </a:extLst>
          </p:cNvPr>
          <p:cNvSpPr/>
          <p:nvPr userDrawn="1"/>
        </p:nvSpPr>
        <p:spPr>
          <a:xfrm rot="2667893" flipH="1">
            <a:off x="10119165" y="-2737793"/>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4AEB5086-875A-4688-92B3-190D08AA4642}"/>
              </a:ext>
            </a:extLst>
          </p:cNvPr>
          <p:cNvSpPr/>
          <p:nvPr userDrawn="1"/>
        </p:nvSpPr>
        <p:spPr>
          <a:xfrm rot="2667893" flipH="1">
            <a:off x="4257628" y="-627022"/>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4380160-AECC-47E6-85E4-FFEFA3F7DE47}"/>
              </a:ext>
            </a:extLst>
          </p:cNvPr>
          <p:cNvSpPr/>
          <p:nvPr userDrawn="1"/>
        </p:nvSpPr>
        <p:spPr>
          <a:xfrm rot="2667893" flipH="1">
            <a:off x="10215580" y="2065939"/>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030C9D9E-F3D9-4EBB-8B09-BB47A6DD1283}"/>
              </a:ext>
            </a:extLst>
          </p:cNvPr>
          <p:cNvSpPr/>
          <p:nvPr userDrawn="1"/>
        </p:nvSpPr>
        <p:spPr>
          <a:xfrm rot="13518210" flipH="1">
            <a:off x="-709100" y="1818990"/>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0FB9E627-7B3D-47F4-BB4D-5A605146F05C}"/>
              </a:ext>
            </a:extLst>
          </p:cNvPr>
          <p:cNvSpPr/>
          <p:nvPr userDrawn="1"/>
        </p:nvSpPr>
        <p:spPr>
          <a:xfrm rot="2703270">
            <a:off x="2969266" y="-431098"/>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38249B86-648D-48FA-8877-D382384744EC}"/>
              </a:ext>
            </a:extLst>
          </p:cNvPr>
          <p:cNvSpPr/>
          <p:nvPr userDrawn="1"/>
        </p:nvSpPr>
        <p:spPr>
          <a:xfrm rot="2703270">
            <a:off x="1032398" y="3557778"/>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EDB2076F-5914-43A6-B6E2-C12E17527647}"/>
              </a:ext>
            </a:extLst>
          </p:cNvPr>
          <p:cNvSpPr/>
          <p:nvPr userDrawn="1"/>
        </p:nvSpPr>
        <p:spPr>
          <a:xfrm rot="2703270">
            <a:off x="8580552" y="2784302"/>
            <a:ext cx="47625" cy="219456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2C33403A-633F-4793-B88B-CBA67B2FBC53}"/>
              </a:ext>
            </a:extLst>
          </p:cNvPr>
          <p:cNvSpPr/>
          <p:nvPr userDrawn="1"/>
        </p:nvSpPr>
        <p:spPr>
          <a:xfrm rot="2703270">
            <a:off x="11184263" y="-197411"/>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9D42674E-12BC-47E2-847D-2ACCB9FBFC48}"/>
              </a:ext>
            </a:extLst>
          </p:cNvPr>
          <p:cNvSpPr/>
          <p:nvPr userDrawn="1"/>
        </p:nvSpPr>
        <p:spPr>
          <a:xfrm rot="2703270">
            <a:off x="526462" y="796957"/>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51BE6A9E-F017-4255-B65B-5FEC7E98707A}"/>
              </a:ext>
            </a:extLst>
          </p:cNvPr>
          <p:cNvSpPr/>
          <p:nvPr userDrawn="1"/>
        </p:nvSpPr>
        <p:spPr>
          <a:xfrm rot="2703270">
            <a:off x="4151900" y="5582175"/>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11F078A8-67B9-4A84-9820-60757D5289A4}"/>
              </a:ext>
            </a:extLst>
          </p:cNvPr>
          <p:cNvSpPr/>
          <p:nvPr userDrawn="1"/>
        </p:nvSpPr>
        <p:spPr>
          <a:xfrm rot="2703270">
            <a:off x="7159183" y="218145"/>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78AA798C-DB24-41C7-8E75-EC0919B35340}"/>
              </a:ext>
            </a:extLst>
          </p:cNvPr>
          <p:cNvSpPr/>
          <p:nvPr userDrawn="1"/>
        </p:nvSpPr>
        <p:spPr>
          <a:xfrm rot="2703270">
            <a:off x="10756304" y="4976519"/>
            <a:ext cx="47625" cy="219456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ircle: Hollow 40">
            <a:extLst>
              <a:ext uri="{FF2B5EF4-FFF2-40B4-BE49-F238E27FC236}">
                <a16:creationId xmlns:a16="http://schemas.microsoft.com/office/drawing/2014/main" id="{EA082264-5EC6-4CC1-88A9-BEC5F0AF0249}"/>
              </a:ext>
            </a:extLst>
          </p:cNvPr>
          <p:cNvSpPr/>
          <p:nvPr userDrawn="1"/>
        </p:nvSpPr>
        <p:spPr>
          <a:xfrm>
            <a:off x="1940747" y="6150690"/>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2" name="Circle: Hollow 41">
            <a:extLst>
              <a:ext uri="{FF2B5EF4-FFF2-40B4-BE49-F238E27FC236}">
                <a16:creationId xmlns:a16="http://schemas.microsoft.com/office/drawing/2014/main" id="{34144E29-CDC9-4AA5-80F5-DCFE62CC10EE}"/>
              </a:ext>
            </a:extLst>
          </p:cNvPr>
          <p:cNvSpPr/>
          <p:nvPr userDrawn="1"/>
        </p:nvSpPr>
        <p:spPr>
          <a:xfrm>
            <a:off x="5198769" y="5662761"/>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3" name="Circle: Hollow 42">
            <a:extLst>
              <a:ext uri="{FF2B5EF4-FFF2-40B4-BE49-F238E27FC236}">
                <a16:creationId xmlns:a16="http://schemas.microsoft.com/office/drawing/2014/main" id="{3EE5E573-CFB1-4FDA-BC71-E3177FF65AC5}"/>
              </a:ext>
            </a:extLst>
          </p:cNvPr>
          <p:cNvSpPr/>
          <p:nvPr userDrawn="1"/>
        </p:nvSpPr>
        <p:spPr>
          <a:xfrm>
            <a:off x="9090515" y="378804"/>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4" name="Circle: Hollow 43">
            <a:extLst>
              <a:ext uri="{FF2B5EF4-FFF2-40B4-BE49-F238E27FC236}">
                <a16:creationId xmlns:a16="http://schemas.microsoft.com/office/drawing/2014/main" id="{2545132D-7DFA-4E99-B999-C874A3AE4346}"/>
              </a:ext>
            </a:extLst>
          </p:cNvPr>
          <p:cNvSpPr/>
          <p:nvPr userDrawn="1"/>
        </p:nvSpPr>
        <p:spPr>
          <a:xfrm>
            <a:off x="4738389" y="729356"/>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5" name="Circle: Hollow 44">
            <a:extLst>
              <a:ext uri="{FF2B5EF4-FFF2-40B4-BE49-F238E27FC236}">
                <a16:creationId xmlns:a16="http://schemas.microsoft.com/office/drawing/2014/main" id="{5E4A93A8-43B8-40CC-B7C1-A269E692B4BC}"/>
              </a:ext>
            </a:extLst>
          </p:cNvPr>
          <p:cNvSpPr/>
          <p:nvPr userDrawn="1"/>
        </p:nvSpPr>
        <p:spPr>
          <a:xfrm>
            <a:off x="10500138" y="3884485"/>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6" name="Circle: Hollow 45">
            <a:extLst>
              <a:ext uri="{FF2B5EF4-FFF2-40B4-BE49-F238E27FC236}">
                <a16:creationId xmlns:a16="http://schemas.microsoft.com/office/drawing/2014/main" id="{F553A87B-8EA3-4E93-BEC3-99C80394ECBF}"/>
              </a:ext>
            </a:extLst>
          </p:cNvPr>
          <p:cNvSpPr/>
          <p:nvPr userDrawn="1"/>
        </p:nvSpPr>
        <p:spPr>
          <a:xfrm>
            <a:off x="9342103" y="6252072"/>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7" name="Circle: Hollow 46">
            <a:extLst>
              <a:ext uri="{FF2B5EF4-FFF2-40B4-BE49-F238E27FC236}">
                <a16:creationId xmlns:a16="http://schemas.microsoft.com/office/drawing/2014/main" id="{B996B81B-56CB-43A7-8D1C-78B31EFF008C}"/>
              </a:ext>
            </a:extLst>
          </p:cNvPr>
          <p:cNvSpPr/>
          <p:nvPr userDrawn="1"/>
        </p:nvSpPr>
        <p:spPr>
          <a:xfrm>
            <a:off x="864565" y="3360093"/>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8" name="Freeform: Shape 47">
            <a:extLst>
              <a:ext uri="{FF2B5EF4-FFF2-40B4-BE49-F238E27FC236}">
                <a16:creationId xmlns:a16="http://schemas.microsoft.com/office/drawing/2014/main" id="{25B0A6D1-13EB-4000-903A-6A86440CEE9A}"/>
              </a:ext>
            </a:extLst>
          </p:cNvPr>
          <p:cNvSpPr/>
          <p:nvPr userDrawn="1"/>
        </p:nvSpPr>
        <p:spPr>
          <a:xfrm>
            <a:off x="3079119" y="-1105386"/>
            <a:ext cx="2413539" cy="2404593"/>
          </a:xfrm>
          <a:custGeom>
            <a:avLst/>
            <a:gdLst>
              <a:gd name="connsiteX0" fmla="*/ 1501721 w 2413539"/>
              <a:gd name="connsiteY0" fmla="*/ 0 h 2404593"/>
              <a:gd name="connsiteX1" fmla="*/ 2341348 w 2413539"/>
              <a:gd name="connsiteY1" fmla="*/ 256470 h 2404593"/>
              <a:gd name="connsiteX2" fmla="*/ 2413539 w 2413539"/>
              <a:gd name="connsiteY2" fmla="*/ 310454 h 2404593"/>
              <a:gd name="connsiteX3" fmla="*/ 303764 w 2413539"/>
              <a:gd name="connsiteY3" fmla="*/ 2404593 h 2404593"/>
              <a:gd name="connsiteX4" fmla="*/ 256470 w 2413539"/>
              <a:gd name="connsiteY4" fmla="*/ 2341348 h 2404593"/>
              <a:gd name="connsiteX5" fmla="*/ 0 w 2413539"/>
              <a:gd name="connsiteY5" fmla="*/ 1501721 h 2404593"/>
              <a:gd name="connsiteX6" fmla="*/ 1501721 w 2413539"/>
              <a:gd name="connsiteY6" fmla="*/ 0 h 240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539" h="2404593">
                <a:moveTo>
                  <a:pt x="1501721" y="0"/>
                </a:moveTo>
                <a:cubicBezTo>
                  <a:pt x="1812738" y="0"/>
                  <a:pt x="2101672" y="94548"/>
                  <a:pt x="2341348" y="256470"/>
                </a:cubicBezTo>
                <a:lnTo>
                  <a:pt x="2413539" y="310454"/>
                </a:lnTo>
                <a:lnTo>
                  <a:pt x="303764" y="2404593"/>
                </a:lnTo>
                <a:lnTo>
                  <a:pt x="256470" y="2341348"/>
                </a:lnTo>
                <a:cubicBezTo>
                  <a:pt x="94548" y="2101672"/>
                  <a:pt x="0" y="1812738"/>
                  <a:pt x="0" y="1501721"/>
                </a:cubicBezTo>
                <a:cubicBezTo>
                  <a:pt x="0" y="672343"/>
                  <a:pt x="672343" y="0"/>
                  <a:pt x="1501721"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gradFill>
          <a:gsLst>
            <a:gs pos="0">
              <a:schemeClr val="accent1"/>
            </a:gs>
            <a:gs pos="100000">
              <a:schemeClr val="accent4"/>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570153-C99E-4B26-82EA-4D60EBADE709}"/>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631463" y="-468065"/>
            <a:ext cx="4110019" cy="3897065"/>
          </a:xfrm>
          <a:prstGeom prst="rect">
            <a:avLst/>
          </a:prstGeom>
        </p:spPr>
      </p:pic>
      <p:sp>
        <p:nvSpPr>
          <p:cNvPr id="3" name="Oval 2">
            <a:extLst>
              <a:ext uri="{FF2B5EF4-FFF2-40B4-BE49-F238E27FC236}">
                <a16:creationId xmlns:a16="http://schemas.microsoft.com/office/drawing/2014/main" id="{08D842ED-2A50-490F-9D8F-5A7A0BC1BF4E}"/>
              </a:ext>
            </a:extLst>
          </p:cNvPr>
          <p:cNvSpPr/>
          <p:nvPr userDrawn="1"/>
        </p:nvSpPr>
        <p:spPr>
          <a:xfrm>
            <a:off x="9342103" y="45555"/>
            <a:ext cx="3003442" cy="3003442"/>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57B08A64-4846-4840-93E5-978D148692F3}"/>
              </a:ext>
            </a:extLst>
          </p:cNvPr>
          <p:cNvSpPr/>
          <p:nvPr userDrawn="1"/>
        </p:nvSpPr>
        <p:spPr>
          <a:xfrm>
            <a:off x="-667824" y="2996005"/>
            <a:ext cx="2393338" cy="2393338"/>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58FF50F6-3501-485B-834A-405857C18273}"/>
              </a:ext>
            </a:extLst>
          </p:cNvPr>
          <p:cNvSpPr/>
          <p:nvPr userDrawn="1"/>
        </p:nvSpPr>
        <p:spPr>
          <a:xfrm>
            <a:off x="5691858" y="1899196"/>
            <a:ext cx="1761493" cy="1758422"/>
          </a:xfrm>
          <a:custGeom>
            <a:avLst/>
            <a:gdLst>
              <a:gd name="connsiteX0" fmla="*/ 1196669 w 1761493"/>
              <a:gd name="connsiteY0" fmla="*/ 0 h 1758422"/>
              <a:gd name="connsiteX1" fmla="*/ 1662467 w 1761493"/>
              <a:gd name="connsiteY1" fmla="*/ 94040 h 1758422"/>
              <a:gd name="connsiteX2" fmla="*/ 1761493 w 1761493"/>
              <a:gd name="connsiteY2" fmla="*/ 141744 h 1758422"/>
              <a:gd name="connsiteX3" fmla="*/ 140264 w 1761493"/>
              <a:gd name="connsiteY3" fmla="*/ 1758422 h 1758422"/>
              <a:gd name="connsiteX4" fmla="*/ 94040 w 1761493"/>
              <a:gd name="connsiteY4" fmla="*/ 1662467 h 1758422"/>
              <a:gd name="connsiteX5" fmla="*/ 0 w 1761493"/>
              <a:gd name="connsiteY5" fmla="*/ 1196669 h 1758422"/>
              <a:gd name="connsiteX6" fmla="*/ 1196669 w 1761493"/>
              <a:gd name="connsiteY6" fmla="*/ 0 h 175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1493" h="1758422">
                <a:moveTo>
                  <a:pt x="1196669" y="0"/>
                </a:moveTo>
                <a:cubicBezTo>
                  <a:pt x="1361895" y="0"/>
                  <a:pt x="1519299" y="33486"/>
                  <a:pt x="1662467" y="94040"/>
                </a:cubicBezTo>
                <a:lnTo>
                  <a:pt x="1761493" y="141744"/>
                </a:lnTo>
                <a:lnTo>
                  <a:pt x="140264" y="1758422"/>
                </a:lnTo>
                <a:lnTo>
                  <a:pt x="94040" y="1662467"/>
                </a:lnTo>
                <a:cubicBezTo>
                  <a:pt x="33486" y="1519299"/>
                  <a:pt x="0" y="1361895"/>
                  <a:pt x="0" y="1196669"/>
                </a:cubicBezTo>
                <a:cubicBezTo>
                  <a:pt x="0" y="535767"/>
                  <a:pt x="535767" y="0"/>
                  <a:pt x="1196669"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Rounded Corners 5">
            <a:extLst>
              <a:ext uri="{FF2B5EF4-FFF2-40B4-BE49-F238E27FC236}">
                <a16:creationId xmlns:a16="http://schemas.microsoft.com/office/drawing/2014/main" id="{1870317B-DB8E-4506-B700-82E6417CBE17}"/>
              </a:ext>
            </a:extLst>
          </p:cNvPr>
          <p:cNvSpPr/>
          <p:nvPr userDrawn="1"/>
        </p:nvSpPr>
        <p:spPr>
          <a:xfrm rot="13518210" flipH="1">
            <a:off x="9189934" y="1137317"/>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1F0E0FC3-6240-4E8C-BFB4-767103E5D4F1}"/>
              </a:ext>
            </a:extLst>
          </p:cNvPr>
          <p:cNvSpPr/>
          <p:nvPr userDrawn="1"/>
        </p:nvSpPr>
        <p:spPr>
          <a:xfrm rot="2667893" flipH="1">
            <a:off x="5236457" y="-1961199"/>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D57DB93-D307-4B5E-A1BC-C10366E34014}"/>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68529" y="2545563"/>
            <a:ext cx="3734250" cy="3540766"/>
          </a:xfrm>
          <a:prstGeom prst="rect">
            <a:avLst/>
          </a:prstGeom>
        </p:spPr>
      </p:pic>
      <p:pic>
        <p:nvPicPr>
          <p:cNvPr id="9" name="Picture 8">
            <a:extLst>
              <a:ext uri="{FF2B5EF4-FFF2-40B4-BE49-F238E27FC236}">
                <a16:creationId xmlns:a16="http://schemas.microsoft.com/office/drawing/2014/main" id="{588DD6B6-D8E9-4A86-A72B-4017D3FD2E3C}"/>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223021" y="768919"/>
            <a:ext cx="3734250" cy="3540766"/>
          </a:xfrm>
          <a:prstGeom prst="rect">
            <a:avLst/>
          </a:prstGeom>
        </p:spPr>
      </p:pic>
      <p:pic>
        <p:nvPicPr>
          <p:cNvPr id="10" name="Picture 9">
            <a:extLst>
              <a:ext uri="{FF2B5EF4-FFF2-40B4-BE49-F238E27FC236}">
                <a16:creationId xmlns:a16="http://schemas.microsoft.com/office/drawing/2014/main" id="{90A258D4-D060-475A-80EE-B57A268FBC80}"/>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660802" y="-1414282"/>
            <a:ext cx="3734250" cy="3540766"/>
          </a:xfrm>
          <a:prstGeom prst="rect">
            <a:avLst/>
          </a:prstGeom>
        </p:spPr>
      </p:pic>
      <p:pic>
        <p:nvPicPr>
          <p:cNvPr id="11" name="Picture 10">
            <a:extLst>
              <a:ext uri="{FF2B5EF4-FFF2-40B4-BE49-F238E27FC236}">
                <a16:creationId xmlns:a16="http://schemas.microsoft.com/office/drawing/2014/main" id="{A7238F26-7F9A-4681-877F-FB59377E43BD}"/>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939089" y="766159"/>
            <a:ext cx="4110019" cy="3897065"/>
          </a:xfrm>
          <a:prstGeom prst="rect">
            <a:avLst/>
          </a:prstGeom>
        </p:spPr>
      </p:pic>
      <p:pic>
        <p:nvPicPr>
          <p:cNvPr id="12" name="Picture 11">
            <a:extLst>
              <a:ext uri="{FF2B5EF4-FFF2-40B4-BE49-F238E27FC236}">
                <a16:creationId xmlns:a16="http://schemas.microsoft.com/office/drawing/2014/main" id="{DE784A2B-59B7-41CB-999A-2503EDC5E0DE}"/>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764417" y="3798758"/>
            <a:ext cx="3531102" cy="3348144"/>
          </a:xfrm>
          <a:prstGeom prst="rect">
            <a:avLst/>
          </a:prstGeom>
        </p:spPr>
      </p:pic>
      <p:sp>
        <p:nvSpPr>
          <p:cNvPr id="13" name="Rectangle: Rounded Corners 12">
            <a:extLst>
              <a:ext uri="{FF2B5EF4-FFF2-40B4-BE49-F238E27FC236}">
                <a16:creationId xmlns:a16="http://schemas.microsoft.com/office/drawing/2014/main" id="{8BEFC76D-A263-423F-A00E-0C2BD735FA57}"/>
              </a:ext>
            </a:extLst>
          </p:cNvPr>
          <p:cNvSpPr/>
          <p:nvPr userDrawn="1"/>
        </p:nvSpPr>
        <p:spPr>
          <a:xfrm rot="2667893" flipH="1">
            <a:off x="4087347" y="-826153"/>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029CF90B-63EC-41A4-A8FB-8591169906A3}"/>
              </a:ext>
            </a:extLst>
          </p:cNvPr>
          <p:cNvSpPr/>
          <p:nvPr userDrawn="1"/>
        </p:nvSpPr>
        <p:spPr>
          <a:xfrm rot="2667893" flipH="1">
            <a:off x="10792037" y="1463790"/>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55923018-100F-48D6-9357-EF6182D4E362}"/>
              </a:ext>
            </a:extLst>
          </p:cNvPr>
          <p:cNvSpPr/>
          <p:nvPr userDrawn="1"/>
        </p:nvSpPr>
        <p:spPr>
          <a:xfrm rot="13518210" flipH="1">
            <a:off x="-709100" y="1818990"/>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AA5C63A5-A956-4975-BE57-E5D2FFC7AAD0}"/>
              </a:ext>
            </a:extLst>
          </p:cNvPr>
          <p:cNvSpPr/>
          <p:nvPr userDrawn="1"/>
        </p:nvSpPr>
        <p:spPr>
          <a:xfrm rot="2703270">
            <a:off x="2969266" y="-431098"/>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427C8725-79DC-46D5-8046-3A2B3D182B97}"/>
              </a:ext>
            </a:extLst>
          </p:cNvPr>
          <p:cNvSpPr/>
          <p:nvPr userDrawn="1"/>
        </p:nvSpPr>
        <p:spPr>
          <a:xfrm rot="2703270">
            <a:off x="1032398" y="3557778"/>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910B0BBE-109E-4BED-87FC-F3E24FBE759A}"/>
              </a:ext>
            </a:extLst>
          </p:cNvPr>
          <p:cNvSpPr/>
          <p:nvPr userDrawn="1"/>
        </p:nvSpPr>
        <p:spPr>
          <a:xfrm rot="2703270">
            <a:off x="8580552" y="2784302"/>
            <a:ext cx="47625" cy="219456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899D944C-A170-4CDA-B15A-2F6BF0E17BA7}"/>
              </a:ext>
            </a:extLst>
          </p:cNvPr>
          <p:cNvSpPr/>
          <p:nvPr userDrawn="1"/>
        </p:nvSpPr>
        <p:spPr>
          <a:xfrm rot="2703270">
            <a:off x="11184263" y="-197411"/>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403DE633-761A-4BAB-93E2-7B600274B848}"/>
              </a:ext>
            </a:extLst>
          </p:cNvPr>
          <p:cNvSpPr/>
          <p:nvPr userDrawn="1"/>
        </p:nvSpPr>
        <p:spPr>
          <a:xfrm rot="2703270">
            <a:off x="526462" y="796957"/>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670AD3B4-CEC8-411F-9D94-877F77DAC9EE}"/>
              </a:ext>
            </a:extLst>
          </p:cNvPr>
          <p:cNvSpPr/>
          <p:nvPr userDrawn="1"/>
        </p:nvSpPr>
        <p:spPr>
          <a:xfrm rot="2703270">
            <a:off x="4151900" y="5582175"/>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0E131EB8-39E4-41BF-98BB-7DB1D831D231}"/>
              </a:ext>
            </a:extLst>
          </p:cNvPr>
          <p:cNvSpPr/>
          <p:nvPr userDrawn="1"/>
        </p:nvSpPr>
        <p:spPr>
          <a:xfrm rot="2703270">
            <a:off x="7159183" y="218145"/>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9440F163-EEBD-45E2-B9CE-AC0895CEBBD7}"/>
              </a:ext>
            </a:extLst>
          </p:cNvPr>
          <p:cNvSpPr/>
          <p:nvPr userDrawn="1"/>
        </p:nvSpPr>
        <p:spPr>
          <a:xfrm rot="2703270">
            <a:off x="10756304" y="4976519"/>
            <a:ext cx="47625" cy="219456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ircle: Hollow 23">
            <a:extLst>
              <a:ext uri="{FF2B5EF4-FFF2-40B4-BE49-F238E27FC236}">
                <a16:creationId xmlns:a16="http://schemas.microsoft.com/office/drawing/2014/main" id="{6EB995D7-7622-4898-A83F-5D49216F330B}"/>
              </a:ext>
            </a:extLst>
          </p:cNvPr>
          <p:cNvSpPr/>
          <p:nvPr userDrawn="1"/>
        </p:nvSpPr>
        <p:spPr>
          <a:xfrm>
            <a:off x="1940747" y="6150690"/>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5" name="Circle: Hollow 24">
            <a:extLst>
              <a:ext uri="{FF2B5EF4-FFF2-40B4-BE49-F238E27FC236}">
                <a16:creationId xmlns:a16="http://schemas.microsoft.com/office/drawing/2014/main" id="{4FEC7A35-C293-4B8B-B17E-834481764110}"/>
              </a:ext>
            </a:extLst>
          </p:cNvPr>
          <p:cNvSpPr/>
          <p:nvPr userDrawn="1"/>
        </p:nvSpPr>
        <p:spPr>
          <a:xfrm>
            <a:off x="5602302" y="3048465"/>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6" name="Circle: Hollow 25">
            <a:extLst>
              <a:ext uri="{FF2B5EF4-FFF2-40B4-BE49-F238E27FC236}">
                <a16:creationId xmlns:a16="http://schemas.microsoft.com/office/drawing/2014/main" id="{733F45E4-764B-4572-8BAB-470999FA8FF9}"/>
              </a:ext>
            </a:extLst>
          </p:cNvPr>
          <p:cNvSpPr/>
          <p:nvPr userDrawn="1"/>
        </p:nvSpPr>
        <p:spPr>
          <a:xfrm>
            <a:off x="9090515" y="378804"/>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7" name="Circle: Hollow 26">
            <a:extLst>
              <a:ext uri="{FF2B5EF4-FFF2-40B4-BE49-F238E27FC236}">
                <a16:creationId xmlns:a16="http://schemas.microsoft.com/office/drawing/2014/main" id="{3088A284-9BB9-41CF-A07D-1F6B3920F6F1}"/>
              </a:ext>
            </a:extLst>
          </p:cNvPr>
          <p:cNvSpPr/>
          <p:nvPr userDrawn="1"/>
        </p:nvSpPr>
        <p:spPr>
          <a:xfrm>
            <a:off x="4738389" y="729356"/>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8" name="Circle: Hollow 27">
            <a:extLst>
              <a:ext uri="{FF2B5EF4-FFF2-40B4-BE49-F238E27FC236}">
                <a16:creationId xmlns:a16="http://schemas.microsoft.com/office/drawing/2014/main" id="{DC4F64F6-FD57-493C-8CE0-5EE42CB91D09}"/>
              </a:ext>
            </a:extLst>
          </p:cNvPr>
          <p:cNvSpPr/>
          <p:nvPr userDrawn="1"/>
        </p:nvSpPr>
        <p:spPr>
          <a:xfrm>
            <a:off x="10500138" y="3884485"/>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9" name="Circle: Hollow 28">
            <a:extLst>
              <a:ext uri="{FF2B5EF4-FFF2-40B4-BE49-F238E27FC236}">
                <a16:creationId xmlns:a16="http://schemas.microsoft.com/office/drawing/2014/main" id="{8D07D33E-FF6F-4B67-B6D1-2202E3A6B746}"/>
              </a:ext>
            </a:extLst>
          </p:cNvPr>
          <p:cNvSpPr/>
          <p:nvPr userDrawn="1"/>
        </p:nvSpPr>
        <p:spPr>
          <a:xfrm>
            <a:off x="9600735" y="6398043"/>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Circle: Hollow 29">
            <a:extLst>
              <a:ext uri="{FF2B5EF4-FFF2-40B4-BE49-F238E27FC236}">
                <a16:creationId xmlns:a16="http://schemas.microsoft.com/office/drawing/2014/main" id="{28A2FC17-9B72-48D6-BDA4-B1163A48A4FA}"/>
              </a:ext>
            </a:extLst>
          </p:cNvPr>
          <p:cNvSpPr/>
          <p:nvPr userDrawn="1"/>
        </p:nvSpPr>
        <p:spPr>
          <a:xfrm>
            <a:off x="864565" y="3360093"/>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1" name="Freeform: Shape 30">
            <a:extLst>
              <a:ext uri="{FF2B5EF4-FFF2-40B4-BE49-F238E27FC236}">
                <a16:creationId xmlns:a16="http://schemas.microsoft.com/office/drawing/2014/main" id="{EA8ED3B6-D72B-47BE-B445-B08D66212043}"/>
              </a:ext>
            </a:extLst>
          </p:cNvPr>
          <p:cNvSpPr/>
          <p:nvPr userDrawn="1"/>
        </p:nvSpPr>
        <p:spPr>
          <a:xfrm>
            <a:off x="3079119" y="-1105386"/>
            <a:ext cx="2413539" cy="2404593"/>
          </a:xfrm>
          <a:custGeom>
            <a:avLst/>
            <a:gdLst>
              <a:gd name="connsiteX0" fmla="*/ 1501721 w 2413539"/>
              <a:gd name="connsiteY0" fmla="*/ 0 h 2404593"/>
              <a:gd name="connsiteX1" fmla="*/ 2341348 w 2413539"/>
              <a:gd name="connsiteY1" fmla="*/ 256470 h 2404593"/>
              <a:gd name="connsiteX2" fmla="*/ 2413539 w 2413539"/>
              <a:gd name="connsiteY2" fmla="*/ 310454 h 2404593"/>
              <a:gd name="connsiteX3" fmla="*/ 303764 w 2413539"/>
              <a:gd name="connsiteY3" fmla="*/ 2404593 h 2404593"/>
              <a:gd name="connsiteX4" fmla="*/ 256470 w 2413539"/>
              <a:gd name="connsiteY4" fmla="*/ 2341348 h 2404593"/>
              <a:gd name="connsiteX5" fmla="*/ 0 w 2413539"/>
              <a:gd name="connsiteY5" fmla="*/ 1501721 h 2404593"/>
              <a:gd name="connsiteX6" fmla="*/ 1501721 w 2413539"/>
              <a:gd name="connsiteY6" fmla="*/ 0 h 240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539" h="2404593">
                <a:moveTo>
                  <a:pt x="1501721" y="0"/>
                </a:moveTo>
                <a:cubicBezTo>
                  <a:pt x="1812738" y="0"/>
                  <a:pt x="2101672" y="94548"/>
                  <a:pt x="2341348" y="256470"/>
                </a:cubicBezTo>
                <a:lnTo>
                  <a:pt x="2413539" y="310454"/>
                </a:lnTo>
                <a:lnTo>
                  <a:pt x="303764" y="2404593"/>
                </a:lnTo>
                <a:lnTo>
                  <a:pt x="256470" y="2341348"/>
                </a:lnTo>
                <a:cubicBezTo>
                  <a:pt x="94548" y="2101672"/>
                  <a:pt x="0" y="1812738"/>
                  <a:pt x="0" y="1501721"/>
                </a:cubicBezTo>
                <a:cubicBezTo>
                  <a:pt x="0" y="672343"/>
                  <a:pt x="672343" y="0"/>
                  <a:pt x="1501721"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366185"/>
            <a:ext cx="10515600" cy="1325033"/>
          </a:xfrm>
          <a:prstGeom prst="rect">
            <a:avLst/>
          </a:prstGeom>
        </p:spPr>
        <p:txBody>
          <a:bodyPr/>
          <a:lstStyle/>
          <a:p>
            <a:r>
              <a:rPr lang="en-US"/>
              <a:t>Click to edit Master title style</a:t>
            </a:r>
            <a:endParaRPr lang="el-GR"/>
          </a:p>
        </p:txBody>
      </p:sp>
      <p:sp>
        <p:nvSpPr>
          <p:cNvPr id="3" name="Footer Placeholder 2"/>
          <p:cNvSpPr>
            <a:spLocks noGrp="1"/>
          </p:cNvSpPr>
          <p:nvPr>
            <p:ph type="ftr" sz="quarter" idx="10"/>
          </p:nvPr>
        </p:nvSpPr>
        <p:spPr/>
        <p:txBody>
          <a:bodyPr/>
          <a:lstStyle/>
          <a:p>
            <a:endParaRPr lang="el-GR" dirty="0"/>
          </a:p>
        </p:txBody>
      </p:sp>
    </p:spTree>
    <p:extLst>
      <p:ext uri="{BB962C8B-B14F-4D97-AF65-F5344CB8AC3E}">
        <p14:creationId xmlns:p14="http://schemas.microsoft.com/office/powerpoint/2010/main" val="1688221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20334A5A-1A68-4D37-8442-3D95363303CE}" type="datetime1">
              <a:rPr lang="el-GR" noProof="0" smtClean="0"/>
              <a:t>13/11/2025</a:t>
            </a:fld>
            <a:endParaRPr lang="el-GR" noProof="0"/>
          </a:p>
        </p:txBody>
      </p:sp>
      <p:sp>
        <p:nvSpPr>
          <p:cNvPr id="3" name="Footer Placeholder 2"/>
          <p:cNvSpPr>
            <a:spLocks noGrp="1"/>
          </p:cNvSpPr>
          <p:nvPr>
            <p:ph type="ftr" sz="quarter" idx="11"/>
          </p:nvPr>
        </p:nvSpPr>
        <p:spPr/>
        <p:txBody>
          <a:bodyPr/>
          <a:lstStyle/>
          <a:p>
            <a:pPr rtl="0"/>
            <a:endParaRPr lang="el-GR" noProof="0"/>
          </a:p>
        </p:txBody>
      </p:sp>
      <p:sp>
        <p:nvSpPr>
          <p:cNvPr id="4" name="Slide Number Placeholder 3"/>
          <p:cNvSpPr>
            <a:spLocks noGrp="1"/>
          </p:cNvSpPr>
          <p:nvPr>
            <p:ph type="sldNum" sz="quarter" idx="12"/>
          </p:nvPr>
        </p:nvSpPr>
        <p:spPr/>
        <p:txBody>
          <a:bodyPr/>
          <a:lstStyle/>
          <a:p>
            <a:pPr rtl="0"/>
            <a:fld id="{6D22F896-40B5-4ADD-8801-0D06FADFA095}" type="slidenum">
              <a:rPr lang="el-GR" noProof="0" smtClean="0"/>
              <a:t>‹#›</a:t>
            </a:fld>
            <a:endParaRPr lang="el-GR" noProof="0"/>
          </a:p>
        </p:txBody>
      </p:sp>
    </p:spTree>
    <p:extLst>
      <p:ext uri="{BB962C8B-B14F-4D97-AF65-F5344CB8AC3E}">
        <p14:creationId xmlns:p14="http://schemas.microsoft.com/office/powerpoint/2010/main" val="1407997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1_Contents slide layout">
    <p:spTree>
      <p:nvGrpSpPr>
        <p:cNvPr id="1" name=""/>
        <p:cNvGrpSpPr/>
        <p:nvPr/>
      </p:nvGrpSpPr>
      <p:grpSpPr>
        <a:xfrm>
          <a:off x="0" y="0"/>
          <a:ext cx="0" cy="0"/>
          <a:chOff x="0" y="0"/>
          <a:chExt cx="0" cy="0"/>
        </a:xfrm>
      </p:grpSpPr>
      <p:sp>
        <p:nvSpPr>
          <p:cNvPr id="2" name="직사각형 7">
            <a:extLst>
              <a:ext uri="{FF2B5EF4-FFF2-40B4-BE49-F238E27FC236}">
                <a16:creationId xmlns:a16="http://schemas.microsoft.com/office/drawing/2014/main" id="{37525922-EB17-4CEB-8FE2-E234D478EA8C}"/>
              </a:ext>
            </a:extLst>
          </p:cNvPr>
          <p:cNvSpPr/>
          <p:nvPr userDrawn="1"/>
        </p:nvSpPr>
        <p:spPr>
          <a:xfrm>
            <a:off x="0" y="2362200"/>
            <a:ext cx="12191999" cy="213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그림 개체 틀 6">
            <a:extLst>
              <a:ext uri="{FF2B5EF4-FFF2-40B4-BE49-F238E27FC236}">
                <a16:creationId xmlns:a16="http://schemas.microsoft.com/office/drawing/2014/main" id="{0A0D5A86-3F87-4A81-BB86-8F3A92B48B5A}"/>
              </a:ext>
            </a:extLst>
          </p:cNvPr>
          <p:cNvSpPr>
            <a:spLocks noGrp="1"/>
          </p:cNvSpPr>
          <p:nvPr>
            <p:ph type="pic" sz="quarter" idx="65" hasCustomPrompt="1"/>
          </p:nvPr>
        </p:nvSpPr>
        <p:spPr>
          <a:xfrm>
            <a:off x="5534029" y="2"/>
            <a:ext cx="6657973" cy="6857999"/>
          </a:xfrm>
          <a:custGeom>
            <a:avLst/>
            <a:gdLst>
              <a:gd name="connsiteX0" fmla="*/ 2362199 w 6657973"/>
              <a:gd name="connsiteY0" fmla="*/ 0 h 6857999"/>
              <a:gd name="connsiteX1" fmla="*/ 6657973 w 6657973"/>
              <a:gd name="connsiteY1" fmla="*/ 0 h 6857999"/>
              <a:gd name="connsiteX2" fmla="*/ 6657973 w 6657973"/>
              <a:gd name="connsiteY2" fmla="*/ 3630706 h 6857999"/>
              <a:gd name="connsiteX3" fmla="*/ 6657972 w 6657973"/>
              <a:gd name="connsiteY3" fmla="*/ 6857999 h 6857999"/>
              <a:gd name="connsiteX4" fmla="*/ 2362198 w 6657973"/>
              <a:gd name="connsiteY4" fmla="*/ 6857999 h 6857999"/>
              <a:gd name="connsiteX5" fmla="*/ 2362198 w 6657973"/>
              <a:gd name="connsiteY5" fmla="*/ 6857999 h 6857999"/>
              <a:gd name="connsiteX6" fmla="*/ 0 w 6657973"/>
              <a:gd name="connsiteY6" fmla="*/ 34385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7973" h="6857999">
                <a:moveTo>
                  <a:pt x="2362199" y="0"/>
                </a:moveTo>
                <a:lnTo>
                  <a:pt x="6657973" y="0"/>
                </a:lnTo>
                <a:lnTo>
                  <a:pt x="6657973" y="3630706"/>
                </a:lnTo>
                <a:lnTo>
                  <a:pt x="6657972" y="6857999"/>
                </a:lnTo>
                <a:lnTo>
                  <a:pt x="2362198" y="6857999"/>
                </a:lnTo>
                <a:lnTo>
                  <a:pt x="2362198" y="6857999"/>
                </a:lnTo>
                <a:lnTo>
                  <a:pt x="0" y="3438532"/>
                </a:lnTo>
                <a:close/>
              </a:path>
            </a:pathLst>
          </a:custGeom>
          <a:solidFill>
            <a:schemeClr val="bg1">
              <a:lumMod val="95000"/>
            </a:schemeClr>
          </a:solidFill>
          <a:ln w="25400">
            <a:noFill/>
          </a:ln>
          <a:effectLst/>
        </p:spPr>
        <p:txBody>
          <a:bodyPr wrap="square" anchor="ctr">
            <a:noAutofit/>
          </a:bodyP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1970949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338503250"/>
      </p:ext>
    </p:extLst>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15623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gradFill>
          <a:gsLst>
            <a:gs pos="0">
              <a:schemeClr val="accent1"/>
            </a:gs>
            <a:gs pos="100000">
              <a:schemeClr val="accent4"/>
            </a:gs>
          </a:gsLst>
          <a:lin ang="10800000" scaled="1"/>
        </a:gra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27D0A9D-21AD-4F16-ABF6-FCEDEAC7CBC3}"/>
              </a:ext>
            </a:extLst>
          </p:cNvPr>
          <p:cNvGrpSpPr/>
          <p:nvPr userDrawn="1"/>
        </p:nvGrpSpPr>
        <p:grpSpPr>
          <a:xfrm rot="16200000">
            <a:off x="-1543328" y="1245980"/>
            <a:ext cx="7033145" cy="6967679"/>
            <a:chOff x="-1454130" y="-1334460"/>
            <a:chExt cx="7033145" cy="6967679"/>
          </a:xfrm>
        </p:grpSpPr>
        <p:sp>
          <p:nvSpPr>
            <p:cNvPr id="2" name="Oval 1">
              <a:extLst>
                <a:ext uri="{FF2B5EF4-FFF2-40B4-BE49-F238E27FC236}">
                  <a16:creationId xmlns:a16="http://schemas.microsoft.com/office/drawing/2014/main" id="{0E3802B7-A996-44D8-8E95-073D460506DD}"/>
                </a:ext>
              </a:extLst>
            </p:cNvPr>
            <p:cNvSpPr/>
            <p:nvPr userDrawn="1"/>
          </p:nvSpPr>
          <p:spPr>
            <a:xfrm>
              <a:off x="-1166340" y="2200772"/>
              <a:ext cx="2393338" cy="2393338"/>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1BC23AE-96EE-4D54-A885-39974FAB7636}"/>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8173" y="2092453"/>
              <a:ext cx="3734250" cy="3540766"/>
            </a:xfrm>
            <a:prstGeom prst="rect">
              <a:avLst/>
            </a:prstGeom>
          </p:spPr>
        </p:pic>
        <p:pic>
          <p:nvPicPr>
            <p:cNvPr id="5" name="Picture 4">
              <a:extLst>
                <a:ext uri="{FF2B5EF4-FFF2-40B4-BE49-F238E27FC236}">
                  <a16:creationId xmlns:a16="http://schemas.microsoft.com/office/drawing/2014/main" id="{E79F98EE-38CF-4F42-BBFC-6D904B5931F1}"/>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454130" y="126244"/>
              <a:ext cx="3734250" cy="3540766"/>
            </a:xfrm>
            <a:prstGeom prst="rect">
              <a:avLst/>
            </a:prstGeom>
          </p:spPr>
        </p:pic>
        <p:pic>
          <p:nvPicPr>
            <p:cNvPr id="6" name="Picture 5">
              <a:extLst>
                <a:ext uri="{FF2B5EF4-FFF2-40B4-BE49-F238E27FC236}">
                  <a16:creationId xmlns:a16="http://schemas.microsoft.com/office/drawing/2014/main" id="{8A7D8CCE-DBFD-4E90-8B56-4E1B4E65EA0B}"/>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830642" y="-1334460"/>
              <a:ext cx="3734250" cy="3540766"/>
            </a:xfrm>
            <a:prstGeom prst="rect">
              <a:avLst/>
            </a:prstGeom>
          </p:spPr>
        </p:pic>
        <p:sp>
          <p:nvSpPr>
            <p:cNvPr id="7" name="Rectangle: Rounded Corners 6">
              <a:extLst>
                <a:ext uri="{FF2B5EF4-FFF2-40B4-BE49-F238E27FC236}">
                  <a16:creationId xmlns:a16="http://schemas.microsoft.com/office/drawing/2014/main" id="{6A60227F-0B6A-4822-B1CF-88C8ADB21FAF}"/>
                </a:ext>
              </a:extLst>
            </p:cNvPr>
            <p:cNvSpPr/>
            <p:nvPr userDrawn="1"/>
          </p:nvSpPr>
          <p:spPr>
            <a:xfrm rot="2667893" flipH="1">
              <a:off x="3776991" y="-1279263"/>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32A927CA-2C69-422E-8CDD-1BB98E8110C4}"/>
                </a:ext>
              </a:extLst>
            </p:cNvPr>
            <p:cNvSpPr/>
            <p:nvPr userDrawn="1"/>
          </p:nvSpPr>
          <p:spPr>
            <a:xfrm rot="2703270">
              <a:off x="2139106" y="-351276"/>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31E524A3-8BEF-4311-9C5F-430DE3C1E73B}"/>
                </a:ext>
              </a:extLst>
            </p:cNvPr>
            <p:cNvSpPr/>
            <p:nvPr userDrawn="1"/>
          </p:nvSpPr>
          <p:spPr>
            <a:xfrm rot="2703270">
              <a:off x="533882" y="2762545"/>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B0A3251D-A12D-4E0F-8F70-DEC8DD540973}"/>
                </a:ext>
              </a:extLst>
            </p:cNvPr>
            <p:cNvSpPr/>
            <p:nvPr userDrawn="1"/>
          </p:nvSpPr>
          <p:spPr>
            <a:xfrm rot="2703270">
              <a:off x="295353" y="154282"/>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5070B9DE-E2F6-4515-A0CB-D897C6A83640}"/>
                </a:ext>
              </a:extLst>
            </p:cNvPr>
            <p:cNvSpPr/>
            <p:nvPr userDrawn="1"/>
          </p:nvSpPr>
          <p:spPr>
            <a:xfrm rot="2703270">
              <a:off x="4825335" y="723086"/>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ircle: Hollow 11">
              <a:extLst>
                <a:ext uri="{FF2B5EF4-FFF2-40B4-BE49-F238E27FC236}">
                  <a16:creationId xmlns:a16="http://schemas.microsoft.com/office/drawing/2014/main" id="{F3D5F4E7-4130-4F71-A905-F23D72D75F36}"/>
                </a:ext>
              </a:extLst>
            </p:cNvPr>
            <p:cNvSpPr/>
            <p:nvPr userDrawn="1"/>
          </p:nvSpPr>
          <p:spPr>
            <a:xfrm>
              <a:off x="2747827" y="1763993"/>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Circle: Hollow 12">
              <a:extLst>
                <a:ext uri="{FF2B5EF4-FFF2-40B4-BE49-F238E27FC236}">
                  <a16:creationId xmlns:a16="http://schemas.microsoft.com/office/drawing/2014/main" id="{6043D486-3263-4803-85C1-2F658985FF35}"/>
                </a:ext>
              </a:extLst>
            </p:cNvPr>
            <p:cNvSpPr/>
            <p:nvPr userDrawn="1"/>
          </p:nvSpPr>
          <p:spPr>
            <a:xfrm>
              <a:off x="3350683" y="647436"/>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4" name="Circle: Hollow 13">
              <a:extLst>
                <a:ext uri="{FF2B5EF4-FFF2-40B4-BE49-F238E27FC236}">
                  <a16:creationId xmlns:a16="http://schemas.microsoft.com/office/drawing/2014/main" id="{9258023F-0C38-4A31-9B2A-AA99C3C745C6}"/>
                </a:ext>
              </a:extLst>
            </p:cNvPr>
            <p:cNvSpPr/>
            <p:nvPr userDrawn="1"/>
          </p:nvSpPr>
          <p:spPr>
            <a:xfrm>
              <a:off x="366049" y="2564860"/>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A0B53E0F-0B02-4B74-91E7-2B670261B8F7}"/>
                </a:ext>
              </a:extLst>
            </p:cNvPr>
            <p:cNvSpPr/>
            <p:nvPr userDrawn="1"/>
          </p:nvSpPr>
          <p:spPr>
            <a:xfrm>
              <a:off x="2248959" y="-1025564"/>
              <a:ext cx="2413539" cy="2404593"/>
            </a:xfrm>
            <a:custGeom>
              <a:avLst/>
              <a:gdLst>
                <a:gd name="connsiteX0" fmla="*/ 1501721 w 2413539"/>
                <a:gd name="connsiteY0" fmla="*/ 0 h 2404593"/>
                <a:gd name="connsiteX1" fmla="*/ 2341348 w 2413539"/>
                <a:gd name="connsiteY1" fmla="*/ 256470 h 2404593"/>
                <a:gd name="connsiteX2" fmla="*/ 2413539 w 2413539"/>
                <a:gd name="connsiteY2" fmla="*/ 310454 h 2404593"/>
                <a:gd name="connsiteX3" fmla="*/ 303764 w 2413539"/>
                <a:gd name="connsiteY3" fmla="*/ 2404593 h 2404593"/>
                <a:gd name="connsiteX4" fmla="*/ 256470 w 2413539"/>
                <a:gd name="connsiteY4" fmla="*/ 2341348 h 2404593"/>
                <a:gd name="connsiteX5" fmla="*/ 0 w 2413539"/>
                <a:gd name="connsiteY5" fmla="*/ 1501721 h 2404593"/>
                <a:gd name="connsiteX6" fmla="*/ 1501721 w 2413539"/>
                <a:gd name="connsiteY6" fmla="*/ 0 h 240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539" h="2404593">
                  <a:moveTo>
                    <a:pt x="1501721" y="0"/>
                  </a:moveTo>
                  <a:cubicBezTo>
                    <a:pt x="1812738" y="0"/>
                    <a:pt x="2101672" y="94548"/>
                    <a:pt x="2341348" y="256470"/>
                  </a:cubicBezTo>
                  <a:lnTo>
                    <a:pt x="2413539" y="310454"/>
                  </a:lnTo>
                  <a:lnTo>
                    <a:pt x="303764" y="2404593"/>
                  </a:lnTo>
                  <a:lnTo>
                    <a:pt x="256470" y="2341348"/>
                  </a:lnTo>
                  <a:cubicBezTo>
                    <a:pt x="94548" y="2101672"/>
                    <a:pt x="0" y="1812738"/>
                    <a:pt x="0" y="1501721"/>
                  </a:cubicBezTo>
                  <a:cubicBezTo>
                    <a:pt x="0" y="672343"/>
                    <a:pt x="672343" y="0"/>
                    <a:pt x="1501721"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782320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aam slide layout">
    <p:bg>
      <p:bgPr>
        <a:gradFill>
          <a:gsLst>
            <a:gs pos="0">
              <a:schemeClr val="accent1"/>
            </a:gs>
            <a:gs pos="100000">
              <a:schemeClr val="accent4"/>
            </a:gs>
          </a:gsLst>
          <a:lin ang="108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99F735-1BC8-4020-A49A-4C037861EEE1}"/>
              </a:ext>
            </a:extLst>
          </p:cNvPr>
          <p:cNvSpPr/>
          <p:nvPr userDrawn="1"/>
        </p:nvSpPr>
        <p:spPr>
          <a:xfrm>
            <a:off x="0" y="0"/>
            <a:ext cx="12192000" cy="29243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5" name="Block Arc 1">
            <a:extLst>
              <a:ext uri="{FF2B5EF4-FFF2-40B4-BE49-F238E27FC236}">
                <a16:creationId xmlns:a16="http://schemas.microsoft.com/office/drawing/2014/main" id="{404008F3-9393-43B1-9EF6-BB73F9083120}"/>
              </a:ext>
            </a:extLst>
          </p:cNvPr>
          <p:cNvSpPr/>
          <p:nvPr userDrawn="1"/>
        </p:nvSpPr>
        <p:spPr>
          <a:xfrm>
            <a:off x="3582255" y="1754355"/>
            <a:ext cx="2340000" cy="2340000"/>
          </a:xfrm>
          <a:prstGeom prst="blockArc">
            <a:avLst>
              <a:gd name="adj1" fmla="val 10800000"/>
              <a:gd name="adj2" fmla="val 117763"/>
              <a:gd name="adj3" fmla="val 671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solidFill>
                <a:schemeClr val="tx1"/>
              </a:solidFill>
              <a:latin typeface="+mn-lt"/>
            </a:endParaRPr>
          </a:p>
        </p:txBody>
      </p:sp>
      <p:sp>
        <p:nvSpPr>
          <p:cNvPr id="6" name="Block Arc 12">
            <a:extLst>
              <a:ext uri="{FF2B5EF4-FFF2-40B4-BE49-F238E27FC236}">
                <a16:creationId xmlns:a16="http://schemas.microsoft.com/office/drawing/2014/main" id="{B94FB787-662A-4C42-A82E-3D2990125567}"/>
              </a:ext>
            </a:extLst>
          </p:cNvPr>
          <p:cNvSpPr/>
          <p:nvPr userDrawn="1"/>
        </p:nvSpPr>
        <p:spPr>
          <a:xfrm>
            <a:off x="893211" y="1754355"/>
            <a:ext cx="2340000" cy="2340000"/>
          </a:xfrm>
          <a:prstGeom prst="blockArc">
            <a:avLst>
              <a:gd name="adj1" fmla="val 10800000"/>
              <a:gd name="adj2" fmla="val 118784"/>
              <a:gd name="adj3" fmla="val 7082"/>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solidFill>
                <a:schemeClr val="tx1"/>
              </a:solidFill>
              <a:latin typeface="+mn-lt"/>
            </a:endParaRPr>
          </a:p>
        </p:txBody>
      </p:sp>
      <p:sp>
        <p:nvSpPr>
          <p:cNvPr id="7" name="Block Arc 13">
            <a:extLst>
              <a:ext uri="{FF2B5EF4-FFF2-40B4-BE49-F238E27FC236}">
                <a16:creationId xmlns:a16="http://schemas.microsoft.com/office/drawing/2014/main" id="{B3104187-2B64-4114-9216-8B72399C3FFB}"/>
              </a:ext>
            </a:extLst>
          </p:cNvPr>
          <p:cNvSpPr/>
          <p:nvPr userDrawn="1"/>
        </p:nvSpPr>
        <p:spPr>
          <a:xfrm>
            <a:off x="6271299" y="1754355"/>
            <a:ext cx="2340000" cy="2340000"/>
          </a:xfrm>
          <a:prstGeom prst="blockArc">
            <a:avLst>
              <a:gd name="adj1" fmla="val 10800000"/>
              <a:gd name="adj2" fmla="val 117763"/>
              <a:gd name="adj3" fmla="val 671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solidFill>
                <a:schemeClr val="tx1"/>
              </a:solidFill>
              <a:latin typeface="+mn-lt"/>
            </a:endParaRPr>
          </a:p>
        </p:txBody>
      </p:sp>
      <p:sp>
        <p:nvSpPr>
          <p:cNvPr id="8" name="Block Arc 15">
            <a:extLst>
              <a:ext uri="{FF2B5EF4-FFF2-40B4-BE49-F238E27FC236}">
                <a16:creationId xmlns:a16="http://schemas.microsoft.com/office/drawing/2014/main" id="{5C6BA25A-D059-41A1-9E12-7E54661C901A}"/>
              </a:ext>
            </a:extLst>
          </p:cNvPr>
          <p:cNvSpPr/>
          <p:nvPr userDrawn="1"/>
        </p:nvSpPr>
        <p:spPr>
          <a:xfrm>
            <a:off x="8946522" y="1754355"/>
            <a:ext cx="2340000" cy="2340000"/>
          </a:xfrm>
          <a:prstGeom prst="blockArc">
            <a:avLst>
              <a:gd name="adj1" fmla="val 10800000"/>
              <a:gd name="adj2" fmla="val 116759"/>
              <a:gd name="adj3" fmla="val 6338"/>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solidFill>
                <a:schemeClr val="tx1"/>
              </a:solidFill>
              <a:latin typeface="+mn-lt"/>
            </a:endParaRPr>
          </a:p>
        </p:txBody>
      </p:sp>
      <p:sp>
        <p:nvSpPr>
          <p:cNvPr id="9" name="Picture Placeholder 2">
            <a:extLst>
              <a:ext uri="{FF2B5EF4-FFF2-40B4-BE49-F238E27FC236}">
                <a16:creationId xmlns:a16="http://schemas.microsoft.com/office/drawing/2014/main" id="{F41AE61D-2711-4D27-9E84-9455C81DF8EA}"/>
              </a:ext>
            </a:extLst>
          </p:cNvPr>
          <p:cNvSpPr>
            <a:spLocks noGrp="1"/>
          </p:cNvSpPr>
          <p:nvPr>
            <p:ph type="pic" idx="13" hasCustomPrompt="1"/>
          </p:nvPr>
        </p:nvSpPr>
        <p:spPr>
          <a:xfrm>
            <a:off x="1073211" y="1934789"/>
            <a:ext cx="1980000" cy="1980000"/>
          </a:xfrm>
          <a:prstGeom prst="ellipse">
            <a:avLst/>
          </a:prstGeom>
          <a:solidFill>
            <a:schemeClr val="bg1">
              <a:lumMod val="95000"/>
            </a:schemeClr>
          </a:solidFill>
          <a:ln w="95250">
            <a:solidFill>
              <a:schemeClr val="bg1"/>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10" name="Picture Placeholder 2">
            <a:extLst>
              <a:ext uri="{FF2B5EF4-FFF2-40B4-BE49-F238E27FC236}">
                <a16:creationId xmlns:a16="http://schemas.microsoft.com/office/drawing/2014/main" id="{FEB96CED-3A89-4E72-AD40-98DAA7DB1E8E}"/>
              </a:ext>
            </a:extLst>
          </p:cNvPr>
          <p:cNvSpPr>
            <a:spLocks noGrp="1"/>
          </p:cNvSpPr>
          <p:nvPr>
            <p:ph type="pic" idx="14" hasCustomPrompt="1"/>
          </p:nvPr>
        </p:nvSpPr>
        <p:spPr>
          <a:xfrm>
            <a:off x="3762255" y="1934789"/>
            <a:ext cx="1980000" cy="1980000"/>
          </a:xfrm>
          <a:prstGeom prst="ellipse">
            <a:avLst/>
          </a:prstGeom>
          <a:solidFill>
            <a:schemeClr val="bg1">
              <a:lumMod val="95000"/>
            </a:schemeClr>
          </a:solidFill>
          <a:ln w="95250">
            <a:solidFill>
              <a:schemeClr val="bg1"/>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11" name="Picture Placeholder 2">
            <a:extLst>
              <a:ext uri="{FF2B5EF4-FFF2-40B4-BE49-F238E27FC236}">
                <a16:creationId xmlns:a16="http://schemas.microsoft.com/office/drawing/2014/main" id="{168305AF-08C9-4A39-80B8-FD3847826BFC}"/>
              </a:ext>
            </a:extLst>
          </p:cNvPr>
          <p:cNvSpPr>
            <a:spLocks noGrp="1"/>
          </p:cNvSpPr>
          <p:nvPr>
            <p:ph type="pic" idx="15" hasCustomPrompt="1"/>
          </p:nvPr>
        </p:nvSpPr>
        <p:spPr>
          <a:xfrm>
            <a:off x="6451299" y="1934789"/>
            <a:ext cx="1980000" cy="1980000"/>
          </a:xfrm>
          <a:prstGeom prst="ellipse">
            <a:avLst/>
          </a:prstGeom>
          <a:solidFill>
            <a:schemeClr val="bg1">
              <a:lumMod val="95000"/>
            </a:schemeClr>
          </a:solidFill>
          <a:ln w="95250">
            <a:solidFill>
              <a:schemeClr val="bg1"/>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12" name="Picture Placeholder 2">
            <a:extLst>
              <a:ext uri="{FF2B5EF4-FFF2-40B4-BE49-F238E27FC236}">
                <a16:creationId xmlns:a16="http://schemas.microsoft.com/office/drawing/2014/main" id="{23326DD4-C5BB-4602-9562-F2390EC71C3D}"/>
              </a:ext>
            </a:extLst>
          </p:cNvPr>
          <p:cNvSpPr>
            <a:spLocks noGrp="1"/>
          </p:cNvSpPr>
          <p:nvPr>
            <p:ph type="pic" idx="16" hasCustomPrompt="1"/>
          </p:nvPr>
        </p:nvSpPr>
        <p:spPr>
          <a:xfrm>
            <a:off x="9140343" y="1934789"/>
            <a:ext cx="1980000" cy="1980000"/>
          </a:xfrm>
          <a:prstGeom prst="ellipse">
            <a:avLst/>
          </a:prstGeom>
          <a:solidFill>
            <a:schemeClr val="bg1">
              <a:lumMod val="95000"/>
            </a:schemeClr>
          </a:solidFill>
          <a:ln w="95250">
            <a:solidFill>
              <a:schemeClr val="bg1"/>
            </a:solidFill>
          </a:ln>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4DB5A378-F106-4996-9559-AD651050100B}"/>
              </a:ext>
            </a:extLst>
          </p:cNvPr>
          <p:cNvSpPr>
            <a:spLocks noGrp="1"/>
          </p:cNvSpPr>
          <p:nvPr>
            <p:ph type="pic" idx="13" hasCustomPrompt="1"/>
          </p:nvPr>
        </p:nvSpPr>
        <p:spPr>
          <a:xfrm>
            <a:off x="5724525" y="0"/>
            <a:ext cx="6467475" cy="68580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065FF430-A86A-408D-B4CD-0BDB219BC8FC}"/>
              </a:ext>
            </a:extLst>
          </p:cNvPr>
          <p:cNvGrpSpPr/>
          <p:nvPr userDrawn="1"/>
        </p:nvGrpSpPr>
        <p:grpSpPr>
          <a:xfrm>
            <a:off x="8766546" y="1684865"/>
            <a:ext cx="2664296" cy="4683693"/>
            <a:chOff x="445712" y="1449040"/>
            <a:chExt cx="2113018" cy="3924176"/>
          </a:xfrm>
        </p:grpSpPr>
        <p:sp>
          <p:nvSpPr>
            <p:cNvPr id="3" name="Rounded Rectangle 5">
              <a:extLst>
                <a:ext uri="{FF2B5EF4-FFF2-40B4-BE49-F238E27FC236}">
                  <a16:creationId xmlns:a16="http://schemas.microsoft.com/office/drawing/2014/main" id="{0CA6DF50-6795-474E-9081-6511A6DF797F}"/>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4" name="Rectangle 6">
              <a:extLst>
                <a:ext uri="{FF2B5EF4-FFF2-40B4-BE49-F238E27FC236}">
                  <a16:creationId xmlns:a16="http://schemas.microsoft.com/office/drawing/2014/main" id="{E35AE172-B3BB-4E24-B958-0CB99851C0B0}"/>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5" name="Group 7">
              <a:extLst>
                <a:ext uri="{FF2B5EF4-FFF2-40B4-BE49-F238E27FC236}">
                  <a16:creationId xmlns:a16="http://schemas.microsoft.com/office/drawing/2014/main" id="{3492788A-995F-478E-A5F5-E0A3675E5DFD}"/>
                </a:ext>
              </a:extLst>
            </p:cNvPr>
            <p:cNvGrpSpPr/>
            <p:nvPr userDrawn="1"/>
          </p:nvGrpSpPr>
          <p:grpSpPr>
            <a:xfrm>
              <a:off x="1407705" y="5045834"/>
              <a:ext cx="211967" cy="211967"/>
              <a:chOff x="1549420" y="5712364"/>
              <a:chExt cx="312583" cy="312583"/>
            </a:xfrm>
          </p:grpSpPr>
          <p:sp>
            <p:nvSpPr>
              <p:cNvPr id="6" name="Oval 8">
                <a:extLst>
                  <a:ext uri="{FF2B5EF4-FFF2-40B4-BE49-F238E27FC236}">
                    <a16:creationId xmlns:a16="http://schemas.microsoft.com/office/drawing/2014/main" id="{9A4EEAB5-7A36-43A2-9FDD-A2137FD0C0D2}"/>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7" name="Rounded Rectangle 10">
                <a:extLst>
                  <a:ext uri="{FF2B5EF4-FFF2-40B4-BE49-F238E27FC236}">
                    <a16:creationId xmlns:a16="http://schemas.microsoft.com/office/drawing/2014/main" id="{983787F9-8E6F-4588-9DA5-35FC31554940}"/>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8" name="Picture Placeholder 2">
            <a:extLst>
              <a:ext uri="{FF2B5EF4-FFF2-40B4-BE49-F238E27FC236}">
                <a16:creationId xmlns:a16="http://schemas.microsoft.com/office/drawing/2014/main" id="{3E2B1047-A353-4F69-8E34-66CE0EF65D91}"/>
              </a:ext>
            </a:extLst>
          </p:cNvPr>
          <p:cNvSpPr>
            <a:spLocks noGrp="1"/>
          </p:cNvSpPr>
          <p:nvPr>
            <p:ph type="pic" idx="11" hasCustomPrompt="1"/>
          </p:nvPr>
        </p:nvSpPr>
        <p:spPr>
          <a:xfrm>
            <a:off x="8954464" y="2096435"/>
            <a:ext cx="2288460" cy="3753075"/>
          </a:xfrm>
          <a:prstGeom prst="rect">
            <a:avLst/>
          </a:prstGeom>
          <a:solidFill>
            <a:schemeClr val="bg1">
              <a:lumMod val="95000"/>
            </a:schemeClr>
          </a:solidFill>
          <a:ln w="12700">
            <a:noFill/>
          </a:ln>
        </p:spPr>
        <p:txBody>
          <a:bodyPr anchor="ctr"/>
          <a:lstStyle>
            <a:lvl1pPr marL="0" indent="0" algn="ctr">
              <a:buNone/>
              <a:defRPr sz="1600">
                <a:latin typeface="Arial" pitchFamily="34" charset="0"/>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9" name="Text Placeholder 9">
            <a:extLst>
              <a:ext uri="{FF2B5EF4-FFF2-40B4-BE49-F238E27FC236}">
                <a16:creationId xmlns:a16="http://schemas.microsoft.com/office/drawing/2014/main" id="{F072E626-24D1-4140-9541-74DA99F2F33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B854BEA9-E6ED-4706-9550-8EE96CA06937}"/>
              </a:ext>
            </a:extLst>
          </p:cNvPr>
          <p:cNvSpPr>
            <a:spLocks noGrp="1"/>
          </p:cNvSpPr>
          <p:nvPr>
            <p:ph type="pic" sz="quarter" idx="14" hasCustomPrompt="1"/>
          </p:nvPr>
        </p:nvSpPr>
        <p:spPr>
          <a:xfrm>
            <a:off x="0" y="0"/>
            <a:ext cx="6504010" cy="6858000"/>
          </a:xfrm>
          <a:custGeom>
            <a:avLst/>
            <a:gdLst>
              <a:gd name="connsiteX0" fmla="*/ 2612170 w 6504010"/>
              <a:gd name="connsiteY0" fmla="*/ 0 h 6858000"/>
              <a:gd name="connsiteX1" fmla="*/ 4486354 w 6504010"/>
              <a:gd name="connsiteY1" fmla="*/ 0 h 6858000"/>
              <a:gd name="connsiteX2" fmla="*/ 6504010 w 6504010"/>
              <a:gd name="connsiteY2" fmla="*/ 4666806 h 6858000"/>
              <a:gd name="connsiteX3" fmla="*/ 1435812 w 6504010"/>
              <a:gd name="connsiteY3" fmla="*/ 6858000 h 6858000"/>
              <a:gd name="connsiteX4" fmla="*/ 1101944 w 6504010"/>
              <a:gd name="connsiteY4" fmla="*/ 6858000 h 6858000"/>
              <a:gd name="connsiteX5" fmla="*/ 0 w 6504010"/>
              <a:gd name="connsiteY5" fmla="*/ 4309223 h 6858000"/>
              <a:gd name="connsiteX6" fmla="*/ 0 w 6504010"/>
              <a:gd name="connsiteY6" fmla="*/ 112935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04010" h="6858000">
                <a:moveTo>
                  <a:pt x="2612170" y="0"/>
                </a:moveTo>
                <a:lnTo>
                  <a:pt x="4486354" y="0"/>
                </a:lnTo>
                <a:lnTo>
                  <a:pt x="6504010" y="4666806"/>
                </a:lnTo>
                <a:lnTo>
                  <a:pt x="1435812" y="6858000"/>
                </a:lnTo>
                <a:lnTo>
                  <a:pt x="1101944" y="6858000"/>
                </a:lnTo>
                <a:lnTo>
                  <a:pt x="0" y="4309223"/>
                </a:lnTo>
                <a:lnTo>
                  <a:pt x="0" y="1129351"/>
                </a:lnTo>
                <a:close/>
              </a:path>
            </a:pathLst>
          </a:custGeom>
          <a:solidFill>
            <a:schemeClr val="bg1">
              <a:lumMod val="95000"/>
            </a:schemeClr>
          </a:solidFill>
        </p:spPr>
        <p:txBody>
          <a:bodyPr wrap="square" anchor="ctr">
            <a:noAutofit/>
          </a:bodyPr>
          <a:lstStyle>
            <a:lvl1pPr marL="0" indent="0" algn="ctr">
              <a:buNone/>
              <a:defRPr sz="1600">
                <a:solidFill>
                  <a:schemeClr val="tx1">
                    <a:lumMod val="75000"/>
                    <a:lumOff val="25000"/>
                  </a:schemeClr>
                </a:solidFill>
                <a:latin typeface="+mn-lt"/>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직사각형 7">
            <a:extLst>
              <a:ext uri="{FF2B5EF4-FFF2-40B4-BE49-F238E27FC236}">
                <a16:creationId xmlns:a16="http://schemas.microsoft.com/office/drawing/2014/main" id="{37525922-EB17-4CEB-8FE2-E234D478EA8C}"/>
              </a:ext>
            </a:extLst>
          </p:cNvPr>
          <p:cNvSpPr/>
          <p:nvPr userDrawn="1"/>
        </p:nvSpPr>
        <p:spPr>
          <a:xfrm>
            <a:off x="0" y="2362200"/>
            <a:ext cx="12191999" cy="213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그림 개체 틀 6">
            <a:extLst>
              <a:ext uri="{FF2B5EF4-FFF2-40B4-BE49-F238E27FC236}">
                <a16:creationId xmlns:a16="http://schemas.microsoft.com/office/drawing/2014/main" id="{0A0D5A86-3F87-4A81-BB86-8F3A92B48B5A}"/>
              </a:ext>
            </a:extLst>
          </p:cNvPr>
          <p:cNvSpPr>
            <a:spLocks noGrp="1"/>
          </p:cNvSpPr>
          <p:nvPr>
            <p:ph type="pic" sz="quarter" idx="65" hasCustomPrompt="1"/>
          </p:nvPr>
        </p:nvSpPr>
        <p:spPr>
          <a:xfrm>
            <a:off x="5534029" y="2"/>
            <a:ext cx="6657973" cy="6857999"/>
          </a:xfrm>
          <a:custGeom>
            <a:avLst/>
            <a:gdLst>
              <a:gd name="connsiteX0" fmla="*/ 2362199 w 6657973"/>
              <a:gd name="connsiteY0" fmla="*/ 0 h 6857999"/>
              <a:gd name="connsiteX1" fmla="*/ 6657973 w 6657973"/>
              <a:gd name="connsiteY1" fmla="*/ 0 h 6857999"/>
              <a:gd name="connsiteX2" fmla="*/ 6657973 w 6657973"/>
              <a:gd name="connsiteY2" fmla="*/ 3630706 h 6857999"/>
              <a:gd name="connsiteX3" fmla="*/ 6657972 w 6657973"/>
              <a:gd name="connsiteY3" fmla="*/ 6857999 h 6857999"/>
              <a:gd name="connsiteX4" fmla="*/ 2362198 w 6657973"/>
              <a:gd name="connsiteY4" fmla="*/ 6857999 h 6857999"/>
              <a:gd name="connsiteX5" fmla="*/ 2362198 w 6657973"/>
              <a:gd name="connsiteY5" fmla="*/ 6857999 h 6857999"/>
              <a:gd name="connsiteX6" fmla="*/ 0 w 6657973"/>
              <a:gd name="connsiteY6" fmla="*/ 34385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7973" h="6857999">
                <a:moveTo>
                  <a:pt x="2362199" y="0"/>
                </a:moveTo>
                <a:lnTo>
                  <a:pt x="6657973" y="0"/>
                </a:lnTo>
                <a:lnTo>
                  <a:pt x="6657973" y="3630706"/>
                </a:lnTo>
                <a:lnTo>
                  <a:pt x="6657972" y="6857999"/>
                </a:lnTo>
                <a:lnTo>
                  <a:pt x="2362198" y="6857999"/>
                </a:lnTo>
                <a:lnTo>
                  <a:pt x="2362198" y="6857999"/>
                </a:lnTo>
                <a:lnTo>
                  <a:pt x="0" y="3438532"/>
                </a:lnTo>
                <a:close/>
              </a:path>
            </a:pathLst>
          </a:custGeom>
          <a:solidFill>
            <a:schemeClr val="bg1">
              <a:lumMod val="95000"/>
            </a:schemeClr>
          </a:solidFill>
          <a:ln w="25400">
            <a:noFill/>
          </a:ln>
          <a:effectLst/>
        </p:spPr>
        <p:txBody>
          <a:bodyPr wrap="square" anchor="ctr">
            <a:noAutofit/>
          </a:bodyP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C8FE1D-79E2-46F2-A8B6-6C78672F327D}"/>
              </a:ext>
            </a:extLst>
          </p:cNvPr>
          <p:cNvGrpSpPr/>
          <p:nvPr userDrawn="1"/>
        </p:nvGrpSpPr>
        <p:grpSpPr>
          <a:xfrm>
            <a:off x="708173" y="1837593"/>
            <a:ext cx="5265908" cy="2893260"/>
            <a:chOff x="-548507" y="477868"/>
            <a:chExt cx="11570449" cy="6357177"/>
          </a:xfrm>
        </p:grpSpPr>
        <p:sp>
          <p:nvSpPr>
            <p:cNvPr id="3" name="Freeform: Shape 2">
              <a:extLst>
                <a:ext uri="{FF2B5EF4-FFF2-40B4-BE49-F238E27FC236}">
                  <a16:creationId xmlns:a16="http://schemas.microsoft.com/office/drawing/2014/main" id="{F18A6FBC-D138-4F68-8A66-6E140347BA70}"/>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AA9BC29C-363B-4E11-AE59-9B8AAF5C10D0}"/>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D23A5DD8-C9B2-4827-81BA-376D44C24635}"/>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C04A37AE-39E9-4D86-94AD-C2DF9612C22D}"/>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0AEC3D1B-1190-4201-B038-EDF09CD8289C}"/>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76D3F652-9B66-42B3-B6EC-DAEA0D479657}"/>
                </a:ext>
              </a:extLst>
            </p:cNvPr>
            <p:cNvGrpSpPr/>
            <p:nvPr/>
          </p:nvGrpSpPr>
          <p:grpSpPr>
            <a:xfrm>
              <a:off x="1606" y="6382978"/>
              <a:ext cx="413937" cy="115242"/>
              <a:chOff x="5955" y="6353672"/>
              <a:chExt cx="413937" cy="115242"/>
            </a:xfrm>
          </p:grpSpPr>
          <p:sp>
            <p:nvSpPr>
              <p:cNvPr id="13" name="Rectangle: Rounded Corners 12">
                <a:extLst>
                  <a:ext uri="{FF2B5EF4-FFF2-40B4-BE49-F238E27FC236}">
                    <a16:creationId xmlns:a16="http://schemas.microsoft.com/office/drawing/2014/main" id="{D75A6EA0-151B-4595-A461-6347C38766F9}"/>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768BE3A1-6A36-4CE5-A7E6-FF4ADB32DF5D}"/>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528970F8-1E52-4708-BA1F-38BF455DB26E}"/>
                </a:ext>
              </a:extLst>
            </p:cNvPr>
            <p:cNvGrpSpPr/>
            <p:nvPr/>
          </p:nvGrpSpPr>
          <p:grpSpPr>
            <a:xfrm>
              <a:off x="9855291" y="6381600"/>
              <a:ext cx="885989" cy="115242"/>
              <a:chOff x="5955" y="6353672"/>
              <a:chExt cx="413937" cy="115242"/>
            </a:xfrm>
          </p:grpSpPr>
          <p:sp>
            <p:nvSpPr>
              <p:cNvPr id="11" name="Rectangle: Rounded Corners 10">
                <a:extLst>
                  <a:ext uri="{FF2B5EF4-FFF2-40B4-BE49-F238E27FC236}">
                    <a16:creationId xmlns:a16="http://schemas.microsoft.com/office/drawing/2014/main" id="{0881DEA5-6B95-4385-A6A3-016D173CAE6A}"/>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FEB77DDC-56D9-47AB-B71C-B5E868AA0063}"/>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Shape 9">
              <a:extLst>
                <a:ext uri="{FF2B5EF4-FFF2-40B4-BE49-F238E27FC236}">
                  <a16:creationId xmlns:a16="http://schemas.microsoft.com/office/drawing/2014/main" id="{74E28E60-5E1A-43CA-A023-D7251390EE6B}"/>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5" name="그림 개체 틀 2">
            <a:extLst>
              <a:ext uri="{FF2B5EF4-FFF2-40B4-BE49-F238E27FC236}">
                <a16:creationId xmlns:a16="http://schemas.microsoft.com/office/drawing/2014/main" id="{E865A037-79E3-43C4-A726-58CEE97F8CF0}"/>
              </a:ext>
            </a:extLst>
          </p:cNvPr>
          <p:cNvSpPr>
            <a:spLocks noGrp="1"/>
          </p:cNvSpPr>
          <p:nvPr>
            <p:ph type="pic" sz="quarter" idx="14" hasCustomPrompt="1"/>
          </p:nvPr>
        </p:nvSpPr>
        <p:spPr>
          <a:xfrm>
            <a:off x="1454331" y="1976846"/>
            <a:ext cx="3849189" cy="231648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FontTx/>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16" name="Text Placeholder 9">
            <a:extLst>
              <a:ext uri="{FF2B5EF4-FFF2-40B4-BE49-F238E27FC236}">
                <a16:creationId xmlns:a16="http://schemas.microsoft.com/office/drawing/2014/main" id="{BF0C124E-AC53-4C85-B016-940022635993}"/>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7509740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BDC57578-EF98-4A57-8AF7-1C7CC48D72AC}"/>
              </a:ext>
            </a:extLst>
          </p:cNvPr>
          <p:cNvSpPr>
            <a:spLocks noGrp="1"/>
          </p:cNvSpPr>
          <p:nvPr>
            <p:ph type="pic" sz="quarter" idx="14" hasCustomPrompt="1"/>
          </p:nvPr>
        </p:nvSpPr>
        <p:spPr>
          <a:xfrm>
            <a:off x="7843736" y="0"/>
            <a:ext cx="4348264" cy="6858000"/>
          </a:xfrm>
          <a:prstGeom prst="rect">
            <a:avLst/>
          </a:prstGeom>
          <a:solidFill>
            <a:schemeClr val="bg1">
              <a:lumMod val="95000"/>
            </a:schemeClr>
          </a:solidFill>
        </p:spPr>
        <p:txBody>
          <a:bodyPr anchor="ctr"/>
          <a:lstStyle>
            <a:lvl1pPr marL="0" indent="0" algn="ctr">
              <a:buNone/>
              <a:defRPr sz="1800">
                <a:solidFill>
                  <a:schemeClr val="tx1">
                    <a:lumMod val="75000"/>
                    <a:lumOff val="25000"/>
                  </a:schemeClr>
                </a:solidFill>
                <a:latin typeface="+mn-lt"/>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649280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gradFill>
          <a:gsLst>
            <a:gs pos="0">
              <a:schemeClr val="accent1"/>
            </a:gs>
            <a:gs pos="100000">
              <a:schemeClr val="accent4"/>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BF0D15-4BB1-408E-A5FC-CFF2202284A0}"/>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631463" y="-468065"/>
            <a:ext cx="4110019" cy="3897065"/>
          </a:xfrm>
          <a:prstGeom prst="rect">
            <a:avLst/>
          </a:prstGeom>
        </p:spPr>
      </p:pic>
      <p:sp>
        <p:nvSpPr>
          <p:cNvPr id="3" name="Oval 2">
            <a:extLst>
              <a:ext uri="{FF2B5EF4-FFF2-40B4-BE49-F238E27FC236}">
                <a16:creationId xmlns:a16="http://schemas.microsoft.com/office/drawing/2014/main" id="{E15ECB00-AF83-443E-9AE7-961C16032659}"/>
              </a:ext>
            </a:extLst>
          </p:cNvPr>
          <p:cNvSpPr/>
          <p:nvPr userDrawn="1"/>
        </p:nvSpPr>
        <p:spPr>
          <a:xfrm>
            <a:off x="9342103" y="45555"/>
            <a:ext cx="3003442" cy="3003442"/>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78BED7D0-BE93-4317-824C-6DD1CC483554}"/>
              </a:ext>
            </a:extLst>
          </p:cNvPr>
          <p:cNvSpPr/>
          <p:nvPr userDrawn="1"/>
        </p:nvSpPr>
        <p:spPr>
          <a:xfrm>
            <a:off x="-667824" y="2996005"/>
            <a:ext cx="2393338" cy="2393338"/>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4C175114-E625-440B-9D45-C7FECD32D84F}"/>
              </a:ext>
            </a:extLst>
          </p:cNvPr>
          <p:cNvSpPr/>
          <p:nvPr userDrawn="1"/>
        </p:nvSpPr>
        <p:spPr>
          <a:xfrm>
            <a:off x="6138505" y="4931795"/>
            <a:ext cx="1761493" cy="1758422"/>
          </a:xfrm>
          <a:custGeom>
            <a:avLst/>
            <a:gdLst>
              <a:gd name="connsiteX0" fmla="*/ 1196669 w 1761493"/>
              <a:gd name="connsiteY0" fmla="*/ 0 h 1758422"/>
              <a:gd name="connsiteX1" fmla="*/ 1662467 w 1761493"/>
              <a:gd name="connsiteY1" fmla="*/ 94040 h 1758422"/>
              <a:gd name="connsiteX2" fmla="*/ 1761493 w 1761493"/>
              <a:gd name="connsiteY2" fmla="*/ 141744 h 1758422"/>
              <a:gd name="connsiteX3" fmla="*/ 140264 w 1761493"/>
              <a:gd name="connsiteY3" fmla="*/ 1758422 h 1758422"/>
              <a:gd name="connsiteX4" fmla="*/ 94040 w 1761493"/>
              <a:gd name="connsiteY4" fmla="*/ 1662467 h 1758422"/>
              <a:gd name="connsiteX5" fmla="*/ 0 w 1761493"/>
              <a:gd name="connsiteY5" fmla="*/ 1196669 h 1758422"/>
              <a:gd name="connsiteX6" fmla="*/ 1196669 w 1761493"/>
              <a:gd name="connsiteY6" fmla="*/ 0 h 175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1493" h="1758422">
                <a:moveTo>
                  <a:pt x="1196669" y="0"/>
                </a:moveTo>
                <a:cubicBezTo>
                  <a:pt x="1361895" y="0"/>
                  <a:pt x="1519299" y="33486"/>
                  <a:pt x="1662467" y="94040"/>
                </a:cubicBezTo>
                <a:lnTo>
                  <a:pt x="1761493" y="141744"/>
                </a:lnTo>
                <a:lnTo>
                  <a:pt x="140264" y="1758422"/>
                </a:lnTo>
                <a:lnTo>
                  <a:pt x="94040" y="1662467"/>
                </a:lnTo>
                <a:cubicBezTo>
                  <a:pt x="33486" y="1519299"/>
                  <a:pt x="0" y="1361895"/>
                  <a:pt x="0" y="1196669"/>
                </a:cubicBezTo>
                <a:cubicBezTo>
                  <a:pt x="0" y="535767"/>
                  <a:pt x="535767" y="0"/>
                  <a:pt x="1196669"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Rounded Corners 5">
            <a:extLst>
              <a:ext uri="{FF2B5EF4-FFF2-40B4-BE49-F238E27FC236}">
                <a16:creationId xmlns:a16="http://schemas.microsoft.com/office/drawing/2014/main" id="{5FF7B0E0-0A58-4E60-8B37-65D6CF8ACF1E}"/>
              </a:ext>
            </a:extLst>
          </p:cNvPr>
          <p:cNvSpPr/>
          <p:nvPr userDrawn="1"/>
        </p:nvSpPr>
        <p:spPr>
          <a:xfrm rot="13518210" flipH="1">
            <a:off x="9189934" y="1137317"/>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E251486E-3E22-42E9-9265-A62EF3AE4503}"/>
              </a:ext>
            </a:extLst>
          </p:cNvPr>
          <p:cNvSpPr/>
          <p:nvPr userDrawn="1"/>
        </p:nvSpPr>
        <p:spPr>
          <a:xfrm rot="2667893" flipH="1">
            <a:off x="5406738" y="-1762068"/>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CC61999-5F04-4AB2-B1A4-94D813065695}"/>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38810" y="2744694"/>
            <a:ext cx="3734250" cy="3540766"/>
          </a:xfrm>
          <a:prstGeom prst="rect">
            <a:avLst/>
          </a:prstGeom>
        </p:spPr>
      </p:pic>
      <p:pic>
        <p:nvPicPr>
          <p:cNvPr id="10" name="Picture 9">
            <a:extLst>
              <a:ext uri="{FF2B5EF4-FFF2-40B4-BE49-F238E27FC236}">
                <a16:creationId xmlns:a16="http://schemas.microsoft.com/office/drawing/2014/main" id="{FA9635CA-BC26-4AD8-A22E-1ADC79CFE499}"/>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660802" y="-1414282"/>
            <a:ext cx="3734250" cy="3540766"/>
          </a:xfrm>
          <a:prstGeom prst="rect">
            <a:avLst/>
          </a:prstGeom>
        </p:spPr>
      </p:pic>
      <p:pic>
        <p:nvPicPr>
          <p:cNvPr id="11" name="Picture 10">
            <a:extLst>
              <a:ext uri="{FF2B5EF4-FFF2-40B4-BE49-F238E27FC236}">
                <a16:creationId xmlns:a16="http://schemas.microsoft.com/office/drawing/2014/main" id="{D92E4871-F2F2-4806-B2A4-7B4E17D49BA3}"/>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85736" y="3798758"/>
            <a:ext cx="4110019" cy="3897065"/>
          </a:xfrm>
          <a:prstGeom prst="rect">
            <a:avLst/>
          </a:prstGeom>
        </p:spPr>
      </p:pic>
      <p:pic>
        <p:nvPicPr>
          <p:cNvPr id="12" name="Picture 11">
            <a:extLst>
              <a:ext uri="{FF2B5EF4-FFF2-40B4-BE49-F238E27FC236}">
                <a16:creationId xmlns:a16="http://schemas.microsoft.com/office/drawing/2014/main" id="{DA948A5E-2C17-44D0-A274-9C818DA9A249}"/>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764417" y="3798758"/>
            <a:ext cx="3531102" cy="3348144"/>
          </a:xfrm>
          <a:prstGeom prst="rect">
            <a:avLst/>
          </a:prstGeom>
        </p:spPr>
      </p:pic>
      <p:sp>
        <p:nvSpPr>
          <p:cNvPr id="13" name="Rectangle: Rounded Corners 12">
            <a:extLst>
              <a:ext uri="{FF2B5EF4-FFF2-40B4-BE49-F238E27FC236}">
                <a16:creationId xmlns:a16="http://schemas.microsoft.com/office/drawing/2014/main" id="{77988820-EC8E-4E5E-B405-6369C94FB696}"/>
              </a:ext>
            </a:extLst>
          </p:cNvPr>
          <p:cNvSpPr/>
          <p:nvPr userDrawn="1"/>
        </p:nvSpPr>
        <p:spPr>
          <a:xfrm rot="2667893" flipH="1">
            <a:off x="4257628" y="-627022"/>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DB34C216-B859-4332-89DD-FDAB18587912}"/>
              </a:ext>
            </a:extLst>
          </p:cNvPr>
          <p:cNvSpPr/>
          <p:nvPr userDrawn="1"/>
        </p:nvSpPr>
        <p:spPr>
          <a:xfrm rot="2667893" flipH="1">
            <a:off x="10215580" y="2065939"/>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4F8C30EF-40BC-43EA-9DFB-F9D15A22EB5E}"/>
              </a:ext>
            </a:extLst>
          </p:cNvPr>
          <p:cNvSpPr/>
          <p:nvPr userDrawn="1"/>
        </p:nvSpPr>
        <p:spPr>
          <a:xfrm rot="2703270">
            <a:off x="2721962" y="791637"/>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C20E1840-583E-492F-A9C7-78CB38D18A57}"/>
              </a:ext>
            </a:extLst>
          </p:cNvPr>
          <p:cNvSpPr/>
          <p:nvPr userDrawn="1"/>
        </p:nvSpPr>
        <p:spPr>
          <a:xfrm rot="2703270">
            <a:off x="1032398" y="3557778"/>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21B742EA-776C-4729-BC4C-D8246D495CCF}"/>
              </a:ext>
            </a:extLst>
          </p:cNvPr>
          <p:cNvSpPr/>
          <p:nvPr userDrawn="1"/>
        </p:nvSpPr>
        <p:spPr>
          <a:xfrm rot="2703270">
            <a:off x="8580552" y="2784302"/>
            <a:ext cx="47625" cy="219456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20FB9170-ED31-4166-B8AF-844A796082C3}"/>
              </a:ext>
            </a:extLst>
          </p:cNvPr>
          <p:cNvSpPr/>
          <p:nvPr userDrawn="1"/>
        </p:nvSpPr>
        <p:spPr>
          <a:xfrm rot="2703270">
            <a:off x="11184263" y="-197411"/>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0140AEF0-AD3C-429C-8967-68D41060DDA9}"/>
              </a:ext>
            </a:extLst>
          </p:cNvPr>
          <p:cNvSpPr/>
          <p:nvPr userDrawn="1"/>
        </p:nvSpPr>
        <p:spPr>
          <a:xfrm rot="2703270">
            <a:off x="4151900" y="5582175"/>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E7CBDFD1-2932-4D6D-8A90-D0F5DC3C67AE}"/>
              </a:ext>
            </a:extLst>
          </p:cNvPr>
          <p:cNvSpPr/>
          <p:nvPr userDrawn="1"/>
        </p:nvSpPr>
        <p:spPr>
          <a:xfrm rot="2703270">
            <a:off x="7159183" y="218145"/>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CA46355A-3E04-49FD-9F09-AAAB3DB0E418}"/>
              </a:ext>
            </a:extLst>
          </p:cNvPr>
          <p:cNvSpPr/>
          <p:nvPr userDrawn="1"/>
        </p:nvSpPr>
        <p:spPr>
          <a:xfrm rot="2703270">
            <a:off x="10756304" y="4976519"/>
            <a:ext cx="47625" cy="219456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ircle: Hollow 22">
            <a:extLst>
              <a:ext uri="{FF2B5EF4-FFF2-40B4-BE49-F238E27FC236}">
                <a16:creationId xmlns:a16="http://schemas.microsoft.com/office/drawing/2014/main" id="{409C4469-3F84-4E19-A632-E543A5FDD884}"/>
              </a:ext>
            </a:extLst>
          </p:cNvPr>
          <p:cNvSpPr/>
          <p:nvPr userDrawn="1"/>
        </p:nvSpPr>
        <p:spPr>
          <a:xfrm>
            <a:off x="1940747" y="6150690"/>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4" name="Circle: Hollow 23">
            <a:extLst>
              <a:ext uri="{FF2B5EF4-FFF2-40B4-BE49-F238E27FC236}">
                <a16:creationId xmlns:a16="http://schemas.microsoft.com/office/drawing/2014/main" id="{EBF49C44-3383-44DC-8036-8DC2B11ACB1A}"/>
              </a:ext>
            </a:extLst>
          </p:cNvPr>
          <p:cNvSpPr/>
          <p:nvPr userDrawn="1"/>
        </p:nvSpPr>
        <p:spPr>
          <a:xfrm>
            <a:off x="5198769" y="5662761"/>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5" name="Circle: Hollow 24">
            <a:extLst>
              <a:ext uri="{FF2B5EF4-FFF2-40B4-BE49-F238E27FC236}">
                <a16:creationId xmlns:a16="http://schemas.microsoft.com/office/drawing/2014/main" id="{D46346EE-F1B7-4796-AFA9-AAE048AA3364}"/>
              </a:ext>
            </a:extLst>
          </p:cNvPr>
          <p:cNvSpPr/>
          <p:nvPr userDrawn="1"/>
        </p:nvSpPr>
        <p:spPr>
          <a:xfrm>
            <a:off x="9090515" y="378804"/>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6" name="Circle: Hollow 25">
            <a:extLst>
              <a:ext uri="{FF2B5EF4-FFF2-40B4-BE49-F238E27FC236}">
                <a16:creationId xmlns:a16="http://schemas.microsoft.com/office/drawing/2014/main" id="{73E5F236-BD77-4630-A734-050F06B94A2D}"/>
              </a:ext>
            </a:extLst>
          </p:cNvPr>
          <p:cNvSpPr/>
          <p:nvPr userDrawn="1"/>
        </p:nvSpPr>
        <p:spPr>
          <a:xfrm>
            <a:off x="4738389" y="729356"/>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7" name="Circle: Hollow 26">
            <a:extLst>
              <a:ext uri="{FF2B5EF4-FFF2-40B4-BE49-F238E27FC236}">
                <a16:creationId xmlns:a16="http://schemas.microsoft.com/office/drawing/2014/main" id="{C89DEA56-42C4-43A8-B485-A905F2F9EF8D}"/>
              </a:ext>
            </a:extLst>
          </p:cNvPr>
          <p:cNvSpPr/>
          <p:nvPr userDrawn="1"/>
        </p:nvSpPr>
        <p:spPr>
          <a:xfrm>
            <a:off x="10500138" y="3884485"/>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8" name="Circle: Hollow 27">
            <a:extLst>
              <a:ext uri="{FF2B5EF4-FFF2-40B4-BE49-F238E27FC236}">
                <a16:creationId xmlns:a16="http://schemas.microsoft.com/office/drawing/2014/main" id="{841ACCCA-100D-4216-8EA1-A5CC63045609}"/>
              </a:ext>
            </a:extLst>
          </p:cNvPr>
          <p:cNvSpPr/>
          <p:nvPr userDrawn="1"/>
        </p:nvSpPr>
        <p:spPr>
          <a:xfrm>
            <a:off x="9342103" y="6252072"/>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9" name="Circle: Hollow 28">
            <a:extLst>
              <a:ext uri="{FF2B5EF4-FFF2-40B4-BE49-F238E27FC236}">
                <a16:creationId xmlns:a16="http://schemas.microsoft.com/office/drawing/2014/main" id="{35C224AA-96FF-425B-A723-6682BE2E1056}"/>
              </a:ext>
            </a:extLst>
          </p:cNvPr>
          <p:cNvSpPr/>
          <p:nvPr userDrawn="1"/>
        </p:nvSpPr>
        <p:spPr>
          <a:xfrm>
            <a:off x="864565" y="3360093"/>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Freeform: Shape 29">
            <a:extLst>
              <a:ext uri="{FF2B5EF4-FFF2-40B4-BE49-F238E27FC236}">
                <a16:creationId xmlns:a16="http://schemas.microsoft.com/office/drawing/2014/main" id="{3060D8E5-FE2C-4BE4-8D5F-4E1953E01D04}"/>
              </a:ext>
            </a:extLst>
          </p:cNvPr>
          <p:cNvSpPr/>
          <p:nvPr userDrawn="1"/>
        </p:nvSpPr>
        <p:spPr>
          <a:xfrm>
            <a:off x="3079119" y="-1105386"/>
            <a:ext cx="2413539" cy="2404593"/>
          </a:xfrm>
          <a:custGeom>
            <a:avLst/>
            <a:gdLst>
              <a:gd name="connsiteX0" fmla="*/ 1501721 w 2413539"/>
              <a:gd name="connsiteY0" fmla="*/ 0 h 2404593"/>
              <a:gd name="connsiteX1" fmla="*/ 2341348 w 2413539"/>
              <a:gd name="connsiteY1" fmla="*/ 256470 h 2404593"/>
              <a:gd name="connsiteX2" fmla="*/ 2413539 w 2413539"/>
              <a:gd name="connsiteY2" fmla="*/ 310454 h 2404593"/>
              <a:gd name="connsiteX3" fmla="*/ 303764 w 2413539"/>
              <a:gd name="connsiteY3" fmla="*/ 2404593 h 2404593"/>
              <a:gd name="connsiteX4" fmla="*/ 256470 w 2413539"/>
              <a:gd name="connsiteY4" fmla="*/ 2341348 h 2404593"/>
              <a:gd name="connsiteX5" fmla="*/ 0 w 2413539"/>
              <a:gd name="connsiteY5" fmla="*/ 1501721 h 2404593"/>
              <a:gd name="connsiteX6" fmla="*/ 1501721 w 2413539"/>
              <a:gd name="connsiteY6" fmla="*/ 0 h 240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539" h="2404593">
                <a:moveTo>
                  <a:pt x="1501721" y="0"/>
                </a:moveTo>
                <a:cubicBezTo>
                  <a:pt x="1812738" y="0"/>
                  <a:pt x="2101672" y="94548"/>
                  <a:pt x="2341348" y="256470"/>
                </a:cubicBezTo>
                <a:lnTo>
                  <a:pt x="2413539" y="310454"/>
                </a:lnTo>
                <a:lnTo>
                  <a:pt x="303764" y="2404593"/>
                </a:lnTo>
                <a:lnTo>
                  <a:pt x="256470" y="2341348"/>
                </a:lnTo>
                <a:cubicBezTo>
                  <a:pt x="94548" y="2101672"/>
                  <a:pt x="0" y="1812738"/>
                  <a:pt x="0" y="1501721"/>
                </a:cubicBezTo>
                <a:cubicBezTo>
                  <a:pt x="0" y="672343"/>
                  <a:pt x="672343" y="0"/>
                  <a:pt x="1501721"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796040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gradFill>
          <a:gsLst>
            <a:gs pos="0">
              <a:schemeClr val="accent1"/>
            </a:gs>
            <a:gs pos="100000">
              <a:schemeClr val="accent4"/>
            </a:gs>
          </a:gsLst>
          <a:path path="circle">
            <a:fillToRect l="50000" t="50000" r="50000" b="50000"/>
          </a:path>
        </a:gra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F5C830AA-5FA6-4CD4-AD75-FEFC4B01915A}"/>
              </a:ext>
            </a:extLst>
          </p:cNvPr>
          <p:cNvGrpSpPr/>
          <p:nvPr userDrawn="1"/>
        </p:nvGrpSpPr>
        <p:grpSpPr>
          <a:xfrm flipV="1">
            <a:off x="-1536722" y="-1474805"/>
            <a:ext cx="6967679" cy="9512191"/>
            <a:chOff x="-1484471" y="-860850"/>
            <a:chExt cx="6967679" cy="9512191"/>
          </a:xfrm>
        </p:grpSpPr>
        <p:grpSp>
          <p:nvGrpSpPr>
            <p:cNvPr id="2" name="Group 1">
              <a:extLst>
                <a:ext uri="{FF2B5EF4-FFF2-40B4-BE49-F238E27FC236}">
                  <a16:creationId xmlns:a16="http://schemas.microsoft.com/office/drawing/2014/main" id="{7CA2486D-8BCE-4F5C-8CAA-C5764F13D2C0}"/>
                </a:ext>
              </a:extLst>
            </p:cNvPr>
            <p:cNvGrpSpPr/>
            <p:nvPr userDrawn="1"/>
          </p:nvGrpSpPr>
          <p:grpSpPr>
            <a:xfrm rot="16200000">
              <a:off x="-1510142" y="1657990"/>
              <a:ext cx="7019022" cy="6967679"/>
              <a:chOff x="-1454130" y="-1334460"/>
              <a:chExt cx="7019022" cy="6967679"/>
            </a:xfrm>
          </p:grpSpPr>
          <p:sp>
            <p:nvSpPr>
              <p:cNvPr id="3" name="Oval 2">
                <a:extLst>
                  <a:ext uri="{FF2B5EF4-FFF2-40B4-BE49-F238E27FC236}">
                    <a16:creationId xmlns:a16="http://schemas.microsoft.com/office/drawing/2014/main" id="{BF71EB0B-9497-409F-8497-D05944EED268}"/>
                  </a:ext>
                </a:extLst>
              </p:cNvPr>
              <p:cNvSpPr/>
              <p:nvPr userDrawn="1"/>
            </p:nvSpPr>
            <p:spPr>
              <a:xfrm>
                <a:off x="-1166340" y="2200772"/>
                <a:ext cx="2393338" cy="2393338"/>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0DDDF61-AF37-4CDD-91B7-E8FD97EB7F24}"/>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8173" y="2092453"/>
                <a:ext cx="3734250" cy="3540766"/>
              </a:xfrm>
              <a:prstGeom prst="rect">
                <a:avLst/>
              </a:prstGeom>
            </p:spPr>
          </p:pic>
          <p:pic>
            <p:nvPicPr>
              <p:cNvPr id="5" name="Picture 4">
                <a:extLst>
                  <a:ext uri="{FF2B5EF4-FFF2-40B4-BE49-F238E27FC236}">
                    <a16:creationId xmlns:a16="http://schemas.microsoft.com/office/drawing/2014/main" id="{58756FA6-95F9-4A5F-8874-D3AE77F87B6C}"/>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454130" y="126244"/>
                <a:ext cx="3734250" cy="3540766"/>
              </a:xfrm>
              <a:prstGeom prst="rect">
                <a:avLst/>
              </a:prstGeom>
            </p:spPr>
          </p:pic>
          <p:pic>
            <p:nvPicPr>
              <p:cNvPr id="6" name="Picture 5">
                <a:extLst>
                  <a:ext uri="{FF2B5EF4-FFF2-40B4-BE49-F238E27FC236}">
                    <a16:creationId xmlns:a16="http://schemas.microsoft.com/office/drawing/2014/main" id="{652D9175-806D-444B-843C-8D6D1A2B8B48}"/>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830642" y="-1334460"/>
                <a:ext cx="3734250" cy="3540766"/>
              </a:xfrm>
              <a:prstGeom prst="rect">
                <a:avLst/>
              </a:prstGeom>
            </p:spPr>
          </p:pic>
          <p:sp>
            <p:nvSpPr>
              <p:cNvPr id="7" name="Rectangle: Rounded Corners 6">
                <a:extLst>
                  <a:ext uri="{FF2B5EF4-FFF2-40B4-BE49-F238E27FC236}">
                    <a16:creationId xmlns:a16="http://schemas.microsoft.com/office/drawing/2014/main" id="{9EE53EEA-8096-4336-BF8C-013228CF2A7B}"/>
                  </a:ext>
                </a:extLst>
              </p:cNvPr>
              <p:cNvSpPr/>
              <p:nvPr userDrawn="1"/>
            </p:nvSpPr>
            <p:spPr>
              <a:xfrm rot="2667893" flipH="1">
                <a:off x="3776991" y="-1279263"/>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3540C4DE-A5C4-491B-85D8-7A083DE9DB85}"/>
                  </a:ext>
                </a:extLst>
              </p:cNvPr>
              <p:cNvSpPr/>
              <p:nvPr userDrawn="1"/>
            </p:nvSpPr>
            <p:spPr>
              <a:xfrm rot="2703270">
                <a:off x="2139106" y="-351276"/>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3C197359-984C-46D0-8A51-B98CB1D4D2F3}"/>
                  </a:ext>
                </a:extLst>
              </p:cNvPr>
              <p:cNvSpPr/>
              <p:nvPr userDrawn="1"/>
            </p:nvSpPr>
            <p:spPr>
              <a:xfrm rot="2703270">
                <a:off x="533882" y="2762545"/>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0413640F-302A-4F0D-BB79-E28A5E756CB0}"/>
                  </a:ext>
                </a:extLst>
              </p:cNvPr>
              <p:cNvSpPr/>
              <p:nvPr userDrawn="1"/>
            </p:nvSpPr>
            <p:spPr>
              <a:xfrm rot="2703270">
                <a:off x="295353" y="154282"/>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ircle: Hollow 11">
                <a:extLst>
                  <a:ext uri="{FF2B5EF4-FFF2-40B4-BE49-F238E27FC236}">
                    <a16:creationId xmlns:a16="http://schemas.microsoft.com/office/drawing/2014/main" id="{1F0A2C54-CDD2-4AED-8188-711E2B556ED7}"/>
                  </a:ext>
                </a:extLst>
              </p:cNvPr>
              <p:cNvSpPr/>
              <p:nvPr userDrawn="1"/>
            </p:nvSpPr>
            <p:spPr>
              <a:xfrm>
                <a:off x="2747827" y="1763993"/>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Circle: Hollow 12">
                <a:extLst>
                  <a:ext uri="{FF2B5EF4-FFF2-40B4-BE49-F238E27FC236}">
                    <a16:creationId xmlns:a16="http://schemas.microsoft.com/office/drawing/2014/main" id="{75ED3DF4-C9D6-4BB6-A2B9-E5CA4FA70BFB}"/>
                  </a:ext>
                </a:extLst>
              </p:cNvPr>
              <p:cNvSpPr/>
              <p:nvPr userDrawn="1"/>
            </p:nvSpPr>
            <p:spPr>
              <a:xfrm>
                <a:off x="3350683" y="647436"/>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4" name="Circle: Hollow 13">
                <a:extLst>
                  <a:ext uri="{FF2B5EF4-FFF2-40B4-BE49-F238E27FC236}">
                    <a16:creationId xmlns:a16="http://schemas.microsoft.com/office/drawing/2014/main" id="{6ADB9004-20CC-4775-A94C-01AF85407695}"/>
                  </a:ext>
                </a:extLst>
              </p:cNvPr>
              <p:cNvSpPr/>
              <p:nvPr userDrawn="1"/>
            </p:nvSpPr>
            <p:spPr>
              <a:xfrm>
                <a:off x="366049" y="2564860"/>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BAE17066-8B58-479D-ADC0-C0AE3E0C1818}"/>
                  </a:ext>
                </a:extLst>
              </p:cNvPr>
              <p:cNvSpPr/>
              <p:nvPr userDrawn="1"/>
            </p:nvSpPr>
            <p:spPr>
              <a:xfrm>
                <a:off x="2248959" y="-1025564"/>
                <a:ext cx="2413539" cy="2404593"/>
              </a:xfrm>
              <a:custGeom>
                <a:avLst/>
                <a:gdLst>
                  <a:gd name="connsiteX0" fmla="*/ 1501721 w 2413539"/>
                  <a:gd name="connsiteY0" fmla="*/ 0 h 2404593"/>
                  <a:gd name="connsiteX1" fmla="*/ 2341348 w 2413539"/>
                  <a:gd name="connsiteY1" fmla="*/ 256470 h 2404593"/>
                  <a:gd name="connsiteX2" fmla="*/ 2413539 w 2413539"/>
                  <a:gd name="connsiteY2" fmla="*/ 310454 h 2404593"/>
                  <a:gd name="connsiteX3" fmla="*/ 303764 w 2413539"/>
                  <a:gd name="connsiteY3" fmla="*/ 2404593 h 2404593"/>
                  <a:gd name="connsiteX4" fmla="*/ 256470 w 2413539"/>
                  <a:gd name="connsiteY4" fmla="*/ 2341348 h 2404593"/>
                  <a:gd name="connsiteX5" fmla="*/ 0 w 2413539"/>
                  <a:gd name="connsiteY5" fmla="*/ 1501721 h 2404593"/>
                  <a:gd name="connsiteX6" fmla="*/ 1501721 w 2413539"/>
                  <a:gd name="connsiteY6" fmla="*/ 0 h 240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539" h="2404593">
                    <a:moveTo>
                      <a:pt x="1501721" y="0"/>
                    </a:moveTo>
                    <a:cubicBezTo>
                      <a:pt x="1812738" y="0"/>
                      <a:pt x="2101672" y="94548"/>
                      <a:pt x="2341348" y="256470"/>
                    </a:cubicBezTo>
                    <a:lnTo>
                      <a:pt x="2413539" y="310454"/>
                    </a:lnTo>
                    <a:lnTo>
                      <a:pt x="303764" y="2404593"/>
                    </a:lnTo>
                    <a:lnTo>
                      <a:pt x="256470" y="2341348"/>
                    </a:lnTo>
                    <a:cubicBezTo>
                      <a:pt x="94548" y="2101672"/>
                      <a:pt x="0" y="1812738"/>
                      <a:pt x="0" y="1501721"/>
                    </a:cubicBezTo>
                    <a:cubicBezTo>
                      <a:pt x="0" y="672343"/>
                      <a:pt x="672343" y="0"/>
                      <a:pt x="1501721"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3" name="Group 22">
              <a:extLst>
                <a:ext uri="{FF2B5EF4-FFF2-40B4-BE49-F238E27FC236}">
                  <a16:creationId xmlns:a16="http://schemas.microsoft.com/office/drawing/2014/main" id="{577B0D4A-E3C1-4B7D-8088-814C22F0A19F}"/>
                </a:ext>
              </a:extLst>
            </p:cNvPr>
            <p:cNvGrpSpPr/>
            <p:nvPr userDrawn="1"/>
          </p:nvGrpSpPr>
          <p:grpSpPr>
            <a:xfrm rot="5400000">
              <a:off x="-325146" y="-952329"/>
              <a:ext cx="3348144" cy="3531102"/>
              <a:chOff x="733347" y="4234870"/>
              <a:chExt cx="3348144" cy="3531102"/>
            </a:xfrm>
          </p:grpSpPr>
          <p:pic>
            <p:nvPicPr>
              <p:cNvPr id="16" name="Picture 15">
                <a:extLst>
                  <a:ext uri="{FF2B5EF4-FFF2-40B4-BE49-F238E27FC236}">
                    <a16:creationId xmlns:a16="http://schemas.microsoft.com/office/drawing/2014/main" id="{91FEE50B-8E3D-46B2-8EA0-62CF7EFC67DF}"/>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41868" y="4326349"/>
                <a:ext cx="3531102" cy="3348144"/>
              </a:xfrm>
              <a:prstGeom prst="rect">
                <a:avLst/>
              </a:prstGeom>
            </p:spPr>
          </p:pic>
          <p:sp>
            <p:nvSpPr>
              <p:cNvPr id="17" name="Circle: Hollow 16">
                <a:extLst>
                  <a:ext uri="{FF2B5EF4-FFF2-40B4-BE49-F238E27FC236}">
                    <a16:creationId xmlns:a16="http://schemas.microsoft.com/office/drawing/2014/main" id="{85B9006B-48FC-4507-B2E2-05BA6E61F230}"/>
                  </a:ext>
                </a:extLst>
              </p:cNvPr>
              <p:cNvSpPr/>
              <p:nvPr userDrawn="1"/>
            </p:nvSpPr>
            <p:spPr>
              <a:xfrm rot="5400000">
                <a:off x="2094522" y="6103468"/>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9" name="Freeform: Shape 18">
                <a:extLst>
                  <a:ext uri="{FF2B5EF4-FFF2-40B4-BE49-F238E27FC236}">
                    <a16:creationId xmlns:a16="http://schemas.microsoft.com/office/drawing/2014/main" id="{F8FD8C2B-CF95-4359-8C9B-66F6DEF41BC2}"/>
                  </a:ext>
                </a:extLst>
              </p:cNvPr>
              <p:cNvSpPr/>
              <p:nvPr userDrawn="1"/>
            </p:nvSpPr>
            <p:spPr>
              <a:xfrm rot="5400000">
                <a:off x="1829106" y="5091582"/>
                <a:ext cx="1761493" cy="1758422"/>
              </a:xfrm>
              <a:custGeom>
                <a:avLst/>
                <a:gdLst>
                  <a:gd name="connsiteX0" fmla="*/ 1196669 w 1761493"/>
                  <a:gd name="connsiteY0" fmla="*/ 0 h 1758422"/>
                  <a:gd name="connsiteX1" fmla="*/ 1662467 w 1761493"/>
                  <a:gd name="connsiteY1" fmla="*/ 94040 h 1758422"/>
                  <a:gd name="connsiteX2" fmla="*/ 1761493 w 1761493"/>
                  <a:gd name="connsiteY2" fmla="*/ 141744 h 1758422"/>
                  <a:gd name="connsiteX3" fmla="*/ 140264 w 1761493"/>
                  <a:gd name="connsiteY3" fmla="*/ 1758422 h 1758422"/>
                  <a:gd name="connsiteX4" fmla="*/ 94040 w 1761493"/>
                  <a:gd name="connsiteY4" fmla="*/ 1662467 h 1758422"/>
                  <a:gd name="connsiteX5" fmla="*/ 0 w 1761493"/>
                  <a:gd name="connsiteY5" fmla="*/ 1196669 h 1758422"/>
                  <a:gd name="connsiteX6" fmla="*/ 1196669 w 1761493"/>
                  <a:gd name="connsiteY6" fmla="*/ 0 h 175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1493" h="1758422">
                    <a:moveTo>
                      <a:pt x="1196669" y="0"/>
                    </a:moveTo>
                    <a:cubicBezTo>
                      <a:pt x="1361895" y="0"/>
                      <a:pt x="1519299" y="33486"/>
                      <a:pt x="1662467" y="94040"/>
                    </a:cubicBezTo>
                    <a:lnTo>
                      <a:pt x="1761493" y="141744"/>
                    </a:lnTo>
                    <a:lnTo>
                      <a:pt x="140264" y="1758422"/>
                    </a:lnTo>
                    <a:lnTo>
                      <a:pt x="94040" y="1662467"/>
                    </a:lnTo>
                    <a:cubicBezTo>
                      <a:pt x="33486" y="1519299"/>
                      <a:pt x="0" y="1361895"/>
                      <a:pt x="0" y="1196669"/>
                    </a:cubicBezTo>
                    <a:cubicBezTo>
                      <a:pt x="0" y="535767"/>
                      <a:pt x="535767" y="0"/>
                      <a:pt x="1196669"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Rounded Corners 20">
                <a:extLst>
                  <a:ext uri="{FF2B5EF4-FFF2-40B4-BE49-F238E27FC236}">
                    <a16:creationId xmlns:a16="http://schemas.microsoft.com/office/drawing/2014/main" id="{B07CB7B1-F420-416D-8B5A-CDA12EF282E8}"/>
                  </a:ext>
                </a:extLst>
              </p:cNvPr>
              <p:cNvSpPr/>
              <p:nvPr userDrawn="1"/>
            </p:nvSpPr>
            <p:spPr>
              <a:xfrm rot="8103270">
                <a:off x="3096259" y="4960806"/>
                <a:ext cx="47625" cy="219456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9748309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End slide layout">
    <p:bg>
      <p:bgPr>
        <a:gradFill>
          <a:gsLst>
            <a:gs pos="0">
              <a:schemeClr val="accent1"/>
            </a:gs>
            <a:gs pos="100000">
              <a:schemeClr val="accent4"/>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570153-C99E-4B26-82EA-4D60EBADE709}"/>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631463" y="-468065"/>
            <a:ext cx="4110019" cy="3897065"/>
          </a:xfrm>
          <a:prstGeom prst="rect">
            <a:avLst/>
          </a:prstGeom>
        </p:spPr>
      </p:pic>
      <p:sp>
        <p:nvSpPr>
          <p:cNvPr id="3" name="Oval 2">
            <a:extLst>
              <a:ext uri="{FF2B5EF4-FFF2-40B4-BE49-F238E27FC236}">
                <a16:creationId xmlns:a16="http://schemas.microsoft.com/office/drawing/2014/main" id="{08D842ED-2A50-490F-9D8F-5A7A0BC1BF4E}"/>
              </a:ext>
            </a:extLst>
          </p:cNvPr>
          <p:cNvSpPr/>
          <p:nvPr userDrawn="1"/>
        </p:nvSpPr>
        <p:spPr>
          <a:xfrm>
            <a:off x="9342103" y="45555"/>
            <a:ext cx="3003442" cy="3003442"/>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57B08A64-4846-4840-93E5-978D148692F3}"/>
              </a:ext>
            </a:extLst>
          </p:cNvPr>
          <p:cNvSpPr/>
          <p:nvPr userDrawn="1"/>
        </p:nvSpPr>
        <p:spPr>
          <a:xfrm>
            <a:off x="-667824" y="2996005"/>
            <a:ext cx="2393338" cy="2393338"/>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58FF50F6-3501-485B-834A-405857C18273}"/>
              </a:ext>
            </a:extLst>
          </p:cNvPr>
          <p:cNvSpPr/>
          <p:nvPr userDrawn="1"/>
        </p:nvSpPr>
        <p:spPr>
          <a:xfrm>
            <a:off x="5691858" y="1899196"/>
            <a:ext cx="1761493" cy="1758422"/>
          </a:xfrm>
          <a:custGeom>
            <a:avLst/>
            <a:gdLst>
              <a:gd name="connsiteX0" fmla="*/ 1196669 w 1761493"/>
              <a:gd name="connsiteY0" fmla="*/ 0 h 1758422"/>
              <a:gd name="connsiteX1" fmla="*/ 1662467 w 1761493"/>
              <a:gd name="connsiteY1" fmla="*/ 94040 h 1758422"/>
              <a:gd name="connsiteX2" fmla="*/ 1761493 w 1761493"/>
              <a:gd name="connsiteY2" fmla="*/ 141744 h 1758422"/>
              <a:gd name="connsiteX3" fmla="*/ 140264 w 1761493"/>
              <a:gd name="connsiteY3" fmla="*/ 1758422 h 1758422"/>
              <a:gd name="connsiteX4" fmla="*/ 94040 w 1761493"/>
              <a:gd name="connsiteY4" fmla="*/ 1662467 h 1758422"/>
              <a:gd name="connsiteX5" fmla="*/ 0 w 1761493"/>
              <a:gd name="connsiteY5" fmla="*/ 1196669 h 1758422"/>
              <a:gd name="connsiteX6" fmla="*/ 1196669 w 1761493"/>
              <a:gd name="connsiteY6" fmla="*/ 0 h 175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1493" h="1758422">
                <a:moveTo>
                  <a:pt x="1196669" y="0"/>
                </a:moveTo>
                <a:cubicBezTo>
                  <a:pt x="1361895" y="0"/>
                  <a:pt x="1519299" y="33486"/>
                  <a:pt x="1662467" y="94040"/>
                </a:cubicBezTo>
                <a:lnTo>
                  <a:pt x="1761493" y="141744"/>
                </a:lnTo>
                <a:lnTo>
                  <a:pt x="140264" y="1758422"/>
                </a:lnTo>
                <a:lnTo>
                  <a:pt x="94040" y="1662467"/>
                </a:lnTo>
                <a:cubicBezTo>
                  <a:pt x="33486" y="1519299"/>
                  <a:pt x="0" y="1361895"/>
                  <a:pt x="0" y="1196669"/>
                </a:cubicBezTo>
                <a:cubicBezTo>
                  <a:pt x="0" y="535767"/>
                  <a:pt x="535767" y="0"/>
                  <a:pt x="1196669"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Rounded Corners 5">
            <a:extLst>
              <a:ext uri="{FF2B5EF4-FFF2-40B4-BE49-F238E27FC236}">
                <a16:creationId xmlns:a16="http://schemas.microsoft.com/office/drawing/2014/main" id="{1870317B-DB8E-4506-B700-82E6417CBE17}"/>
              </a:ext>
            </a:extLst>
          </p:cNvPr>
          <p:cNvSpPr/>
          <p:nvPr userDrawn="1"/>
        </p:nvSpPr>
        <p:spPr>
          <a:xfrm rot="13518210" flipH="1">
            <a:off x="9189934" y="1137317"/>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1F0E0FC3-6240-4E8C-BFB4-767103E5D4F1}"/>
              </a:ext>
            </a:extLst>
          </p:cNvPr>
          <p:cNvSpPr/>
          <p:nvPr userDrawn="1"/>
        </p:nvSpPr>
        <p:spPr>
          <a:xfrm rot="2667893" flipH="1">
            <a:off x="5236457" y="-1961199"/>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D57DB93-D307-4B5E-A1BC-C10366E34014}"/>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68529" y="2545563"/>
            <a:ext cx="3734250" cy="3540766"/>
          </a:xfrm>
          <a:prstGeom prst="rect">
            <a:avLst/>
          </a:prstGeom>
        </p:spPr>
      </p:pic>
      <p:pic>
        <p:nvPicPr>
          <p:cNvPr id="9" name="Picture 8">
            <a:extLst>
              <a:ext uri="{FF2B5EF4-FFF2-40B4-BE49-F238E27FC236}">
                <a16:creationId xmlns:a16="http://schemas.microsoft.com/office/drawing/2014/main" id="{588DD6B6-D8E9-4A86-A72B-4017D3FD2E3C}"/>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223021" y="768919"/>
            <a:ext cx="3734250" cy="3540766"/>
          </a:xfrm>
          <a:prstGeom prst="rect">
            <a:avLst/>
          </a:prstGeom>
        </p:spPr>
      </p:pic>
      <p:pic>
        <p:nvPicPr>
          <p:cNvPr id="10" name="Picture 9">
            <a:extLst>
              <a:ext uri="{FF2B5EF4-FFF2-40B4-BE49-F238E27FC236}">
                <a16:creationId xmlns:a16="http://schemas.microsoft.com/office/drawing/2014/main" id="{90A258D4-D060-475A-80EE-B57A268FBC80}"/>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660802" y="-1414282"/>
            <a:ext cx="3734250" cy="3540766"/>
          </a:xfrm>
          <a:prstGeom prst="rect">
            <a:avLst/>
          </a:prstGeom>
        </p:spPr>
      </p:pic>
      <p:pic>
        <p:nvPicPr>
          <p:cNvPr id="11" name="Picture 10">
            <a:extLst>
              <a:ext uri="{FF2B5EF4-FFF2-40B4-BE49-F238E27FC236}">
                <a16:creationId xmlns:a16="http://schemas.microsoft.com/office/drawing/2014/main" id="{A7238F26-7F9A-4681-877F-FB59377E43BD}"/>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939089" y="766159"/>
            <a:ext cx="4110019" cy="3897065"/>
          </a:xfrm>
          <a:prstGeom prst="rect">
            <a:avLst/>
          </a:prstGeom>
        </p:spPr>
      </p:pic>
      <p:pic>
        <p:nvPicPr>
          <p:cNvPr id="12" name="Picture 11">
            <a:extLst>
              <a:ext uri="{FF2B5EF4-FFF2-40B4-BE49-F238E27FC236}">
                <a16:creationId xmlns:a16="http://schemas.microsoft.com/office/drawing/2014/main" id="{DE784A2B-59B7-41CB-999A-2503EDC5E0DE}"/>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764417" y="3798758"/>
            <a:ext cx="3531102" cy="3348144"/>
          </a:xfrm>
          <a:prstGeom prst="rect">
            <a:avLst/>
          </a:prstGeom>
        </p:spPr>
      </p:pic>
      <p:sp>
        <p:nvSpPr>
          <p:cNvPr id="13" name="Rectangle: Rounded Corners 12">
            <a:extLst>
              <a:ext uri="{FF2B5EF4-FFF2-40B4-BE49-F238E27FC236}">
                <a16:creationId xmlns:a16="http://schemas.microsoft.com/office/drawing/2014/main" id="{8BEFC76D-A263-423F-A00E-0C2BD735FA57}"/>
              </a:ext>
            </a:extLst>
          </p:cNvPr>
          <p:cNvSpPr/>
          <p:nvPr userDrawn="1"/>
        </p:nvSpPr>
        <p:spPr>
          <a:xfrm rot="2667893" flipH="1">
            <a:off x="4087347" y="-826153"/>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029CF90B-63EC-41A4-A8FB-8591169906A3}"/>
              </a:ext>
            </a:extLst>
          </p:cNvPr>
          <p:cNvSpPr/>
          <p:nvPr userDrawn="1"/>
        </p:nvSpPr>
        <p:spPr>
          <a:xfrm rot="2667893" flipH="1">
            <a:off x="10792037" y="1463790"/>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55923018-100F-48D6-9357-EF6182D4E362}"/>
              </a:ext>
            </a:extLst>
          </p:cNvPr>
          <p:cNvSpPr/>
          <p:nvPr userDrawn="1"/>
        </p:nvSpPr>
        <p:spPr>
          <a:xfrm rot="13518210" flipH="1">
            <a:off x="-709100" y="1818990"/>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AA5C63A5-A956-4975-BE57-E5D2FFC7AAD0}"/>
              </a:ext>
            </a:extLst>
          </p:cNvPr>
          <p:cNvSpPr/>
          <p:nvPr userDrawn="1"/>
        </p:nvSpPr>
        <p:spPr>
          <a:xfrm rot="2703270">
            <a:off x="2969266" y="-431098"/>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427C8725-79DC-46D5-8046-3A2B3D182B97}"/>
              </a:ext>
            </a:extLst>
          </p:cNvPr>
          <p:cNvSpPr/>
          <p:nvPr userDrawn="1"/>
        </p:nvSpPr>
        <p:spPr>
          <a:xfrm rot="2703270">
            <a:off x="1032398" y="3557778"/>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910B0BBE-109E-4BED-87FC-F3E24FBE759A}"/>
              </a:ext>
            </a:extLst>
          </p:cNvPr>
          <p:cNvSpPr/>
          <p:nvPr userDrawn="1"/>
        </p:nvSpPr>
        <p:spPr>
          <a:xfrm rot="2703270">
            <a:off x="8580552" y="2784302"/>
            <a:ext cx="47625" cy="219456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899D944C-A170-4CDA-B15A-2F6BF0E17BA7}"/>
              </a:ext>
            </a:extLst>
          </p:cNvPr>
          <p:cNvSpPr/>
          <p:nvPr userDrawn="1"/>
        </p:nvSpPr>
        <p:spPr>
          <a:xfrm rot="2703270">
            <a:off x="11184263" y="-197411"/>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403DE633-761A-4BAB-93E2-7B600274B848}"/>
              </a:ext>
            </a:extLst>
          </p:cNvPr>
          <p:cNvSpPr/>
          <p:nvPr userDrawn="1"/>
        </p:nvSpPr>
        <p:spPr>
          <a:xfrm rot="2703270">
            <a:off x="526462" y="796957"/>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670AD3B4-CEC8-411F-9D94-877F77DAC9EE}"/>
              </a:ext>
            </a:extLst>
          </p:cNvPr>
          <p:cNvSpPr/>
          <p:nvPr userDrawn="1"/>
        </p:nvSpPr>
        <p:spPr>
          <a:xfrm rot="2703270">
            <a:off x="4151900" y="5582175"/>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0E131EB8-39E4-41BF-98BB-7DB1D831D231}"/>
              </a:ext>
            </a:extLst>
          </p:cNvPr>
          <p:cNvSpPr/>
          <p:nvPr userDrawn="1"/>
        </p:nvSpPr>
        <p:spPr>
          <a:xfrm rot="2703270">
            <a:off x="7159183" y="218145"/>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9440F163-EEBD-45E2-B9CE-AC0895CEBBD7}"/>
              </a:ext>
            </a:extLst>
          </p:cNvPr>
          <p:cNvSpPr/>
          <p:nvPr userDrawn="1"/>
        </p:nvSpPr>
        <p:spPr>
          <a:xfrm rot="2703270">
            <a:off x="10756304" y="4976519"/>
            <a:ext cx="47625" cy="219456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ircle: Hollow 23">
            <a:extLst>
              <a:ext uri="{FF2B5EF4-FFF2-40B4-BE49-F238E27FC236}">
                <a16:creationId xmlns:a16="http://schemas.microsoft.com/office/drawing/2014/main" id="{6EB995D7-7622-4898-A83F-5D49216F330B}"/>
              </a:ext>
            </a:extLst>
          </p:cNvPr>
          <p:cNvSpPr/>
          <p:nvPr userDrawn="1"/>
        </p:nvSpPr>
        <p:spPr>
          <a:xfrm>
            <a:off x="1940747" y="6150690"/>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5" name="Circle: Hollow 24">
            <a:extLst>
              <a:ext uri="{FF2B5EF4-FFF2-40B4-BE49-F238E27FC236}">
                <a16:creationId xmlns:a16="http://schemas.microsoft.com/office/drawing/2014/main" id="{4FEC7A35-C293-4B8B-B17E-834481764110}"/>
              </a:ext>
            </a:extLst>
          </p:cNvPr>
          <p:cNvSpPr/>
          <p:nvPr userDrawn="1"/>
        </p:nvSpPr>
        <p:spPr>
          <a:xfrm>
            <a:off x="5602302" y="3048465"/>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6" name="Circle: Hollow 25">
            <a:extLst>
              <a:ext uri="{FF2B5EF4-FFF2-40B4-BE49-F238E27FC236}">
                <a16:creationId xmlns:a16="http://schemas.microsoft.com/office/drawing/2014/main" id="{733F45E4-764B-4572-8BAB-470999FA8FF9}"/>
              </a:ext>
            </a:extLst>
          </p:cNvPr>
          <p:cNvSpPr/>
          <p:nvPr userDrawn="1"/>
        </p:nvSpPr>
        <p:spPr>
          <a:xfrm>
            <a:off x="9090515" y="378804"/>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7" name="Circle: Hollow 26">
            <a:extLst>
              <a:ext uri="{FF2B5EF4-FFF2-40B4-BE49-F238E27FC236}">
                <a16:creationId xmlns:a16="http://schemas.microsoft.com/office/drawing/2014/main" id="{3088A284-9BB9-41CF-A07D-1F6B3920F6F1}"/>
              </a:ext>
            </a:extLst>
          </p:cNvPr>
          <p:cNvSpPr/>
          <p:nvPr userDrawn="1"/>
        </p:nvSpPr>
        <p:spPr>
          <a:xfrm>
            <a:off x="4738389" y="729356"/>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8" name="Circle: Hollow 27">
            <a:extLst>
              <a:ext uri="{FF2B5EF4-FFF2-40B4-BE49-F238E27FC236}">
                <a16:creationId xmlns:a16="http://schemas.microsoft.com/office/drawing/2014/main" id="{DC4F64F6-FD57-493C-8CE0-5EE42CB91D09}"/>
              </a:ext>
            </a:extLst>
          </p:cNvPr>
          <p:cNvSpPr/>
          <p:nvPr userDrawn="1"/>
        </p:nvSpPr>
        <p:spPr>
          <a:xfrm>
            <a:off x="10500138" y="3884485"/>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9" name="Circle: Hollow 28">
            <a:extLst>
              <a:ext uri="{FF2B5EF4-FFF2-40B4-BE49-F238E27FC236}">
                <a16:creationId xmlns:a16="http://schemas.microsoft.com/office/drawing/2014/main" id="{8D07D33E-FF6F-4B67-B6D1-2202E3A6B746}"/>
              </a:ext>
            </a:extLst>
          </p:cNvPr>
          <p:cNvSpPr/>
          <p:nvPr userDrawn="1"/>
        </p:nvSpPr>
        <p:spPr>
          <a:xfrm>
            <a:off x="9600735" y="6398043"/>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0" name="Circle: Hollow 29">
            <a:extLst>
              <a:ext uri="{FF2B5EF4-FFF2-40B4-BE49-F238E27FC236}">
                <a16:creationId xmlns:a16="http://schemas.microsoft.com/office/drawing/2014/main" id="{28A2FC17-9B72-48D6-BDA4-B1163A48A4FA}"/>
              </a:ext>
            </a:extLst>
          </p:cNvPr>
          <p:cNvSpPr/>
          <p:nvPr userDrawn="1"/>
        </p:nvSpPr>
        <p:spPr>
          <a:xfrm>
            <a:off x="864565" y="3360093"/>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1" name="Freeform: Shape 30">
            <a:extLst>
              <a:ext uri="{FF2B5EF4-FFF2-40B4-BE49-F238E27FC236}">
                <a16:creationId xmlns:a16="http://schemas.microsoft.com/office/drawing/2014/main" id="{EA8ED3B6-D72B-47BE-B445-B08D66212043}"/>
              </a:ext>
            </a:extLst>
          </p:cNvPr>
          <p:cNvSpPr/>
          <p:nvPr userDrawn="1"/>
        </p:nvSpPr>
        <p:spPr>
          <a:xfrm>
            <a:off x="3079119" y="-1105386"/>
            <a:ext cx="2413539" cy="2404593"/>
          </a:xfrm>
          <a:custGeom>
            <a:avLst/>
            <a:gdLst>
              <a:gd name="connsiteX0" fmla="*/ 1501721 w 2413539"/>
              <a:gd name="connsiteY0" fmla="*/ 0 h 2404593"/>
              <a:gd name="connsiteX1" fmla="*/ 2341348 w 2413539"/>
              <a:gd name="connsiteY1" fmla="*/ 256470 h 2404593"/>
              <a:gd name="connsiteX2" fmla="*/ 2413539 w 2413539"/>
              <a:gd name="connsiteY2" fmla="*/ 310454 h 2404593"/>
              <a:gd name="connsiteX3" fmla="*/ 303764 w 2413539"/>
              <a:gd name="connsiteY3" fmla="*/ 2404593 h 2404593"/>
              <a:gd name="connsiteX4" fmla="*/ 256470 w 2413539"/>
              <a:gd name="connsiteY4" fmla="*/ 2341348 h 2404593"/>
              <a:gd name="connsiteX5" fmla="*/ 0 w 2413539"/>
              <a:gd name="connsiteY5" fmla="*/ 1501721 h 2404593"/>
              <a:gd name="connsiteX6" fmla="*/ 1501721 w 2413539"/>
              <a:gd name="connsiteY6" fmla="*/ 0 h 240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539" h="2404593">
                <a:moveTo>
                  <a:pt x="1501721" y="0"/>
                </a:moveTo>
                <a:cubicBezTo>
                  <a:pt x="1812738" y="0"/>
                  <a:pt x="2101672" y="94548"/>
                  <a:pt x="2341348" y="256470"/>
                </a:cubicBezTo>
                <a:lnTo>
                  <a:pt x="2413539" y="310454"/>
                </a:lnTo>
                <a:lnTo>
                  <a:pt x="303764" y="2404593"/>
                </a:lnTo>
                <a:lnTo>
                  <a:pt x="256470" y="2341348"/>
                </a:lnTo>
                <a:cubicBezTo>
                  <a:pt x="94548" y="2101672"/>
                  <a:pt x="0" y="1812738"/>
                  <a:pt x="0" y="1501721"/>
                </a:cubicBezTo>
                <a:cubicBezTo>
                  <a:pt x="0" y="672343"/>
                  <a:pt x="672343" y="0"/>
                  <a:pt x="1501721"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1988700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491573228"/>
      </p:ext>
    </p:extLst>
  </p:cSld>
  <p:clrMapOvr>
    <a:masterClrMapping/>
  </p:clrMapOvr>
  <p:transition>
    <p:zo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ver slide layout">
    <p:bg>
      <p:bgPr>
        <a:gradFill flip="none" rotWithShape="1">
          <a:gsLst>
            <a:gs pos="0">
              <a:schemeClr val="accent1"/>
            </a:gs>
            <a:gs pos="100000">
              <a:schemeClr val="accent4"/>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C0344B-AC7D-4ED3-9B6A-87AC0AED83DA}"/>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7631463" y="-468065"/>
            <a:ext cx="4110019" cy="3897065"/>
          </a:xfrm>
          <a:prstGeom prst="rect">
            <a:avLst/>
          </a:prstGeom>
        </p:spPr>
      </p:pic>
      <p:sp>
        <p:nvSpPr>
          <p:cNvPr id="3" name="Oval 2">
            <a:extLst>
              <a:ext uri="{FF2B5EF4-FFF2-40B4-BE49-F238E27FC236}">
                <a16:creationId xmlns:a16="http://schemas.microsoft.com/office/drawing/2014/main" id="{99031DEF-FF07-4EBA-8ED1-D0BCE0761541}"/>
              </a:ext>
            </a:extLst>
          </p:cNvPr>
          <p:cNvSpPr/>
          <p:nvPr userDrawn="1"/>
        </p:nvSpPr>
        <p:spPr>
          <a:xfrm>
            <a:off x="9342103" y="45555"/>
            <a:ext cx="3003442" cy="3003442"/>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3302444-772F-483F-ACAB-5A9C92AD5477}"/>
              </a:ext>
            </a:extLst>
          </p:cNvPr>
          <p:cNvSpPr/>
          <p:nvPr userDrawn="1"/>
        </p:nvSpPr>
        <p:spPr>
          <a:xfrm>
            <a:off x="-667824" y="2996005"/>
            <a:ext cx="2393338" cy="2393338"/>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15234474-8C82-40C3-9FD2-F258748BA7A5}"/>
              </a:ext>
            </a:extLst>
          </p:cNvPr>
          <p:cNvSpPr/>
          <p:nvPr userDrawn="1"/>
        </p:nvSpPr>
        <p:spPr>
          <a:xfrm>
            <a:off x="6138505" y="4931795"/>
            <a:ext cx="1761493" cy="1758422"/>
          </a:xfrm>
          <a:custGeom>
            <a:avLst/>
            <a:gdLst>
              <a:gd name="connsiteX0" fmla="*/ 1196669 w 1761493"/>
              <a:gd name="connsiteY0" fmla="*/ 0 h 1758422"/>
              <a:gd name="connsiteX1" fmla="*/ 1662467 w 1761493"/>
              <a:gd name="connsiteY1" fmla="*/ 94040 h 1758422"/>
              <a:gd name="connsiteX2" fmla="*/ 1761493 w 1761493"/>
              <a:gd name="connsiteY2" fmla="*/ 141744 h 1758422"/>
              <a:gd name="connsiteX3" fmla="*/ 140264 w 1761493"/>
              <a:gd name="connsiteY3" fmla="*/ 1758422 h 1758422"/>
              <a:gd name="connsiteX4" fmla="*/ 94040 w 1761493"/>
              <a:gd name="connsiteY4" fmla="*/ 1662467 h 1758422"/>
              <a:gd name="connsiteX5" fmla="*/ 0 w 1761493"/>
              <a:gd name="connsiteY5" fmla="*/ 1196669 h 1758422"/>
              <a:gd name="connsiteX6" fmla="*/ 1196669 w 1761493"/>
              <a:gd name="connsiteY6" fmla="*/ 0 h 175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1493" h="1758422">
                <a:moveTo>
                  <a:pt x="1196669" y="0"/>
                </a:moveTo>
                <a:cubicBezTo>
                  <a:pt x="1361895" y="0"/>
                  <a:pt x="1519299" y="33486"/>
                  <a:pt x="1662467" y="94040"/>
                </a:cubicBezTo>
                <a:lnTo>
                  <a:pt x="1761493" y="141744"/>
                </a:lnTo>
                <a:lnTo>
                  <a:pt x="140264" y="1758422"/>
                </a:lnTo>
                <a:lnTo>
                  <a:pt x="94040" y="1662467"/>
                </a:lnTo>
                <a:cubicBezTo>
                  <a:pt x="33486" y="1519299"/>
                  <a:pt x="0" y="1361895"/>
                  <a:pt x="0" y="1196669"/>
                </a:cubicBezTo>
                <a:cubicBezTo>
                  <a:pt x="0" y="535767"/>
                  <a:pt x="535767" y="0"/>
                  <a:pt x="1196669"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Rounded Corners 5">
            <a:extLst>
              <a:ext uri="{FF2B5EF4-FFF2-40B4-BE49-F238E27FC236}">
                <a16:creationId xmlns:a16="http://schemas.microsoft.com/office/drawing/2014/main" id="{792F1F70-9D94-415E-8C46-EDF5C4984FE0}"/>
              </a:ext>
            </a:extLst>
          </p:cNvPr>
          <p:cNvSpPr/>
          <p:nvPr userDrawn="1"/>
        </p:nvSpPr>
        <p:spPr>
          <a:xfrm rot="13518210" flipH="1">
            <a:off x="9189934" y="1137317"/>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1B3F7301-A477-40EF-9888-0BA3A79388FA}"/>
              </a:ext>
            </a:extLst>
          </p:cNvPr>
          <p:cNvSpPr/>
          <p:nvPr userDrawn="1"/>
        </p:nvSpPr>
        <p:spPr>
          <a:xfrm rot="2667893" flipH="1">
            <a:off x="5406738" y="-1762068"/>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8FA8A02-80B9-4432-9D97-44E1953BCBC3}"/>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038810" y="2744694"/>
            <a:ext cx="3734250" cy="3540766"/>
          </a:xfrm>
          <a:prstGeom prst="rect">
            <a:avLst/>
          </a:prstGeom>
        </p:spPr>
      </p:pic>
      <p:pic>
        <p:nvPicPr>
          <p:cNvPr id="9" name="Picture 8">
            <a:extLst>
              <a:ext uri="{FF2B5EF4-FFF2-40B4-BE49-F238E27FC236}">
                <a16:creationId xmlns:a16="http://schemas.microsoft.com/office/drawing/2014/main" id="{E5B2FC88-F8FF-4413-A1B6-B10C498CE31E}"/>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223021" y="768919"/>
            <a:ext cx="3734250" cy="3540766"/>
          </a:xfrm>
          <a:prstGeom prst="rect">
            <a:avLst/>
          </a:prstGeom>
        </p:spPr>
      </p:pic>
      <p:pic>
        <p:nvPicPr>
          <p:cNvPr id="10" name="Picture 9">
            <a:extLst>
              <a:ext uri="{FF2B5EF4-FFF2-40B4-BE49-F238E27FC236}">
                <a16:creationId xmlns:a16="http://schemas.microsoft.com/office/drawing/2014/main" id="{58694BF1-D6CF-4DF3-80FC-66870192B053}"/>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660802" y="-1414282"/>
            <a:ext cx="3734250" cy="3540766"/>
          </a:xfrm>
          <a:prstGeom prst="rect">
            <a:avLst/>
          </a:prstGeom>
        </p:spPr>
      </p:pic>
      <p:pic>
        <p:nvPicPr>
          <p:cNvPr id="11" name="Picture 10">
            <a:extLst>
              <a:ext uri="{FF2B5EF4-FFF2-40B4-BE49-F238E27FC236}">
                <a16:creationId xmlns:a16="http://schemas.microsoft.com/office/drawing/2014/main" id="{9BA2441A-C748-4A6E-B742-C7F08B3278BB}"/>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85736" y="3798758"/>
            <a:ext cx="4110019" cy="3897065"/>
          </a:xfrm>
          <a:prstGeom prst="rect">
            <a:avLst/>
          </a:prstGeom>
        </p:spPr>
      </p:pic>
      <p:pic>
        <p:nvPicPr>
          <p:cNvPr id="12" name="Picture 11">
            <a:extLst>
              <a:ext uri="{FF2B5EF4-FFF2-40B4-BE49-F238E27FC236}">
                <a16:creationId xmlns:a16="http://schemas.microsoft.com/office/drawing/2014/main" id="{2EA6A1C4-8A67-4AD0-BF7E-B11D0DE8AA0F}"/>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8764417" y="3798758"/>
            <a:ext cx="3531102" cy="3348144"/>
          </a:xfrm>
          <a:prstGeom prst="rect">
            <a:avLst/>
          </a:prstGeom>
        </p:spPr>
      </p:pic>
      <p:sp>
        <p:nvSpPr>
          <p:cNvPr id="13" name="Rectangle: Rounded Corners 12">
            <a:extLst>
              <a:ext uri="{FF2B5EF4-FFF2-40B4-BE49-F238E27FC236}">
                <a16:creationId xmlns:a16="http://schemas.microsoft.com/office/drawing/2014/main" id="{96153FA0-B2D8-4185-8303-DC5F52D49755}"/>
              </a:ext>
            </a:extLst>
          </p:cNvPr>
          <p:cNvSpPr/>
          <p:nvPr userDrawn="1"/>
        </p:nvSpPr>
        <p:spPr>
          <a:xfrm rot="2667893" flipH="1">
            <a:off x="10119165" y="-2737793"/>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4AEB5086-875A-4688-92B3-190D08AA4642}"/>
              </a:ext>
            </a:extLst>
          </p:cNvPr>
          <p:cNvSpPr/>
          <p:nvPr userDrawn="1"/>
        </p:nvSpPr>
        <p:spPr>
          <a:xfrm rot="2667893" flipH="1">
            <a:off x="4257628" y="-627022"/>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84380160-AECC-47E6-85E4-FFEFA3F7DE47}"/>
              </a:ext>
            </a:extLst>
          </p:cNvPr>
          <p:cNvSpPr/>
          <p:nvPr userDrawn="1"/>
        </p:nvSpPr>
        <p:spPr>
          <a:xfrm rot="2667893" flipH="1">
            <a:off x="10215580" y="2065939"/>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030C9D9E-F3D9-4EBB-8B09-BB47A6DD1283}"/>
              </a:ext>
            </a:extLst>
          </p:cNvPr>
          <p:cNvSpPr/>
          <p:nvPr userDrawn="1"/>
        </p:nvSpPr>
        <p:spPr>
          <a:xfrm rot="13518210" flipH="1">
            <a:off x="-709100" y="1818990"/>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0FB9E627-7B3D-47F4-BB4D-5A605146F05C}"/>
              </a:ext>
            </a:extLst>
          </p:cNvPr>
          <p:cNvSpPr/>
          <p:nvPr userDrawn="1"/>
        </p:nvSpPr>
        <p:spPr>
          <a:xfrm rot="2703270">
            <a:off x="2969266" y="-431098"/>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38249B86-648D-48FA-8877-D382384744EC}"/>
              </a:ext>
            </a:extLst>
          </p:cNvPr>
          <p:cNvSpPr/>
          <p:nvPr userDrawn="1"/>
        </p:nvSpPr>
        <p:spPr>
          <a:xfrm rot="2703270">
            <a:off x="1032398" y="3557778"/>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EDB2076F-5914-43A6-B6E2-C12E17527647}"/>
              </a:ext>
            </a:extLst>
          </p:cNvPr>
          <p:cNvSpPr/>
          <p:nvPr userDrawn="1"/>
        </p:nvSpPr>
        <p:spPr>
          <a:xfrm rot="2703270">
            <a:off x="8580552" y="2784302"/>
            <a:ext cx="47625" cy="219456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2C33403A-633F-4793-B88B-CBA67B2FBC53}"/>
              </a:ext>
            </a:extLst>
          </p:cNvPr>
          <p:cNvSpPr/>
          <p:nvPr userDrawn="1"/>
        </p:nvSpPr>
        <p:spPr>
          <a:xfrm rot="2703270">
            <a:off x="11184263" y="-197411"/>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9D42674E-12BC-47E2-847D-2ACCB9FBFC48}"/>
              </a:ext>
            </a:extLst>
          </p:cNvPr>
          <p:cNvSpPr/>
          <p:nvPr userDrawn="1"/>
        </p:nvSpPr>
        <p:spPr>
          <a:xfrm rot="2703270">
            <a:off x="526462" y="796957"/>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51BE6A9E-F017-4255-B65B-5FEC7E98707A}"/>
              </a:ext>
            </a:extLst>
          </p:cNvPr>
          <p:cNvSpPr/>
          <p:nvPr userDrawn="1"/>
        </p:nvSpPr>
        <p:spPr>
          <a:xfrm rot="2703270">
            <a:off x="4151900" y="5582175"/>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11F078A8-67B9-4A84-9820-60757D5289A4}"/>
              </a:ext>
            </a:extLst>
          </p:cNvPr>
          <p:cNvSpPr/>
          <p:nvPr userDrawn="1"/>
        </p:nvSpPr>
        <p:spPr>
          <a:xfrm rot="2703270">
            <a:off x="7159183" y="218145"/>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78AA798C-DB24-41C7-8E75-EC0919B35340}"/>
              </a:ext>
            </a:extLst>
          </p:cNvPr>
          <p:cNvSpPr/>
          <p:nvPr userDrawn="1"/>
        </p:nvSpPr>
        <p:spPr>
          <a:xfrm rot="2703270">
            <a:off x="10756304" y="4976519"/>
            <a:ext cx="47625" cy="219456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ircle: Hollow 40">
            <a:extLst>
              <a:ext uri="{FF2B5EF4-FFF2-40B4-BE49-F238E27FC236}">
                <a16:creationId xmlns:a16="http://schemas.microsoft.com/office/drawing/2014/main" id="{EA082264-5EC6-4CC1-88A9-BEC5F0AF0249}"/>
              </a:ext>
            </a:extLst>
          </p:cNvPr>
          <p:cNvSpPr/>
          <p:nvPr userDrawn="1"/>
        </p:nvSpPr>
        <p:spPr>
          <a:xfrm>
            <a:off x="1940747" y="6150690"/>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2" name="Circle: Hollow 41">
            <a:extLst>
              <a:ext uri="{FF2B5EF4-FFF2-40B4-BE49-F238E27FC236}">
                <a16:creationId xmlns:a16="http://schemas.microsoft.com/office/drawing/2014/main" id="{34144E29-CDC9-4AA5-80F5-DCFE62CC10EE}"/>
              </a:ext>
            </a:extLst>
          </p:cNvPr>
          <p:cNvSpPr/>
          <p:nvPr userDrawn="1"/>
        </p:nvSpPr>
        <p:spPr>
          <a:xfrm>
            <a:off x="5198769" y="5662761"/>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3" name="Circle: Hollow 42">
            <a:extLst>
              <a:ext uri="{FF2B5EF4-FFF2-40B4-BE49-F238E27FC236}">
                <a16:creationId xmlns:a16="http://schemas.microsoft.com/office/drawing/2014/main" id="{3EE5E573-CFB1-4FDA-BC71-E3177FF65AC5}"/>
              </a:ext>
            </a:extLst>
          </p:cNvPr>
          <p:cNvSpPr/>
          <p:nvPr userDrawn="1"/>
        </p:nvSpPr>
        <p:spPr>
          <a:xfrm>
            <a:off x="9090515" y="378804"/>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4" name="Circle: Hollow 43">
            <a:extLst>
              <a:ext uri="{FF2B5EF4-FFF2-40B4-BE49-F238E27FC236}">
                <a16:creationId xmlns:a16="http://schemas.microsoft.com/office/drawing/2014/main" id="{2545132D-7DFA-4E99-B999-C874A3AE4346}"/>
              </a:ext>
            </a:extLst>
          </p:cNvPr>
          <p:cNvSpPr/>
          <p:nvPr userDrawn="1"/>
        </p:nvSpPr>
        <p:spPr>
          <a:xfrm>
            <a:off x="4738389" y="729356"/>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5" name="Circle: Hollow 44">
            <a:extLst>
              <a:ext uri="{FF2B5EF4-FFF2-40B4-BE49-F238E27FC236}">
                <a16:creationId xmlns:a16="http://schemas.microsoft.com/office/drawing/2014/main" id="{5E4A93A8-43B8-40CC-B7C1-A269E692B4BC}"/>
              </a:ext>
            </a:extLst>
          </p:cNvPr>
          <p:cNvSpPr/>
          <p:nvPr userDrawn="1"/>
        </p:nvSpPr>
        <p:spPr>
          <a:xfrm>
            <a:off x="10500138" y="3884485"/>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6" name="Circle: Hollow 45">
            <a:extLst>
              <a:ext uri="{FF2B5EF4-FFF2-40B4-BE49-F238E27FC236}">
                <a16:creationId xmlns:a16="http://schemas.microsoft.com/office/drawing/2014/main" id="{F553A87B-8EA3-4E93-BEC3-99C80394ECBF}"/>
              </a:ext>
            </a:extLst>
          </p:cNvPr>
          <p:cNvSpPr/>
          <p:nvPr userDrawn="1"/>
        </p:nvSpPr>
        <p:spPr>
          <a:xfrm>
            <a:off x="9342103" y="6252072"/>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7" name="Circle: Hollow 46">
            <a:extLst>
              <a:ext uri="{FF2B5EF4-FFF2-40B4-BE49-F238E27FC236}">
                <a16:creationId xmlns:a16="http://schemas.microsoft.com/office/drawing/2014/main" id="{B996B81B-56CB-43A7-8D1C-78B31EFF008C}"/>
              </a:ext>
            </a:extLst>
          </p:cNvPr>
          <p:cNvSpPr/>
          <p:nvPr userDrawn="1"/>
        </p:nvSpPr>
        <p:spPr>
          <a:xfrm>
            <a:off x="864565" y="3360093"/>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8" name="Freeform: Shape 47">
            <a:extLst>
              <a:ext uri="{FF2B5EF4-FFF2-40B4-BE49-F238E27FC236}">
                <a16:creationId xmlns:a16="http://schemas.microsoft.com/office/drawing/2014/main" id="{25B0A6D1-13EB-4000-903A-6A86440CEE9A}"/>
              </a:ext>
            </a:extLst>
          </p:cNvPr>
          <p:cNvSpPr/>
          <p:nvPr userDrawn="1"/>
        </p:nvSpPr>
        <p:spPr>
          <a:xfrm>
            <a:off x="3079119" y="-1105386"/>
            <a:ext cx="2413539" cy="2404593"/>
          </a:xfrm>
          <a:custGeom>
            <a:avLst/>
            <a:gdLst>
              <a:gd name="connsiteX0" fmla="*/ 1501721 w 2413539"/>
              <a:gd name="connsiteY0" fmla="*/ 0 h 2404593"/>
              <a:gd name="connsiteX1" fmla="*/ 2341348 w 2413539"/>
              <a:gd name="connsiteY1" fmla="*/ 256470 h 2404593"/>
              <a:gd name="connsiteX2" fmla="*/ 2413539 w 2413539"/>
              <a:gd name="connsiteY2" fmla="*/ 310454 h 2404593"/>
              <a:gd name="connsiteX3" fmla="*/ 303764 w 2413539"/>
              <a:gd name="connsiteY3" fmla="*/ 2404593 h 2404593"/>
              <a:gd name="connsiteX4" fmla="*/ 256470 w 2413539"/>
              <a:gd name="connsiteY4" fmla="*/ 2341348 h 2404593"/>
              <a:gd name="connsiteX5" fmla="*/ 0 w 2413539"/>
              <a:gd name="connsiteY5" fmla="*/ 1501721 h 2404593"/>
              <a:gd name="connsiteX6" fmla="*/ 1501721 w 2413539"/>
              <a:gd name="connsiteY6" fmla="*/ 0 h 240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539" h="2404593">
                <a:moveTo>
                  <a:pt x="1501721" y="0"/>
                </a:moveTo>
                <a:cubicBezTo>
                  <a:pt x="1812738" y="0"/>
                  <a:pt x="2101672" y="94548"/>
                  <a:pt x="2341348" y="256470"/>
                </a:cubicBezTo>
                <a:lnTo>
                  <a:pt x="2413539" y="310454"/>
                </a:lnTo>
                <a:lnTo>
                  <a:pt x="303764" y="2404593"/>
                </a:lnTo>
                <a:lnTo>
                  <a:pt x="256470" y="2341348"/>
                </a:lnTo>
                <a:cubicBezTo>
                  <a:pt x="94548" y="2101672"/>
                  <a:pt x="0" y="1812738"/>
                  <a:pt x="0" y="1501721"/>
                </a:cubicBezTo>
                <a:cubicBezTo>
                  <a:pt x="0" y="672343"/>
                  <a:pt x="672343" y="0"/>
                  <a:pt x="1501721"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00997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48A87A34-81AB-432B-8DAE-1953F412C126}" type="datetimeFigureOut">
              <a:rPr lang="en-US" smtClean="0"/>
              <a:t>11/13/2025</a:t>
            </a:fld>
            <a:endParaRPr lang="en-US" dirty="0"/>
          </a:p>
        </p:txBody>
      </p:sp>
      <p:sp>
        <p:nvSpPr>
          <p:cNvPr id="3" name="Θέση υποσέλιδου 2"/>
          <p:cNvSpPr>
            <a:spLocks noGrp="1"/>
          </p:cNvSpPr>
          <p:nvPr>
            <p:ph type="ftr" sz="quarter" idx="11"/>
          </p:nvPr>
        </p:nvSpPr>
        <p:spPr/>
        <p:txBody>
          <a:bodyPr/>
          <a:lstStyle/>
          <a:p>
            <a:endParaRPr lang="en-US" dirty="0"/>
          </a:p>
        </p:txBody>
      </p:sp>
      <p:sp>
        <p:nvSpPr>
          <p:cNvPr id="4" name="Θέση αριθμού διαφάνειας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771791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gradFill flip="none" rotWithShape="1">
          <a:gsLst>
            <a:gs pos="0">
              <a:schemeClr val="accent1"/>
            </a:gs>
            <a:gs pos="100000">
              <a:schemeClr val="accent4"/>
            </a:gs>
          </a:gsLst>
          <a:lin ang="10800000" scaled="1"/>
          <a:tileRect/>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5802C41-163D-4844-9D5C-7285E36EE050}"/>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41868" y="4326349"/>
            <a:ext cx="3531102" cy="3348144"/>
          </a:xfrm>
          <a:prstGeom prst="rect">
            <a:avLst/>
          </a:prstGeom>
        </p:spPr>
      </p:pic>
      <p:sp>
        <p:nvSpPr>
          <p:cNvPr id="27" name="Circle: Hollow 26">
            <a:extLst>
              <a:ext uri="{FF2B5EF4-FFF2-40B4-BE49-F238E27FC236}">
                <a16:creationId xmlns:a16="http://schemas.microsoft.com/office/drawing/2014/main" id="{E1194625-2A02-42BF-985E-CB02981CC3F5}"/>
              </a:ext>
            </a:extLst>
          </p:cNvPr>
          <p:cNvSpPr/>
          <p:nvPr userDrawn="1"/>
        </p:nvSpPr>
        <p:spPr>
          <a:xfrm rot="5400000">
            <a:off x="2094522" y="6103468"/>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2" name="Picture 1">
            <a:extLst>
              <a:ext uri="{FF2B5EF4-FFF2-40B4-BE49-F238E27FC236}">
                <a16:creationId xmlns:a16="http://schemas.microsoft.com/office/drawing/2014/main" id="{EED3AF95-7EEC-4AF2-944F-478E81710132}"/>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651073" y="3601088"/>
            <a:ext cx="4110019" cy="3897065"/>
          </a:xfrm>
          <a:prstGeom prst="rect">
            <a:avLst/>
          </a:prstGeom>
        </p:spPr>
      </p:pic>
      <p:sp>
        <p:nvSpPr>
          <p:cNvPr id="4" name="Oval 3">
            <a:extLst>
              <a:ext uri="{FF2B5EF4-FFF2-40B4-BE49-F238E27FC236}">
                <a16:creationId xmlns:a16="http://schemas.microsoft.com/office/drawing/2014/main" id="{70C67E91-BEE2-4AE6-AD49-3064788AA62C}"/>
              </a:ext>
            </a:extLst>
          </p:cNvPr>
          <p:cNvSpPr/>
          <p:nvPr userDrawn="1"/>
        </p:nvSpPr>
        <p:spPr>
          <a:xfrm>
            <a:off x="-1166340" y="2200772"/>
            <a:ext cx="2393338" cy="2393338"/>
          </a:xfrm>
          <a:prstGeom prst="ellipse">
            <a:avLst/>
          </a:pr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863EDB17-8564-401D-92A1-21969EA8E8BF}"/>
              </a:ext>
            </a:extLst>
          </p:cNvPr>
          <p:cNvSpPr/>
          <p:nvPr userDrawn="1"/>
        </p:nvSpPr>
        <p:spPr>
          <a:xfrm rot="5400000">
            <a:off x="1829106" y="5091582"/>
            <a:ext cx="1761493" cy="1758422"/>
          </a:xfrm>
          <a:custGeom>
            <a:avLst/>
            <a:gdLst>
              <a:gd name="connsiteX0" fmla="*/ 1196669 w 1761493"/>
              <a:gd name="connsiteY0" fmla="*/ 0 h 1758422"/>
              <a:gd name="connsiteX1" fmla="*/ 1662467 w 1761493"/>
              <a:gd name="connsiteY1" fmla="*/ 94040 h 1758422"/>
              <a:gd name="connsiteX2" fmla="*/ 1761493 w 1761493"/>
              <a:gd name="connsiteY2" fmla="*/ 141744 h 1758422"/>
              <a:gd name="connsiteX3" fmla="*/ 140264 w 1761493"/>
              <a:gd name="connsiteY3" fmla="*/ 1758422 h 1758422"/>
              <a:gd name="connsiteX4" fmla="*/ 94040 w 1761493"/>
              <a:gd name="connsiteY4" fmla="*/ 1662467 h 1758422"/>
              <a:gd name="connsiteX5" fmla="*/ 0 w 1761493"/>
              <a:gd name="connsiteY5" fmla="*/ 1196669 h 1758422"/>
              <a:gd name="connsiteX6" fmla="*/ 1196669 w 1761493"/>
              <a:gd name="connsiteY6" fmla="*/ 0 h 1758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1493" h="1758422">
                <a:moveTo>
                  <a:pt x="1196669" y="0"/>
                </a:moveTo>
                <a:cubicBezTo>
                  <a:pt x="1361895" y="0"/>
                  <a:pt x="1519299" y="33486"/>
                  <a:pt x="1662467" y="94040"/>
                </a:cubicBezTo>
                <a:lnTo>
                  <a:pt x="1761493" y="141744"/>
                </a:lnTo>
                <a:lnTo>
                  <a:pt x="140264" y="1758422"/>
                </a:lnTo>
                <a:lnTo>
                  <a:pt x="94040" y="1662467"/>
                </a:lnTo>
                <a:cubicBezTo>
                  <a:pt x="33486" y="1519299"/>
                  <a:pt x="0" y="1361895"/>
                  <a:pt x="0" y="1196669"/>
                </a:cubicBezTo>
                <a:cubicBezTo>
                  <a:pt x="0" y="535767"/>
                  <a:pt x="535767" y="0"/>
                  <a:pt x="1196669"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Rounded Corners 5">
            <a:extLst>
              <a:ext uri="{FF2B5EF4-FFF2-40B4-BE49-F238E27FC236}">
                <a16:creationId xmlns:a16="http://schemas.microsoft.com/office/drawing/2014/main" id="{6BEA3CCE-2438-4D3A-A346-5006736FBD98}"/>
              </a:ext>
            </a:extLst>
          </p:cNvPr>
          <p:cNvSpPr/>
          <p:nvPr userDrawn="1"/>
        </p:nvSpPr>
        <p:spPr>
          <a:xfrm rot="8100000" flipH="1">
            <a:off x="4799323" y="2717508"/>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69C62ABA-F31E-4507-89F4-65DB297C2F65}"/>
              </a:ext>
            </a:extLst>
          </p:cNvPr>
          <p:cNvSpPr/>
          <p:nvPr userDrawn="1"/>
        </p:nvSpPr>
        <p:spPr>
          <a:xfrm rot="2667893" flipH="1">
            <a:off x="6192724" y="-2202697"/>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9A422A2-A93A-481F-86EB-95A20F5E6CF0}"/>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8173" y="2092453"/>
            <a:ext cx="3734250" cy="3540766"/>
          </a:xfrm>
          <a:prstGeom prst="rect">
            <a:avLst/>
          </a:prstGeom>
        </p:spPr>
      </p:pic>
      <p:pic>
        <p:nvPicPr>
          <p:cNvPr id="9" name="Picture 8">
            <a:extLst>
              <a:ext uri="{FF2B5EF4-FFF2-40B4-BE49-F238E27FC236}">
                <a16:creationId xmlns:a16="http://schemas.microsoft.com/office/drawing/2014/main" id="{5C342D7D-A635-4EED-A135-5639C645499F}"/>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454130" y="126244"/>
            <a:ext cx="3734250" cy="3540766"/>
          </a:xfrm>
          <a:prstGeom prst="rect">
            <a:avLst/>
          </a:prstGeom>
        </p:spPr>
      </p:pic>
      <p:pic>
        <p:nvPicPr>
          <p:cNvPr id="10" name="Picture 9">
            <a:extLst>
              <a:ext uri="{FF2B5EF4-FFF2-40B4-BE49-F238E27FC236}">
                <a16:creationId xmlns:a16="http://schemas.microsoft.com/office/drawing/2014/main" id="{3F9383E9-89D4-4C93-AF22-7F09A37024D4}"/>
              </a:ext>
            </a:extLst>
          </p:cNvPr>
          <p:cNvPicPr>
            <a:picLocks noChangeAspect="1"/>
          </p:cNvPicPr>
          <p:nvPr userDrawn="1"/>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1830642" y="-1334460"/>
            <a:ext cx="3734250" cy="3540766"/>
          </a:xfrm>
          <a:prstGeom prst="rect">
            <a:avLst/>
          </a:prstGeom>
        </p:spPr>
      </p:pic>
      <p:sp>
        <p:nvSpPr>
          <p:cNvPr id="12" name="Rectangle: Rounded Corners 11">
            <a:extLst>
              <a:ext uri="{FF2B5EF4-FFF2-40B4-BE49-F238E27FC236}">
                <a16:creationId xmlns:a16="http://schemas.microsoft.com/office/drawing/2014/main" id="{933D01D5-159B-4682-BC38-3FC87152F25C}"/>
              </a:ext>
            </a:extLst>
          </p:cNvPr>
          <p:cNvSpPr/>
          <p:nvPr userDrawn="1"/>
        </p:nvSpPr>
        <p:spPr>
          <a:xfrm rot="2667893" flipH="1">
            <a:off x="3776991" y="-1279263"/>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D69C8D3C-C654-4784-82A6-BC44B04649EC}"/>
              </a:ext>
            </a:extLst>
          </p:cNvPr>
          <p:cNvSpPr/>
          <p:nvPr userDrawn="1"/>
        </p:nvSpPr>
        <p:spPr>
          <a:xfrm rot="2703270">
            <a:off x="2139106" y="-351276"/>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E1314CF0-4747-405B-AB6C-2DC40EAC3061}"/>
              </a:ext>
            </a:extLst>
          </p:cNvPr>
          <p:cNvSpPr/>
          <p:nvPr userDrawn="1"/>
        </p:nvSpPr>
        <p:spPr>
          <a:xfrm rot="2703270">
            <a:off x="533882" y="2762545"/>
            <a:ext cx="47625" cy="292608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8BBB0BA9-067C-4FCC-90CE-905A4AE8970C}"/>
              </a:ext>
            </a:extLst>
          </p:cNvPr>
          <p:cNvSpPr/>
          <p:nvPr userDrawn="1"/>
        </p:nvSpPr>
        <p:spPr>
          <a:xfrm rot="2703270">
            <a:off x="295353" y="154282"/>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256A4E2F-8293-4B87-BF73-7A8FBF0E05B4}"/>
              </a:ext>
            </a:extLst>
          </p:cNvPr>
          <p:cNvSpPr/>
          <p:nvPr userDrawn="1"/>
        </p:nvSpPr>
        <p:spPr>
          <a:xfrm rot="2703270">
            <a:off x="4825335" y="723086"/>
            <a:ext cx="47625" cy="1459734"/>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ircle: Hollow 21">
            <a:extLst>
              <a:ext uri="{FF2B5EF4-FFF2-40B4-BE49-F238E27FC236}">
                <a16:creationId xmlns:a16="http://schemas.microsoft.com/office/drawing/2014/main" id="{7A8CC623-0084-4053-B628-564CB9189BFB}"/>
              </a:ext>
            </a:extLst>
          </p:cNvPr>
          <p:cNvSpPr/>
          <p:nvPr userDrawn="1"/>
        </p:nvSpPr>
        <p:spPr>
          <a:xfrm>
            <a:off x="2747827" y="1763993"/>
            <a:ext cx="307304" cy="307304"/>
          </a:xfrm>
          <a:prstGeom prst="donut">
            <a:avLst>
              <a:gd name="adj" fmla="val 12398"/>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5" name="Circle: Hollow 24">
            <a:extLst>
              <a:ext uri="{FF2B5EF4-FFF2-40B4-BE49-F238E27FC236}">
                <a16:creationId xmlns:a16="http://schemas.microsoft.com/office/drawing/2014/main" id="{A1EBE448-4C63-4F12-B4BF-098CFA49AF34}"/>
              </a:ext>
            </a:extLst>
          </p:cNvPr>
          <p:cNvSpPr/>
          <p:nvPr userDrawn="1"/>
        </p:nvSpPr>
        <p:spPr>
          <a:xfrm>
            <a:off x="3350683" y="647436"/>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Rectangle: Rounded Corners 12">
            <a:extLst>
              <a:ext uri="{FF2B5EF4-FFF2-40B4-BE49-F238E27FC236}">
                <a16:creationId xmlns:a16="http://schemas.microsoft.com/office/drawing/2014/main" id="{07E3970A-926A-4602-B2CB-329719FA7DF3}"/>
              </a:ext>
            </a:extLst>
          </p:cNvPr>
          <p:cNvSpPr/>
          <p:nvPr userDrawn="1"/>
        </p:nvSpPr>
        <p:spPr>
          <a:xfrm rot="8067893" flipH="1">
            <a:off x="2337025" y="4690041"/>
            <a:ext cx="821603" cy="5108776"/>
          </a:xfrm>
          <a:prstGeom prst="roundRect">
            <a:avLst>
              <a:gd name="adj" fmla="val 50000"/>
            </a:avLst>
          </a:prstGeom>
          <a:gradFill>
            <a:gsLst>
              <a:gs pos="33000">
                <a:schemeClr val="accent1">
                  <a:lumMod val="5000"/>
                  <a:lumOff val="95000"/>
                  <a:alpha val="0"/>
                </a:schemeClr>
              </a:gs>
              <a:gs pos="100000">
                <a:schemeClr val="bg1">
                  <a:lumMod val="100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ircle: Hollow 27">
            <a:extLst>
              <a:ext uri="{FF2B5EF4-FFF2-40B4-BE49-F238E27FC236}">
                <a16:creationId xmlns:a16="http://schemas.microsoft.com/office/drawing/2014/main" id="{787D885D-ED3C-4AAE-AF96-612EC5C03D33}"/>
              </a:ext>
            </a:extLst>
          </p:cNvPr>
          <p:cNvSpPr/>
          <p:nvPr userDrawn="1"/>
        </p:nvSpPr>
        <p:spPr>
          <a:xfrm>
            <a:off x="366049" y="2564860"/>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9" name="Freeform: Shape 28">
            <a:extLst>
              <a:ext uri="{FF2B5EF4-FFF2-40B4-BE49-F238E27FC236}">
                <a16:creationId xmlns:a16="http://schemas.microsoft.com/office/drawing/2014/main" id="{308B6F55-8BDB-4DDF-BDB0-A6025F557FBC}"/>
              </a:ext>
            </a:extLst>
          </p:cNvPr>
          <p:cNvSpPr/>
          <p:nvPr userDrawn="1"/>
        </p:nvSpPr>
        <p:spPr>
          <a:xfrm>
            <a:off x="2248959" y="-1025564"/>
            <a:ext cx="2413539" cy="2404593"/>
          </a:xfrm>
          <a:custGeom>
            <a:avLst/>
            <a:gdLst>
              <a:gd name="connsiteX0" fmla="*/ 1501721 w 2413539"/>
              <a:gd name="connsiteY0" fmla="*/ 0 h 2404593"/>
              <a:gd name="connsiteX1" fmla="*/ 2341348 w 2413539"/>
              <a:gd name="connsiteY1" fmla="*/ 256470 h 2404593"/>
              <a:gd name="connsiteX2" fmla="*/ 2413539 w 2413539"/>
              <a:gd name="connsiteY2" fmla="*/ 310454 h 2404593"/>
              <a:gd name="connsiteX3" fmla="*/ 303764 w 2413539"/>
              <a:gd name="connsiteY3" fmla="*/ 2404593 h 2404593"/>
              <a:gd name="connsiteX4" fmla="*/ 256470 w 2413539"/>
              <a:gd name="connsiteY4" fmla="*/ 2341348 h 2404593"/>
              <a:gd name="connsiteX5" fmla="*/ 0 w 2413539"/>
              <a:gd name="connsiteY5" fmla="*/ 1501721 h 2404593"/>
              <a:gd name="connsiteX6" fmla="*/ 1501721 w 2413539"/>
              <a:gd name="connsiteY6" fmla="*/ 0 h 240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539" h="2404593">
                <a:moveTo>
                  <a:pt x="1501721" y="0"/>
                </a:moveTo>
                <a:cubicBezTo>
                  <a:pt x="1812738" y="0"/>
                  <a:pt x="2101672" y="94548"/>
                  <a:pt x="2341348" y="256470"/>
                </a:cubicBezTo>
                <a:lnTo>
                  <a:pt x="2413539" y="310454"/>
                </a:lnTo>
                <a:lnTo>
                  <a:pt x="303764" y="2404593"/>
                </a:lnTo>
                <a:lnTo>
                  <a:pt x="256470" y="2341348"/>
                </a:lnTo>
                <a:cubicBezTo>
                  <a:pt x="94548" y="2101672"/>
                  <a:pt x="0" y="1812738"/>
                  <a:pt x="0" y="1501721"/>
                </a:cubicBezTo>
                <a:cubicBezTo>
                  <a:pt x="0" y="672343"/>
                  <a:pt x="672343" y="0"/>
                  <a:pt x="1501721" y="0"/>
                </a:cubicBezTo>
                <a:close/>
              </a:path>
            </a:pathLst>
          </a:custGeom>
          <a:gradFill flip="none" rotWithShape="1">
            <a:gsLst>
              <a:gs pos="0">
                <a:schemeClr val="accent1">
                  <a:alpha val="40000"/>
                </a:schemeClr>
              </a:gs>
              <a:gs pos="100000">
                <a:schemeClr val="accent4">
                  <a:alpha val="40000"/>
                </a:schemeClr>
              </a:gs>
            </a:gsLst>
            <a:path path="circle">
              <a:fillToRect l="100000" t="100000"/>
            </a:path>
            <a:tileRect r="-100000" b="-100000"/>
          </a:gradFill>
          <a:ln>
            <a:noFill/>
          </a:ln>
          <a:effectLst>
            <a:outerShdw blurRad="1778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Rounded Corners 20">
            <a:extLst>
              <a:ext uri="{FF2B5EF4-FFF2-40B4-BE49-F238E27FC236}">
                <a16:creationId xmlns:a16="http://schemas.microsoft.com/office/drawing/2014/main" id="{73BB6E6C-2E77-4E24-89ED-EDB678C30F9E}"/>
              </a:ext>
            </a:extLst>
          </p:cNvPr>
          <p:cNvSpPr/>
          <p:nvPr userDrawn="1"/>
        </p:nvSpPr>
        <p:spPr>
          <a:xfrm rot="8103270">
            <a:off x="3096259" y="4960806"/>
            <a:ext cx="47625" cy="2194560"/>
          </a:xfrm>
          <a:prstGeom prst="roundRect">
            <a:avLst>
              <a:gd name="adj" fmla="val 50000"/>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ircle: Hollow 30">
            <a:extLst>
              <a:ext uri="{FF2B5EF4-FFF2-40B4-BE49-F238E27FC236}">
                <a16:creationId xmlns:a16="http://schemas.microsoft.com/office/drawing/2014/main" id="{C295F18F-4230-4FCB-B589-C1201320C08D}"/>
              </a:ext>
            </a:extLst>
          </p:cNvPr>
          <p:cNvSpPr/>
          <p:nvPr userDrawn="1"/>
        </p:nvSpPr>
        <p:spPr>
          <a:xfrm>
            <a:off x="4099415" y="3494611"/>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2" name="Circle: Hollow 31">
            <a:extLst>
              <a:ext uri="{FF2B5EF4-FFF2-40B4-BE49-F238E27FC236}">
                <a16:creationId xmlns:a16="http://schemas.microsoft.com/office/drawing/2014/main" id="{18AA53BD-3380-4C96-9601-0B3E6BC574E0}"/>
              </a:ext>
            </a:extLst>
          </p:cNvPr>
          <p:cNvSpPr/>
          <p:nvPr userDrawn="1"/>
        </p:nvSpPr>
        <p:spPr>
          <a:xfrm>
            <a:off x="5955108" y="1322663"/>
            <a:ext cx="530853" cy="530853"/>
          </a:xfrm>
          <a:prstGeom prst="donut">
            <a:avLst>
              <a:gd name="adj" fmla="val 8809"/>
            </a:avLst>
          </a:prstGeom>
          <a:gradFill flip="none" rotWithShape="1">
            <a:gsLst>
              <a:gs pos="0">
                <a:schemeClr val="accent1">
                  <a:alpha val="50000"/>
                </a:schemeClr>
              </a:gs>
              <a:gs pos="100000">
                <a:schemeClr val="accent1">
                  <a:lumMod val="75000"/>
                  <a:alpha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 Type="http://schemas.openxmlformats.org/officeDocument/2006/relationships/slideLayout" Target="../slideLayouts/slideLayout10.xml"/><Relationship Id="rId21" Type="http://schemas.openxmlformats.org/officeDocument/2006/relationships/slideLayout" Target="../slideLayouts/slideLayout28.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24" Type="http://schemas.openxmlformats.org/officeDocument/2006/relationships/theme" Target="../theme/theme2.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slideLayout" Target="../slideLayouts/slideLayout30.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90" r:id="rId3"/>
    <p:sldLayoutId id="2147483691" r:id="rId4"/>
    <p:sldLayoutId id="2147483692" r:id="rId5"/>
    <p:sldLayoutId id="2147483696" r:id="rId6"/>
    <p:sldLayoutId id="2147483697"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8" r:id="rId16"/>
    <p:sldLayoutId id="2147483687" r:id="rId17"/>
    <p:sldLayoutId id="2147483671" r:id="rId18"/>
    <p:sldLayoutId id="2147483672" r:id="rId19"/>
    <p:sldLayoutId id="2147483693" r:id="rId20"/>
    <p:sldLayoutId id="2147483694" r:id="rId21"/>
    <p:sldLayoutId id="2147483695" r:id="rId22"/>
    <p:sldLayoutId id="2147483698"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3.emf"/></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4.png"/><Relationship Id="rId1" Type="http://schemas.openxmlformats.org/officeDocument/2006/relationships/slideLayout" Target="../slideLayouts/slideLayout4.xml"/><Relationship Id="rId4" Type="http://schemas.openxmlformats.org/officeDocument/2006/relationships/image" Target="../media/image190.png"/></Relationships>
</file>

<file path=ppt/slides/_rels/slide23.xml.rels><?xml version="1.0" encoding="UTF-8" standalone="yes"?>
<Relationships xmlns="http://schemas.openxmlformats.org/package/2006/relationships"><Relationship Id="rId2" Type="http://schemas.openxmlformats.org/officeDocument/2006/relationships/image" Target="../media/image35.jfif"/><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slideLayout" Target="../slideLayouts/slideLayout9.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10.xml"/><Relationship Id="rId4" Type="http://schemas.openxmlformats.org/officeDocument/2006/relationships/image" Target="../media/image45.emf"/></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6.emf"/><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0.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18.xml"/><Relationship Id="rId4" Type="http://schemas.openxmlformats.org/officeDocument/2006/relationships/image" Target="../media/image52.svg"/></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emf"/><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5.jfif"/><Relationship Id="rId1" Type="http://schemas.openxmlformats.org/officeDocument/2006/relationships/slideLayout" Target="../slideLayouts/slideLayout18.xml"/><Relationship Id="rId4" Type="http://schemas.openxmlformats.org/officeDocument/2006/relationships/image" Target="../media/image52.svg"/></Relationships>
</file>

<file path=ppt/slides/_rels/slide45.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1.xml"/><Relationship Id="rId5" Type="http://schemas.openxmlformats.org/officeDocument/2006/relationships/image" Target="../media/image71.png"/><Relationship Id="rId4" Type="http://schemas.openxmlformats.org/officeDocument/2006/relationships/image" Target="../media/image70.png"/></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wmf"/><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75.jfif"/><Relationship Id="rId1" Type="http://schemas.openxmlformats.org/officeDocument/2006/relationships/slideLayout" Target="../slideLayouts/slideLayout5.xml"/><Relationship Id="rId4" Type="http://schemas.openxmlformats.org/officeDocument/2006/relationships/image" Target="../media/image52.svg"/></Relationships>
</file>

<file path=ppt/slides/_rels/slide5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77.jfif"/><Relationship Id="rId1" Type="http://schemas.openxmlformats.org/officeDocument/2006/relationships/slideLayout" Target="../slideLayouts/slideLayout5.xml"/><Relationship Id="rId4" Type="http://schemas.openxmlformats.org/officeDocument/2006/relationships/image" Target="../media/image52.svg"/></Relationships>
</file>

<file path=ppt/slides/_rels/slide5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86.jpg"/><Relationship Id="rId1" Type="http://schemas.openxmlformats.org/officeDocument/2006/relationships/slideLayout" Target="../slideLayouts/slideLayout18.xml"/><Relationship Id="rId4" Type="http://schemas.openxmlformats.org/officeDocument/2006/relationships/image" Target="../media/image52.svg"/></Relationships>
</file>

<file path=ppt/slides/_rels/slide6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0.xml"/><Relationship Id="rId4" Type="http://schemas.openxmlformats.org/officeDocument/2006/relationships/image" Target="../media/image89.emf"/></Relationships>
</file>

<file path=ppt/slides/_rels/slide6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8.xml"/></Relationships>
</file>

<file path=ppt/slides/_rels/slide65.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93.png"/><Relationship Id="rId4" Type="http://schemas.openxmlformats.org/officeDocument/2006/relationships/image" Target="../media/image92.png"/></Relationships>
</file>

<file path=ppt/slides/_rels/slide6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95.jpg"/><Relationship Id="rId1" Type="http://schemas.openxmlformats.org/officeDocument/2006/relationships/slideLayout" Target="../slideLayouts/slideLayout18.xml"/><Relationship Id="rId4" Type="http://schemas.openxmlformats.org/officeDocument/2006/relationships/image" Target="../media/image52.svg"/></Relationships>
</file>

<file path=ppt/slides/_rels/slide69.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image" Target="../media/image96.emf"/><Relationship Id="rId1" Type="http://schemas.openxmlformats.org/officeDocument/2006/relationships/slideLayout" Target="../slideLayouts/slideLayout28.xml"/><Relationship Id="rId4" Type="http://schemas.openxmlformats.org/officeDocument/2006/relationships/image" Target="../media/image98.emf"/></Relationships>
</file>

<file path=ppt/slides/_rels/slide7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s://www.coeliac.org.uk/information-and-support/coeliac-disease/dermatitis-herpetiformis/" TargetMode="External"/><Relationship Id="rId2" Type="http://schemas.openxmlformats.org/officeDocument/2006/relationships/image" Target="../media/image100.jpg"/><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image" Target="../media/image101.emf"/><Relationship Id="rId1" Type="http://schemas.openxmlformats.org/officeDocument/2006/relationships/slideLayout" Target="../slideLayouts/slideLayout28.xml"/></Relationships>
</file>

<file path=ppt/slides/_rels/slide73.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30.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02.png"/><Relationship Id="rId7" Type="http://schemas.microsoft.com/office/2007/relationships/hdphoto" Target="../media/hdphoto2.wdp"/><Relationship Id="rId2" Type="http://schemas.openxmlformats.org/officeDocument/2006/relationships/notesSlide" Target="../notesSlides/notesSlide9.xml"/><Relationship Id="rId1" Type="http://schemas.openxmlformats.org/officeDocument/2006/relationships/slideLayout" Target="../slideLayouts/slideLayout30.xml"/><Relationship Id="rId6" Type="http://schemas.openxmlformats.org/officeDocument/2006/relationships/image" Target="../media/image104.png"/><Relationship Id="rId5" Type="http://schemas.microsoft.com/office/2007/relationships/hdphoto" Target="../media/hdphoto1.wdp"/><Relationship Id="rId4" Type="http://schemas.openxmlformats.org/officeDocument/2006/relationships/image" Target="../media/image103.png"/></Relationships>
</file>

<file path=ppt/slides/_rels/slide7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png"/><Relationship Id="rId1" Type="http://schemas.openxmlformats.org/officeDocument/2006/relationships/slideLayout" Target="../slideLayouts/slideLayout30.xml"/><Relationship Id="rId4" Type="http://schemas.openxmlformats.org/officeDocument/2006/relationships/image" Target="../media/image107.png"/></Relationships>
</file>

<file path=ppt/slides/_rels/slide7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0.xml"/><Relationship Id="rId1" Type="http://schemas.openxmlformats.org/officeDocument/2006/relationships/slideLayout" Target="../slideLayouts/slideLayout30.xml"/><Relationship Id="rId5" Type="http://schemas.openxmlformats.org/officeDocument/2006/relationships/image" Target="../media/image110.png"/><Relationship Id="rId4" Type="http://schemas.openxmlformats.org/officeDocument/2006/relationships/image" Target="../media/image109.png"/></Relationships>
</file>

<file path=ppt/slides/_rels/slide7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jpg"/><Relationship Id="rId1" Type="http://schemas.openxmlformats.org/officeDocument/2006/relationships/slideLayout" Target="../slideLayouts/slideLayout30.xml"/></Relationships>
</file>

<file path=ppt/slides/_rels/slide7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30.xml"/><Relationship Id="rId4" Type="http://schemas.openxmlformats.org/officeDocument/2006/relationships/image" Target="../media/image115.png"/></Relationships>
</file>

<file path=ppt/slides/_rels/slide7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11.xml"/><Relationship Id="rId1" Type="http://schemas.openxmlformats.org/officeDocument/2006/relationships/slideLayout" Target="../slideLayouts/slideLayout30.xml"/><Relationship Id="rId5" Type="http://schemas.openxmlformats.org/officeDocument/2006/relationships/image" Target="../media/image118.emf"/><Relationship Id="rId4" Type="http://schemas.openxmlformats.org/officeDocument/2006/relationships/image" Target="../media/image117.png"/></Relationships>
</file>

<file path=ppt/slides/_rels/slide80.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image" Target="../media/image119.jpg"/><Relationship Id="rId1" Type="http://schemas.openxmlformats.org/officeDocument/2006/relationships/slideLayout" Target="../slideLayouts/slideLayout30.xml"/></Relationships>
</file>

<file path=ppt/slides/_rels/slide81.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30.xml"/></Relationships>
</file>

<file path=ppt/slides/_rels/slide82.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30.xml"/></Relationships>
</file>

<file path=ppt/slides/_rels/slide83.xml.rels><?xml version="1.0" encoding="UTF-8" standalone="yes"?>
<Relationships xmlns="http://schemas.openxmlformats.org/package/2006/relationships"><Relationship Id="rId2" Type="http://schemas.openxmlformats.org/officeDocument/2006/relationships/image" Target="../media/image123.emf"/><Relationship Id="rId1" Type="http://schemas.openxmlformats.org/officeDocument/2006/relationships/slideLayout" Target="../slideLayouts/slideLayout30.xml"/></Relationships>
</file>

<file path=ppt/slides/_rels/slide84.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image" Target="../media/image124.png"/><Relationship Id="rId1" Type="http://schemas.openxmlformats.org/officeDocument/2006/relationships/slideLayout" Target="../slideLayouts/slideLayout30.xml"/><Relationship Id="rId4" Type="http://schemas.openxmlformats.org/officeDocument/2006/relationships/image" Target="../media/image126.png"/></Relationships>
</file>

<file path=ppt/slides/_rels/slide85.xml.rels><?xml version="1.0" encoding="UTF-8" standalone="yes"?>
<Relationships xmlns="http://schemas.openxmlformats.org/package/2006/relationships"><Relationship Id="rId3" Type="http://schemas.openxmlformats.org/officeDocument/2006/relationships/hyperlink" Target="http://www.google.gr/url?sa=i&amp;rct=j&amp;q=&amp;esrc=s&amp;source=images&amp;cd=&amp;cad=rja&amp;uact=8&amp;ved=0CAcQjRw&amp;url=http://depositphotos.com/12754358/stock-illustration-red-and-green-apple-combination.html&amp;ei=qBSFVdaUHIPSUeO7gNgJ&amp;psig=AFQjCNHoyzccFeLEYcf-uxScNeEEVuDmTQ&amp;ust=1434871269488755" TargetMode="External"/><Relationship Id="rId2" Type="http://schemas.openxmlformats.org/officeDocument/2006/relationships/image" Target="../media/image127.png"/><Relationship Id="rId1" Type="http://schemas.openxmlformats.org/officeDocument/2006/relationships/slideLayout" Target="../slideLayouts/slideLayout30.xml"/><Relationship Id="rId5" Type="http://schemas.microsoft.com/office/2007/relationships/hdphoto" Target="../media/hdphoto3.wdp"/><Relationship Id="rId4" Type="http://schemas.openxmlformats.org/officeDocument/2006/relationships/image" Target="../media/image128.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79524CEC-148A-4867-BDC6-300D7F5E3749}"/>
              </a:ext>
            </a:extLst>
          </p:cNvPr>
          <p:cNvGrpSpPr/>
          <p:nvPr/>
        </p:nvGrpSpPr>
        <p:grpSpPr>
          <a:xfrm>
            <a:off x="3231328" y="1671564"/>
            <a:ext cx="5729344" cy="3514872"/>
            <a:chOff x="3952875" y="2284730"/>
            <a:chExt cx="4591050" cy="2816544"/>
          </a:xfrm>
        </p:grpSpPr>
        <p:sp>
          <p:nvSpPr>
            <p:cNvPr id="17" name="Rectangle 16">
              <a:extLst>
                <a:ext uri="{FF2B5EF4-FFF2-40B4-BE49-F238E27FC236}">
                  <a16:creationId xmlns:a16="http://schemas.microsoft.com/office/drawing/2014/main" id="{4CD4D0CD-9252-4CAE-B221-C578E6194D42}"/>
                </a:ext>
              </a:extLst>
            </p:cNvPr>
            <p:cNvSpPr/>
            <p:nvPr userDrawn="1"/>
          </p:nvSpPr>
          <p:spPr>
            <a:xfrm>
              <a:off x="3952875" y="2284730"/>
              <a:ext cx="4591050" cy="2816544"/>
            </a:xfrm>
            <a:prstGeom prst="rect">
              <a:avLst/>
            </a:prstGeom>
            <a:solidFill>
              <a:schemeClr val="accent3"/>
            </a:solidFill>
            <a:ln>
              <a:noFill/>
            </a:ln>
            <a:effectLst>
              <a:outerShdw blurRad="101600" sx="102000" sy="102000" algn="ctr" rotWithShape="0">
                <a:schemeClr val="accent6">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2EAA3C4-8248-42B0-B37F-518DDC060487}"/>
                </a:ext>
              </a:extLst>
            </p:cNvPr>
            <p:cNvSpPr/>
            <p:nvPr userDrawn="1"/>
          </p:nvSpPr>
          <p:spPr>
            <a:xfrm>
              <a:off x="4121436" y="2486342"/>
              <a:ext cx="4253929" cy="2413321"/>
            </a:xfrm>
            <a:prstGeom prst="rect">
              <a:avLst/>
            </a:prstGeom>
            <a:solidFill>
              <a:schemeClr val="accent3"/>
            </a:solidFill>
            <a:ln>
              <a:noFill/>
            </a:ln>
            <a:effectLst>
              <a:innerShdw blurRad="165100">
                <a:schemeClr val="accent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1423473F-8DA2-4D98-B1AC-6F5ACD4DDE30}"/>
              </a:ext>
            </a:extLst>
          </p:cNvPr>
          <p:cNvSpPr txBox="1"/>
          <p:nvPr/>
        </p:nvSpPr>
        <p:spPr>
          <a:xfrm>
            <a:off x="2943957" y="2493031"/>
            <a:ext cx="6304085" cy="1569660"/>
          </a:xfrm>
          <a:prstGeom prst="rect">
            <a:avLst/>
          </a:prstGeom>
          <a:noFill/>
        </p:spPr>
        <p:txBody>
          <a:bodyPr wrap="square" rtlCol="0" anchor="ctr">
            <a:spAutoFit/>
          </a:bodyPr>
          <a:lstStyle/>
          <a:p>
            <a:pPr algn="ctr"/>
            <a:r>
              <a:rPr lang="el-GR" altLang="ko-KR" sz="4800" dirty="0">
                <a:solidFill>
                  <a:schemeClr val="bg1"/>
                </a:solidFill>
                <a:cs typeface="Arial" pitchFamily="34" charset="0"/>
              </a:rPr>
              <a:t>Πομφολυγώδη </a:t>
            </a:r>
            <a:r>
              <a:rPr lang="el-GR" altLang="ko-KR" sz="4800" dirty="0" err="1">
                <a:solidFill>
                  <a:schemeClr val="bg1"/>
                </a:solidFill>
                <a:cs typeface="Arial" pitchFamily="34" charset="0"/>
              </a:rPr>
              <a:t>νοσημάτα</a:t>
            </a:r>
            <a:endParaRPr lang="el-GR" altLang="ko-KR" sz="4800" dirty="0">
              <a:solidFill>
                <a:schemeClr val="bg1"/>
              </a:solidFill>
              <a:cs typeface="Arial" pitchFamily="34" charset="0"/>
            </a:endParaRPr>
          </a:p>
        </p:txBody>
      </p:sp>
      <p:sp>
        <p:nvSpPr>
          <p:cNvPr id="2" name="TextBox 1">
            <a:extLst>
              <a:ext uri="{FF2B5EF4-FFF2-40B4-BE49-F238E27FC236}">
                <a16:creationId xmlns:a16="http://schemas.microsoft.com/office/drawing/2014/main" id="{BC005F22-BD0B-A9CF-8941-75580FBC3E18}"/>
              </a:ext>
            </a:extLst>
          </p:cNvPr>
          <p:cNvSpPr txBox="1"/>
          <p:nvPr/>
        </p:nvSpPr>
        <p:spPr>
          <a:xfrm>
            <a:off x="264516" y="5248472"/>
            <a:ext cx="6403100" cy="1015663"/>
          </a:xfrm>
          <a:prstGeom prst="rect">
            <a:avLst/>
          </a:prstGeom>
          <a:noFill/>
        </p:spPr>
        <p:txBody>
          <a:bodyPr wrap="none" rtlCol="0">
            <a:spAutoFit/>
          </a:bodyPr>
          <a:lstStyle/>
          <a:p>
            <a:r>
              <a:rPr lang="el-GR" sz="2000" dirty="0">
                <a:solidFill>
                  <a:schemeClr val="bg1"/>
                </a:solidFill>
                <a:effectLst>
                  <a:outerShdw blurRad="38100" dist="38100" dir="2700000" algn="tl">
                    <a:srgbClr val="000000">
                      <a:alpha val="43137"/>
                    </a:srgbClr>
                  </a:outerShdw>
                </a:effectLst>
              </a:rPr>
              <a:t>Ευθυμία Σουρά</a:t>
            </a:r>
          </a:p>
          <a:p>
            <a:r>
              <a:rPr lang="el-GR" sz="2000" dirty="0">
                <a:solidFill>
                  <a:schemeClr val="bg1"/>
                </a:solidFill>
                <a:effectLst>
                  <a:outerShdw blurRad="38100" dist="38100" dir="2700000" algn="tl">
                    <a:srgbClr val="000000">
                      <a:alpha val="43137"/>
                    </a:srgbClr>
                  </a:outerShdw>
                </a:effectLst>
              </a:rPr>
              <a:t>Επίκουρη καθηγήτρια Δερματολογίας - </a:t>
            </a:r>
            <a:r>
              <a:rPr lang="el-GR" sz="2000" dirty="0" err="1">
                <a:solidFill>
                  <a:schemeClr val="bg1"/>
                </a:solidFill>
                <a:effectLst>
                  <a:outerShdw blurRad="38100" dist="38100" dir="2700000" algn="tl">
                    <a:srgbClr val="000000">
                      <a:alpha val="43137"/>
                    </a:srgbClr>
                  </a:outerShdw>
                </a:effectLst>
              </a:rPr>
              <a:t>Αφροδισιολογίας</a:t>
            </a:r>
            <a:endParaRPr lang="el-GR" sz="2000" dirty="0">
              <a:solidFill>
                <a:schemeClr val="bg1"/>
              </a:solidFill>
              <a:effectLst>
                <a:outerShdw blurRad="38100" dist="38100" dir="2700000" algn="tl">
                  <a:srgbClr val="000000">
                    <a:alpha val="43137"/>
                  </a:srgbClr>
                </a:outerShdw>
              </a:effectLst>
            </a:endParaRPr>
          </a:p>
          <a:p>
            <a:r>
              <a:rPr lang="el-GR" sz="2000" dirty="0">
                <a:solidFill>
                  <a:schemeClr val="bg1"/>
                </a:solidFill>
                <a:effectLst>
                  <a:outerShdw blurRad="38100" dist="38100" dir="2700000" algn="tl">
                    <a:srgbClr val="000000">
                      <a:alpha val="43137"/>
                    </a:srgbClr>
                  </a:outerShdw>
                </a:effectLst>
              </a:rPr>
              <a:t>Α Πανεπιστημιακή Κλινική Νοσοκομείο «Ανδρέας Συγγρός»</a:t>
            </a:r>
          </a:p>
        </p:txBody>
      </p:sp>
      <p:pic>
        <p:nvPicPr>
          <p:cNvPr id="3" name="Εικόνα 2">
            <a:extLst>
              <a:ext uri="{FF2B5EF4-FFF2-40B4-BE49-F238E27FC236}">
                <a16:creationId xmlns:a16="http://schemas.microsoft.com/office/drawing/2014/main" id="{AFBFCFEE-E4F6-9F9C-0993-2955500BF9ED}"/>
              </a:ext>
            </a:extLst>
          </p:cNvPr>
          <p:cNvPicPr>
            <a:picLocks noChangeAspect="1"/>
          </p:cNvPicPr>
          <p:nvPr/>
        </p:nvPicPr>
        <p:blipFill>
          <a:blip r:embed="rId2"/>
          <a:stretch>
            <a:fillRect/>
          </a:stretch>
        </p:blipFill>
        <p:spPr>
          <a:xfrm>
            <a:off x="9406508" y="237472"/>
            <a:ext cx="2318958" cy="1434092"/>
          </a:xfrm>
          <a:prstGeom prst="rect">
            <a:avLst/>
          </a:prstGeom>
        </p:spPr>
      </p:pic>
      <p:pic>
        <p:nvPicPr>
          <p:cNvPr id="4" name="Εικόνα 3">
            <a:extLst>
              <a:ext uri="{FF2B5EF4-FFF2-40B4-BE49-F238E27FC236}">
                <a16:creationId xmlns:a16="http://schemas.microsoft.com/office/drawing/2014/main" id="{9992507F-D75D-84EB-B189-E68D84875D02}"/>
              </a:ext>
            </a:extLst>
          </p:cNvPr>
          <p:cNvPicPr>
            <a:picLocks noChangeAspect="1"/>
          </p:cNvPicPr>
          <p:nvPr/>
        </p:nvPicPr>
        <p:blipFill rotWithShape="1">
          <a:blip r:embed="rId3"/>
          <a:srcRect l="3543" t="13204" r="7916" b="8548"/>
          <a:stretch/>
        </p:blipFill>
        <p:spPr>
          <a:xfrm>
            <a:off x="264516" y="174800"/>
            <a:ext cx="1805218" cy="1579567"/>
          </a:xfrm>
          <a:prstGeom prst="ellipse">
            <a:avLst/>
          </a:prstGeom>
        </p:spPr>
      </p:pic>
    </p:spTree>
    <p:extLst>
      <p:ext uri="{BB962C8B-B14F-4D97-AF65-F5344CB8AC3E}">
        <p14:creationId xmlns:p14="http://schemas.microsoft.com/office/powerpoint/2010/main" val="3762006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l-GR" sz="3200" dirty="0">
                <a:latin typeface="Calibri" panose="020F0502020204030204" pitchFamily="34" charset="0"/>
                <a:ea typeface="Calibri" panose="020F0502020204030204" pitchFamily="34" charset="0"/>
                <a:cs typeface="Calibri" panose="020F0502020204030204" pitchFamily="34" charset="0"/>
              </a:rPr>
              <a:t>Νοσήματα ομάδας </a:t>
            </a:r>
            <a:r>
              <a:rPr lang="el-GR" sz="3200" dirty="0" err="1">
                <a:latin typeface="Calibri" panose="020F0502020204030204" pitchFamily="34" charset="0"/>
                <a:ea typeface="Calibri" panose="020F0502020204030204" pitchFamily="34" charset="0"/>
                <a:cs typeface="Calibri" panose="020F0502020204030204" pitchFamily="34" charset="0"/>
              </a:rPr>
              <a:t>πέμφιγας</a:t>
            </a:r>
            <a:endParaRPr lang="en-US" sz="3200" dirty="0">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FFDD12E4-686E-4894-AE58-EFEEFF78F74C}"/>
              </a:ext>
            </a:extLst>
          </p:cNvPr>
          <p:cNvSpPr txBox="1"/>
          <p:nvPr/>
        </p:nvSpPr>
        <p:spPr>
          <a:xfrm>
            <a:off x="285000" y="2319222"/>
            <a:ext cx="2983091" cy="1477328"/>
          </a:xfrm>
          <a:prstGeom prst="rect">
            <a:avLst/>
          </a:prstGeom>
          <a:noFill/>
        </p:spPr>
        <p:txBody>
          <a:bodyPr wrap="square" rtlCol="0">
            <a:spAutoFit/>
          </a:bodyPr>
          <a:lstStyle/>
          <a:p>
            <a:pPr algn="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Τα νοσήματα της ομάδας αυτής χαρακτηρίζονται από την εμφάνιση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ενδοεπιδερμιδικής</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πομφόλυγας</a:t>
            </a:r>
            <a:endParaRPr lang="ko-KR" altLang="en-US" dirty="0">
              <a:solidFill>
                <a:schemeClr val="tx1">
                  <a:lumMod val="75000"/>
                  <a:lumOff val="25000"/>
                </a:schemeClr>
              </a:solidFill>
              <a:latin typeface="Calibri" panose="020F0502020204030204" pitchFamily="34" charset="0"/>
              <a:cs typeface="Calibri" panose="020F0502020204030204" pitchFamily="34" charset="0"/>
            </a:endParaRPr>
          </a:p>
        </p:txBody>
      </p:sp>
      <p:grpSp>
        <p:nvGrpSpPr>
          <p:cNvPr id="18" name="그룹 47">
            <a:extLst>
              <a:ext uri="{FF2B5EF4-FFF2-40B4-BE49-F238E27FC236}">
                <a16:creationId xmlns:a16="http://schemas.microsoft.com/office/drawing/2014/main" id="{5F61892F-401D-440D-9C8C-48A2E93AA003}"/>
              </a:ext>
            </a:extLst>
          </p:cNvPr>
          <p:cNvGrpSpPr/>
          <p:nvPr/>
        </p:nvGrpSpPr>
        <p:grpSpPr>
          <a:xfrm>
            <a:off x="3457208" y="2373247"/>
            <a:ext cx="5335891" cy="2999203"/>
            <a:chOff x="3360334" y="2373247"/>
            <a:chExt cx="5335891" cy="2999203"/>
          </a:xfrm>
        </p:grpSpPr>
        <p:sp>
          <p:nvSpPr>
            <p:cNvPr id="19" name="Oval 94">
              <a:extLst>
                <a:ext uri="{FF2B5EF4-FFF2-40B4-BE49-F238E27FC236}">
                  <a16:creationId xmlns:a16="http://schemas.microsoft.com/office/drawing/2014/main" id="{2FA828A9-4112-4507-B1DD-2EFF9175E7C7}"/>
                </a:ext>
              </a:extLst>
            </p:cNvPr>
            <p:cNvSpPr/>
            <p:nvPr/>
          </p:nvSpPr>
          <p:spPr>
            <a:xfrm>
              <a:off x="3360334" y="2373247"/>
              <a:ext cx="725420" cy="7254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20" name="Oval 95">
              <a:extLst>
                <a:ext uri="{FF2B5EF4-FFF2-40B4-BE49-F238E27FC236}">
                  <a16:creationId xmlns:a16="http://schemas.microsoft.com/office/drawing/2014/main" id="{6B4FE019-6CDC-48AF-AA3B-CF7A708ED772}"/>
                </a:ext>
              </a:extLst>
            </p:cNvPr>
            <p:cNvSpPr/>
            <p:nvPr/>
          </p:nvSpPr>
          <p:spPr>
            <a:xfrm>
              <a:off x="4038592" y="3917155"/>
              <a:ext cx="725420" cy="7254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21" name="Oval 96">
              <a:extLst>
                <a:ext uri="{FF2B5EF4-FFF2-40B4-BE49-F238E27FC236}">
                  <a16:creationId xmlns:a16="http://schemas.microsoft.com/office/drawing/2014/main" id="{F127AB38-FE24-4D5D-8898-48DF828B7D40}"/>
                </a:ext>
              </a:extLst>
            </p:cNvPr>
            <p:cNvSpPr/>
            <p:nvPr/>
          </p:nvSpPr>
          <p:spPr>
            <a:xfrm>
              <a:off x="5636155" y="4647030"/>
              <a:ext cx="725420" cy="725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22" name="Oval 97">
              <a:extLst>
                <a:ext uri="{FF2B5EF4-FFF2-40B4-BE49-F238E27FC236}">
                  <a16:creationId xmlns:a16="http://schemas.microsoft.com/office/drawing/2014/main" id="{D30E8E6D-FA1B-4679-BE63-C8A76CAB66FD}"/>
                </a:ext>
              </a:extLst>
            </p:cNvPr>
            <p:cNvSpPr/>
            <p:nvPr/>
          </p:nvSpPr>
          <p:spPr>
            <a:xfrm>
              <a:off x="7307483" y="3935887"/>
              <a:ext cx="725420" cy="7254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23" name="Oval 98">
              <a:extLst>
                <a:ext uri="{FF2B5EF4-FFF2-40B4-BE49-F238E27FC236}">
                  <a16:creationId xmlns:a16="http://schemas.microsoft.com/office/drawing/2014/main" id="{0110114F-A81A-4D02-9F7E-63E58A41147C}"/>
                </a:ext>
              </a:extLst>
            </p:cNvPr>
            <p:cNvSpPr/>
            <p:nvPr/>
          </p:nvSpPr>
          <p:spPr>
            <a:xfrm>
              <a:off x="7970805" y="2410829"/>
              <a:ext cx="725420" cy="7254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grpSp>
          <p:nvGrpSpPr>
            <p:cNvPr id="29" name="그룹 43">
              <a:extLst>
                <a:ext uri="{FF2B5EF4-FFF2-40B4-BE49-F238E27FC236}">
                  <a16:creationId xmlns:a16="http://schemas.microsoft.com/office/drawing/2014/main" id="{FF4CB353-5394-401C-836B-6AE492231362}"/>
                </a:ext>
              </a:extLst>
            </p:cNvPr>
            <p:cNvGrpSpPr/>
            <p:nvPr/>
          </p:nvGrpSpPr>
          <p:grpSpPr>
            <a:xfrm>
              <a:off x="4208243" y="2644948"/>
              <a:ext cx="940156" cy="1298632"/>
              <a:chOff x="4208243" y="2644948"/>
              <a:chExt cx="940156" cy="1298632"/>
            </a:xfrm>
          </p:grpSpPr>
          <p:sp>
            <p:nvSpPr>
              <p:cNvPr id="39" name="Rectangle 15">
                <a:extLst>
                  <a:ext uri="{FF2B5EF4-FFF2-40B4-BE49-F238E27FC236}">
                    <a16:creationId xmlns:a16="http://schemas.microsoft.com/office/drawing/2014/main" id="{908610C5-55F3-4856-B163-D6EDF2A3B260}"/>
                  </a:ext>
                </a:extLst>
              </p:cNvPr>
              <p:cNvSpPr/>
              <p:nvPr/>
            </p:nvSpPr>
            <p:spPr>
              <a:xfrm rot="10800000">
                <a:off x="4208243" y="2644948"/>
                <a:ext cx="940156" cy="907440"/>
              </a:xfrm>
              <a:custGeom>
                <a:avLst/>
                <a:gdLst/>
                <a:ahLst/>
                <a:cxnLst/>
                <a:rect l="l" t="t" r="r" b="b"/>
                <a:pathLst>
                  <a:path w="929571" h="897222">
                    <a:moveTo>
                      <a:pt x="929571" y="731682"/>
                    </a:moveTo>
                    <a:lnTo>
                      <a:pt x="929571" y="897222"/>
                    </a:lnTo>
                    <a:lnTo>
                      <a:pt x="442770" y="897222"/>
                    </a:lnTo>
                    <a:lnTo>
                      <a:pt x="298754" y="897222"/>
                    </a:lnTo>
                    <a:lnTo>
                      <a:pt x="274103" y="897222"/>
                    </a:lnTo>
                    <a:cubicBezTo>
                      <a:pt x="274103" y="613647"/>
                      <a:pt x="176652" y="340818"/>
                      <a:pt x="0" y="123903"/>
                    </a:cubicBezTo>
                    <a:lnTo>
                      <a:pt x="116909" y="0"/>
                    </a:lnTo>
                    <a:cubicBezTo>
                      <a:pt x="291351" y="207479"/>
                      <a:pt x="400795" y="461979"/>
                      <a:pt x="432150" y="73168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Calibri" panose="020F0502020204030204" pitchFamily="34" charset="0"/>
                  <a:cs typeface="Calibri" panose="020F0502020204030204" pitchFamily="34" charset="0"/>
                </a:endParaRPr>
              </a:p>
            </p:txBody>
          </p:sp>
          <p:sp>
            <p:nvSpPr>
              <p:cNvPr id="40" name="직사각형 39">
                <a:extLst>
                  <a:ext uri="{FF2B5EF4-FFF2-40B4-BE49-F238E27FC236}">
                    <a16:creationId xmlns:a16="http://schemas.microsoft.com/office/drawing/2014/main" id="{DD1C1146-D750-4C3E-AA0C-FFE394228775}"/>
                  </a:ext>
                </a:extLst>
              </p:cNvPr>
              <p:cNvSpPr/>
              <p:nvPr/>
            </p:nvSpPr>
            <p:spPr>
              <a:xfrm rot="8013803">
                <a:off x="4525257" y="3527303"/>
                <a:ext cx="665367" cy="1671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Calibri" panose="020F0502020204030204" pitchFamily="34" charset="0"/>
                  <a:cs typeface="Calibri" panose="020F0502020204030204" pitchFamily="34" charset="0"/>
                </a:endParaRPr>
              </a:p>
            </p:txBody>
          </p:sp>
        </p:grpSp>
        <p:grpSp>
          <p:nvGrpSpPr>
            <p:cNvPr id="30" name="그룹 44">
              <a:extLst>
                <a:ext uri="{FF2B5EF4-FFF2-40B4-BE49-F238E27FC236}">
                  <a16:creationId xmlns:a16="http://schemas.microsoft.com/office/drawing/2014/main" id="{865F5BA2-10BE-4C30-AE8B-66AF27F9721B}"/>
                </a:ext>
              </a:extLst>
            </p:cNvPr>
            <p:cNvGrpSpPr/>
            <p:nvPr/>
          </p:nvGrpSpPr>
          <p:grpSpPr>
            <a:xfrm>
              <a:off x="4949768" y="3468925"/>
              <a:ext cx="1023989" cy="1021535"/>
              <a:chOff x="4949768" y="3468925"/>
              <a:chExt cx="1023989" cy="1021535"/>
            </a:xfrm>
          </p:grpSpPr>
          <p:sp>
            <p:nvSpPr>
              <p:cNvPr id="37" name="Rectangle 15">
                <a:extLst>
                  <a:ext uri="{FF2B5EF4-FFF2-40B4-BE49-F238E27FC236}">
                    <a16:creationId xmlns:a16="http://schemas.microsoft.com/office/drawing/2014/main" id="{A8AEA913-92D0-4F18-B84B-2632FEB8F871}"/>
                  </a:ext>
                </a:extLst>
              </p:cNvPr>
              <p:cNvSpPr/>
              <p:nvPr/>
            </p:nvSpPr>
            <p:spPr>
              <a:xfrm rot="8033242">
                <a:off x="4933409" y="3485284"/>
                <a:ext cx="940158" cy="907439"/>
              </a:xfrm>
              <a:custGeom>
                <a:avLst/>
                <a:gdLst/>
                <a:ahLst/>
                <a:cxnLst/>
                <a:rect l="l" t="t" r="r" b="b"/>
                <a:pathLst>
                  <a:path w="929571" h="897222">
                    <a:moveTo>
                      <a:pt x="929571" y="731682"/>
                    </a:moveTo>
                    <a:lnTo>
                      <a:pt x="929571" y="897222"/>
                    </a:lnTo>
                    <a:lnTo>
                      <a:pt x="442770" y="897222"/>
                    </a:lnTo>
                    <a:lnTo>
                      <a:pt x="298754" y="897222"/>
                    </a:lnTo>
                    <a:lnTo>
                      <a:pt x="274103" y="897222"/>
                    </a:lnTo>
                    <a:cubicBezTo>
                      <a:pt x="274103" y="613647"/>
                      <a:pt x="176652" y="340818"/>
                      <a:pt x="0" y="123903"/>
                    </a:cubicBezTo>
                    <a:lnTo>
                      <a:pt x="116909" y="0"/>
                    </a:lnTo>
                    <a:cubicBezTo>
                      <a:pt x="291351" y="207479"/>
                      <a:pt x="400795" y="461979"/>
                      <a:pt x="432150" y="73168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38" name="직사각형 40">
                <a:extLst>
                  <a:ext uri="{FF2B5EF4-FFF2-40B4-BE49-F238E27FC236}">
                    <a16:creationId xmlns:a16="http://schemas.microsoft.com/office/drawing/2014/main" id="{5E124F88-6757-4964-9228-F96E326388C4}"/>
                  </a:ext>
                </a:extLst>
              </p:cNvPr>
              <p:cNvSpPr/>
              <p:nvPr/>
            </p:nvSpPr>
            <p:spPr>
              <a:xfrm rot="5400000">
                <a:off x="5557480" y="4074183"/>
                <a:ext cx="665367" cy="1671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Calibri" panose="020F0502020204030204" pitchFamily="34" charset="0"/>
                  <a:cs typeface="Calibri" panose="020F0502020204030204" pitchFamily="34" charset="0"/>
                </a:endParaRPr>
              </a:p>
            </p:txBody>
          </p:sp>
        </p:grpSp>
        <p:grpSp>
          <p:nvGrpSpPr>
            <p:cNvPr id="31" name="그룹 45">
              <a:extLst>
                <a:ext uri="{FF2B5EF4-FFF2-40B4-BE49-F238E27FC236}">
                  <a16:creationId xmlns:a16="http://schemas.microsoft.com/office/drawing/2014/main" id="{A0E380D1-830A-4D69-B573-58F7EEA169CA}"/>
                </a:ext>
              </a:extLst>
            </p:cNvPr>
            <p:cNvGrpSpPr/>
            <p:nvPr/>
          </p:nvGrpSpPr>
          <p:grpSpPr>
            <a:xfrm>
              <a:off x="6039431" y="3513963"/>
              <a:ext cx="1041907" cy="982036"/>
              <a:chOff x="6039431" y="3513963"/>
              <a:chExt cx="1041907" cy="982036"/>
            </a:xfrm>
          </p:grpSpPr>
          <p:sp>
            <p:nvSpPr>
              <p:cNvPr id="35" name="Rectangle 15">
                <a:extLst>
                  <a:ext uri="{FF2B5EF4-FFF2-40B4-BE49-F238E27FC236}">
                    <a16:creationId xmlns:a16="http://schemas.microsoft.com/office/drawing/2014/main" id="{CD6097C7-30D5-4FFD-A105-02D074143401}"/>
                  </a:ext>
                </a:extLst>
              </p:cNvPr>
              <p:cNvSpPr/>
              <p:nvPr/>
            </p:nvSpPr>
            <p:spPr>
              <a:xfrm rot="5400000">
                <a:off x="6023072" y="3572201"/>
                <a:ext cx="940157" cy="907439"/>
              </a:xfrm>
              <a:custGeom>
                <a:avLst/>
                <a:gdLst/>
                <a:ahLst/>
                <a:cxnLst/>
                <a:rect l="l" t="t" r="r" b="b"/>
                <a:pathLst>
                  <a:path w="929571" h="897222">
                    <a:moveTo>
                      <a:pt x="929571" y="731682"/>
                    </a:moveTo>
                    <a:lnTo>
                      <a:pt x="929571" y="897222"/>
                    </a:lnTo>
                    <a:lnTo>
                      <a:pt x="442770" y="897222"/>
                    </a:lnTo>
                    <a:lnTo>
                      <a:pt x="298754" y="897222"/>
                    </a:lnTo>
                    <a:lnTo>
                      <a:pt x="274103" y="897222"/>
                    </a:lnTo>
                    <a:cubicBezTo>
                      <a:pt x="274103" y="613647"/>
                      <a:pt x="176652" y="340818"/>
                      <a:pt x="0" y="123903"/>
                    </a:cubicBezTo>
                    <a:lnTo>
                      <a:pt x="116909" y="0"/>
                    </a:lnTo>
                    <a:cubicBezTo>
                      <a:pt x="291351" y="207479"/>
                      <a:pt x="400795" y="461979"/>
                      <a:pt x="432150" y="73168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36" name="직사각형 41">
                <a:extLst>
                  <a:ext uri="{FF2B5EF4-FFF2-40B4-BE49-F238E27FC236}">
                    <a16:creationId xmlns:a16="http://schemas.microsoft.com/office/drawing/2014/main" id="{A66988D2-5EE1-41E0-8FB9-B236BD886627}"/>
                  </a:ext>
                </a:extLst>
              </p:cNvPr>
              <p:cNvSpPr/>
              <p:nvPr/>
            </p:nvSpPr>
            <p:spPr>
              <a:xfrm rot="2700000">
                <a:off x="6665061" y="3763053"/>
                <a:ext cx="665367" cy="1671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Calibri" panose="020F0502020204030204" pitchFamily="34" charset="0"/>
                  <a:cs typeface="Calibri" panose="020F0502020204030204" pitchFamily="34" charset="0"/>
                </a:endParaRPr>
              </a:p>
            </p:txBody>
          </p:sp>
        </p:grpSp>
        <p:grpSp>
          <p:nvGrpSpPr>
            <p:cNvPr id="32" name="그룹 46">
              <a:extLst>
                <a:ext uri="{FF2B5EF4-FFF2-40B4-BE49-F238E27FC236}">
                  <a16:creationId xmlns:a16="http://schemas.microsoft.com/office/drawing/2014/main" id="{EA465519-3AAF-4B86-BD49-33B9ED4EA9B3}"/>
                </a:ext>
              </a:extLst>
            </p:cNvPr>
            <p:cNvGrpSpPr/>
            <p:nvPr/>
          </p:nvGrpSpPr>
          <p:grpSpPr>
            <a:xfrm>
              <a:off x="6863408" y="2730302"/>
              <a:ext cx="1026294" cy="1024172"/>
              <a:chOff x="6863408" y="2730302"/>
              <a:chExt cx="1026294" cy="1024172"/>
            </a:xfrm>
          </p:grpSpPr>
          <p:sp>
            <p:nvSpPr>
              <p:cNvPr id="33" name="Rectangle 15">
                <a:extLst>
                  <a:ext uri="{FF2B5EF4-FFF2-40B4-BE49-F238E27FC236}">
                    <a16:creationId xmlns:a16="http://schemas.microsoft.com/office/drawing/2014/main" id="{5EA1E711-66CD-41B8-84C0-6CAF2168C84D}"/>
                  </a:ext>
                </a:extLst>
              </p:cNvPr>
              <p:cNvSpPr/>
              <p:nvPr/>
            </p:nvSpPr>
            <p:spPr>
              <a:xfrm rot="2633242">
                <a:off x="6863408" y="2847034"/>
                <a:ext cx="940157" cy="907440"/>
              </a:xfrm>
              <a:custGeom>
                <a:avLst/>
                <a:gdLst/>
                <a:ahLst/>
                <a:cxnLst/>
                <a:rect l="l" t="t" r="r" b="b"/>
                <a:pathLst>
                  <a:path w="929571" h="897222">
                    <a:moveTo>
                      <a:pt x="929571" y="731682"/>
                    </a:moveTo>
                    <a:lnTo>
                      <a:pt x="929571" y="897222"/>
                    </a:lnTo>
                    <a:lnTo>
                      <a:pt x="442770" y="897222"/>
                    </a:lnTo>
                    <a:lnTo>
                      <a:pt x="298754" y="897222"/>
                    </a:lnTo>
                    <a:lnTo>
                      <a:pt x="274103" y="897222"/>
                    </a:lnTo>
                    <a:cubicBezTo>
                      <a:pt x="274103" y="613647"/>
                      <a:pt x="176652" y="340818"/>
                      <a:pt x="0" y="123903"/>
                    </a:cubicBezTo>
                    <a:lnTo>
                      <a:pt x="116909" y="0"/>
                    </a:lnTo>
                    <a:cubicBezTo>
                      <a:pt x="291351" y="207479"/>
                      <a:pt x="400795" y="461979"/>
                      <a:pt x="432150" y="73168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34" name="직사각형 42">
                <a:extLst>
                  <a:ext uri="{FF2B5EF4-FFF2-40B4-BE49-F238E27FC236}">
                    <a16:creationId xmlns:a16="http://schemas.microsoft.com/office/drawing/2014/main" id="{91F199D2-CA64-4599-BE1E-D35BEB00598B}"/>
                  </a:ext>
                </a:extLst>
              </p:cNvPr>
              <p:cNvSpPr/>
              <p:nvPr/>
            </p:nvSpPr>
            <p:spPr>
              <a:xfrm>
                <a:off x="7224335" y="2730302"/>
                <a:ext cx="665367" cy="1671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Calibri" panose="020F0502020204030204" pitchFamily="34" charset="0"/>
                  <a:cs typeface="Calibri" panose="020F0502020204030204" pitchFamily="34" charset="0"/>
                </a:endParaRPr>
              </a:p>
            </p:txBody>
          </p:sp>
        </p:grpSp>
      </p:grpSp>
      <p:grpSp>
        <p:nvGrpSpPr>
          <p:cNvPr id="46" name="Group 45">
            <a:extLst>
              <a:ext uri="{FF2B5EF4-FFF2-40B4-BE49-F238E27FC236}">
                <a16:creationId xmlns:a16="http://schemas.microsoft.com/office/drawing/2014/main" id="{5B69C8B1-0783-47C3-9FCF-50BC476B9203}"/>
              </a:ext>
            </a:extLst>
          </p:cNvPr>
          <p:cNvGrpSpPr/>
          <p:nvPr/>
        </p:nvGrpSpPr>
        <p:grpSpPr>
          <a:xfrm>
            <a:off x="5099306" y="1617067"/>
            <a:ext cx="2051694" cy="2050642"/>
            <a:chOff x="4574848" y="1897856"/>
            <a:chExt cx="3028217" cy="3026664"/>
          </a:xfrm>
        </p:grpSpPr>
        <p:sp>
          <p:nvSpPr>
            <p:cNvPr id="47" name="Freeform: Shape 46">
              <a:extLst>
                <a:ext uri="{FF2B5EF4-FFF2-40B4-BE49-F238E27FC236}">
                  <a16:creationId xmlns:a16="http://schemas.microsoft.com/office/drawing/2014/main" id="{9ED417EA-78B0-43E8-9A1E-F763DCD07371}"/>
                </a:ext>
              </a:extLst>
            </p:cNvPr>
            <p:cNvSpPr/>
            <p:nvPr/>
          </p:nvSpPr>
          <p:spPr>
            <a:xfrm>
              <a:off x="4575624" y="1897856"/>
              <a:ext cx="3026664" cy="3026664"/>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solidFill>
              <a:schemeClr val="accent2">
                <a:lumMod val="20000"/>
                <a:lumOff val="80000"/>
              </a:schemeClr>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8" name="Freeform: Shape 47">
              <a:extLst>
                <a:ext uri="{FF2B5EF4-FFF2-40B4-BE49-F238E27FC236}">
                  <a16:creationId xmlns:a16="http://schemas.microsoft.com/office/drawing/2014/main" id="{B7BEB685-E631-4D08-9C55-6A4907AD33BC}"/>
                </a:ext>
              </a:extLst>
            </p:cNvPr>
            <p:cNvSpPr/>
            <p:nvPr/>
          </p:nvSpPr>
          <p:spPr>
            <a:xfrm>
              <a:off x="4574848" y="1907000"/>
              <a:ext cx="3028217" cy="2962327"/>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chemeClr val="accent2">
                <a:lumMod val="40000"/>
                <a:lumOff val="60000"/>
              </a:schemeClr>
            </a:solidFill>
            <a:ln w="9525" cap="flat">
              <a:noFill/>
              <a:prstDash val="solid"/>
              <a:miter/>
            </a:ln>
          </p:spPr>
          <p:txBody>
            <a:bodyPr rtlCol="0" anchor="ctr"/>
            <a:lstStyle/>
            <a:p>
              <a:endParaRPr lang="en-US" dirty="0">
                <a:latin typeface="Calibri" panose="020F0502020204030204" pitchFamily="34" charset="0"/>
                <a:ea typeface="Calibri" panose="020F0502020204030204" pitchFamily="34" charset="0"/>
                <a:cs typeface="Calibri" panose="020F0502020204030204" pitchFamily="34" charset="0"/>
              </a:endParaRPr>
            </a:p>
          </p:txBody>
        </p:sp>
      </p:grpSp>
      <p:sp>
        <p:nvSpPr>
          <p:cNvPr id="41" name="Donut 24">
            <a:extLst>
              <a:ext uri="{FF2B5EF4-FFF2-40B4-BE49-F238E27FC236}">
                <a16:creationId xmlns:a16="http://schemas.microsoft.com/office/drawing/2014/main" id="{EBC74187-F561-1685-4856-DAD345554E11}"/>
              </a:ext>
            </a:extLst>
          </p:cNvPr>
          <p:cNvSpPr/>
          <p:nvPr/>
        </p:nvSpPr>
        <p:spPr>
          <a:xfrm>
            <a:off x="5769427" y="2253692"/>
            <a:ext cx="728962" cy="734896"/>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latin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F25CF036-ACB4-02E7-AD25-0F3C4C80F2AB}"/>
              </a:ext>
            </a:extLst>
          </p:cNvPr>
          <p:cNvSpPr txBox="1"/>
          <p:nvPr/>
        </p:nvSpPr>
        <p:spPr>
          <a:xfrm>
            <a:off x="918486" y="4140999"/>
            <a:ext cx="2983091" cy="1477328"/>
          </a:xfrm>
          <a:prstGeom prst="rect">
            <a:avLst/>
          </a:prstGeom>
          <a:noFill/>
        </p:spPr>
        <p:txBody>
          <a:bodyPr wrap="square" rtlCol="0">
            <a:spAutoFit/>
          </a:bodyPr>
          <a:lstStyle/>
          <a:p>
            <a:pPr algn="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Ιστολογικά παρατηρείται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ενδοεπιδερμιδική</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πομφόλυγα με απώλεια των δεσμών μεταξύ των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κερατινοκυττάρων</a:t>
            </a:r>
            <a:endParaRPr lang="ko-KR" altLang="en-US"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43" name="TextBox 42">
            <a:extLst>
              <a:ext uri="{FF2B5EF4-FFF2-40B4-BE49-F238E27FC236}">
                <a16:creationId xmlns:a16="http://schemas.microsoft.com/office/drawing/2014/main" id="{0717A3DD-9CE6-B49C-74D0-0BDA7071D8E3}"/>
              </a:ext>
            </a:extLst>
          </p:cNvPr>
          <p:cNvSpPr txBox="1"/>
          <p:nvPr/>
        </p:nvSpPr>
        <p:spPr>
          <a:xfrm>
            <a:off x="4135466" y="5318162"/>
            <a:ext cx="3360468" cy="1200329"/>
          </a:xfrm>
          <a:prstGeom prst="rect">
            <a:avLst/>
          </a:prstGeom>
          <a:noFill/>
        </p:spPr>
        <p:txBody>
          <a:bodyPr wrap="square" rtlCol="0">
            <a:spAutoFit/>
          </a:bodyPr>
          <a:lstStyle/>
          <a:p>
            <a:pPr algn="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Χαρακτηρίζονται από την παρουσία δεσμευμένων και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κυκλοφορούντων</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a:t>
            </a:r>
            <a:r>
              <a:rPr lang="en-US"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IgG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αυτοαντισωμάτων</a:t>
            </a:r>
            <a:endParaRPr lang="ko-KR" altLang="en-US"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44" name="TextBox 43">
            <a:extLst>
              <a:ext uri="{FF2B5EF4-FFF2-40B4-BE49-F238E27FC236}">
                <a16:creationId xmlns:a16="http://schemas.microsoft.com/office/drawing/2014/main" id="{666A9F24-0FC9-BD01-26F9-C1197DB61B37}"/>
              </a:ext>
            </a:extLst>
          </p:cNvPr>
          <p:cNvSpPr txBox="1"/>
          <p:nvPr/>
        </p:nvSpPr>
        <p:spPr>
          <a:xfrm>
            <a:off x="8239907" y="3883157"/>
            <a:ext cx="3656819" cy="1200329"/>
          </a:xfrm>
          <a:prstGeom prst="rect">
            <a:avLst/>
          </a:prstGeom>
          <a:noFill/>
        </p:spPr>
        <p:txBody>
          <a:bodyPr wrap="square" rtlCol="0">
            <a:spAutoFit/>
          </a:bodyPr>
          <a:lstStyle/>
          <a:p>
            <a:pPr algn="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Εξαίρεση στον κανόνα αυτό αποτελεί η </a:t>
            </a:r>
            <a:r>
              <a:rPr lang="en-US"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IgA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πεμφιγα</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η οποία χαρακτηρίζεται από την παρουσία </a:t>
            </a:r>
            <a:r>
              <a:rPr lang="en-US"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IgA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αυτοαντισωμάτων</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a:t>
            </a:r>
            <a:endParaRPr lang="ko-KR" altLang="en-US"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8E3C2084-8F51-60FD-ECAE-85FE3E46A35E}"/>
              </a:ext>
            </a:extLst>
          </p:cNvPr>
          <p:cNvSpPr txBox="1"/>
          <p:nvPr/>
        </p:nvSpPr>
        <p:spPr>
          <a:xfrm>
            <a:off x="8752823" y="1734792"/>
            <a:ext cx="2983091" cy="1477328"/>
          </a:xfrm>
          <a:prstGeom prst="rect">
            <a:avLst/>
          </a:prstGeom>
          <a:noFill/>
        </p:spPr>
        <p:txBody>
          <a:bodyPr wrap="square" rtlCol="0">
            <a:spAutoFit/>
          </a:bodyPr>
          <a:lstStyle/>
          <a:p>
            <a:pPr algn="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Κύριοι εκπρόσωποι της ομάδας αυτής είναι: η κοινή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πέμφιγα</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η φυλλώδης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πέμφιγα</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και η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παρανεοπλαστική</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πέμφιγα</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a:t>
            </a:r>
            <a:endParaRPr lang="ko-KR" altLang="en-US"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81838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5B69C8B1-0783-47C3-9FCF-50BC476B9203}"/>
              </a:ext>
            </a:extLst>
          </p:cNvPr>
          <p:cNvGrpSpPr/>
          <p:nvPr/>
        </p:nvGrpSpPr>
        <p:grpSpPr>
          <a:xfrm>
            <a:off x="5100359" y="1601018"/>
            <a:ext cx="2059397" cy="2057778"/>
            <a:chOff x="4576401" y="1874169"/>
            <a:chExt cx="3039586" cy="3037196"/>
          </a:xfrm>
          <a:solidFill>
            <a:srgbClr val="92D050"/>
          </a:solidFill>
        </p:grpSpPr>
        <p:sp>
          <p:nvSpPr>
            <p:cNvPr id="47" name="Freeform: Shape 46">
              <a:extLst>
                <a:ext uri="{FF2B5EF4-FFF2-40B4-BE49-F238E27FC236}">
                  <a16:creationId xmlns:a16="http://schemas.microsoft.com/office/drawing/2014/main" id="{9ED417EA-78B0-43E8-9A1E-F763DCD07371}"/>
                </a:ext>
              </a:extLst>
            </p:cNvPr>
            <p:cNvSpPr/>
            <p:nvPr/>
          </p:nvSpPr>
          <p:spPr>
            <a:xfrm>
              <a:off x="4576401" y="1884701"/>
              <a:ext cx="3026664" cy="3026664"/>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solidFill>
              <a:srgbClr val="99FF99"/>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8" name="Freeform: Shape 47">
              <a:extLst>
                <a:ext uri="{FF2B5EF4-FFF2-40B4-BE49-F238E27FC236}">
                  <a16:creationId xmlns:a16="http://schemas.microsoft.com/office/drawing/2014/main" id="{B7BEB685-E631-4D08-9C55-6A4907AD33BC}"/>
                </a:ext>
              </a:extLst>
            </p:cNvPr>
            <p:cNvSpPr/>
            <p:nvPr/>
          </p:nvSpPr>
          <p:spPr>
            <a:xfrm>
              <a:off x="4587770" y="1874169"/>
              <a:ext cx="3028217" cy="2962327"/>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rgbClr val="92D050"/>
            </a:solidFill>
            <a:ln w="9525" cap="flat">
              <a:noFill/>
              <a:prstDash val="solid"/>
              <a:miter/>
            </a:ln>
          </p:spPr>
          <p:txBody>
            <a:bodyPr rtlCol="0" anchor="ctr"/>
            <a:lstStyle/>
            <a:p>
              <a:endParaRPr lang="en-US" dirty="0">
                <a:latin typeface="Calibri" panose="020F0502020204030204" pitchFamily="34" charset="0"/>
                <a:ea typeface="Calibri" panose="020F0502020204030204" pitchFamily="34" charset="0"/>
                <a:cs typeface="Calibri" panose="020F0502020204030204" pitchFamily="34" charset="0"/>
              </a:endParaRPr>
            </a:p>
          </p:txBody>
        </p:sp>
      </p:gr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l-GR" sz="3200" dirty="0">
                <a:latin typeface="Calibri" panose="020F0502020204030204" pitchFamily="34" charset="0"/>
                <a:ea typeface="Calibri" panose="020F0502020204030204" pitchFamily="34" charset="0"/>
                <a:cs typeface="Calibri" panose="020F0502020204030204" pitchFamily="34" charset="0"/>
              </a:rPr>
              <a:t>Νοσήματα ομάδας </a:t>
            </a:r>
            <a:r>
              <a:rPr lang="el-GR" sz="3200" dirty="0" err="1">
                <a:latin typeface="Calibri" panose="020F0502020204030204" pitchFamily="34" charset="0"/>
                <a:ea typeface="Calibri" panose="020F0502020204030204" pitchFamily="34" charset="0"/>
                <a:cs typeface="Calibri" panose="020F0502020204030204" pitchFamily="34" charset="0"/>
              </a:rPr>
              <a:t>πέμφιγοειδούς</a:t>
            </a:r>
            <a:endParaRPr lang="en-US" sz="3200" dirty="0">
              <a:latin typeface="Calibri" panose="020F050202020403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FFDD12E4-686E-4894-AE58-EFEEFF78F74C}"/>
              </a:ext>
            </a:extLst>
          </p:cNvPr>
          <p:cNvSpPr txBox="1"/>
          <p:nvPr/>
        </p:nvSpPr>
        <p:spPr>
          <a:xfrm>
            <a:off x="285000" y="2319222"/>
            <a:ext cx="2983091" cy="1477328"/>
          </a:xfrm>
          <a:prstGeom prst="rect">
            <a:avLst/>
          </a:prstGeom>
          <a:noFill/>
        </p:spPr>
        <p:txBody>
          <a:bodyPr wrap="square" rtlCol="0">
            <a:spAutoFit/>
          </a:bodyPr>
          <a:lstStyle/>
          <a:p>
            <a:pPr algn="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Τα νοσήματα της ομάδας αυτής χαρακτηρίζονται από την εμφάνιση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υποεπιδερμιδικής</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πομφόλυγας</a:t>
            </a:r>
            <a:endParaRPr lang="ko-KR" altLang="en-US" dirty="0">
              <a:solidFill>
                <a:schemeClr val="tx1">
                  <a:lumMod val="75000"/>
                  <a:lumOff val="25000"/>
                </a:schemeClr>
              </a:solidFill>
              <a:latin typeface="Calibri" panose="020F0502020204030204" pitchFamily="34" charset="0"/>
              <a:cs typeface="Calibri" panose="020F0502020204030204" pitchFamily="34" charset="0"/>
            </a:endParaRPr>
          </a:p>
        </p:txBody>
      </p:sp>
      <p:grpSp>
        <p:nvGrpSpPr>
          <p:cNvPr id="18" name="그룹 47">
            <a:extLst>
              <a:ext uri="{FF2B5EF4-FFF2-40B4-BE49-F238E27FC236}">
                <a16:creationId xmlns:a16="http://schemas.microsoft.com/office/drawing/2014/main" id="{5F61892F-401D-440D-9C8C-48A2E93AA003}"/>
              </a:ext>
            </a:extLst>
          </p:cNvPr>
          <p:cNvGrpSpPr/>
          <p:nvPr/>
        </p:nvGrpSpPr>
        <p:grpSpPr>
          <a:xfrm>
            <a:off x="3457208" y="2373247"/>
            <a:ext cx="5335891" cy="2999203"/>
            <a:chOff x="3360334" y="2373247"/>
            <a:chExt cx="5335891" cy="2999203"/>
          </a:xfrm>
          <a:solidFill>
            <a:srgbClr val="92D050"/>
          </a:solidFill>
        </p:grpSpPr>
        <p:sp>
          <p:nvSpPr>
            <p:cNvPr id="19" name="Oval 94">
              <a:extLst>
                <a:ext uri="{FF2B5EF4-FFF2-40B4-BE49-F238E27FC236}">
                  <a16:creationId xmlns:a16="http://schemas.microsoft.com/office/drawing/2014/main" id="{2FA828A9-4112-4507-B1DD-2EFF9175E7C7}"/>
                </a:ext>
              </a:extLst>
            </p:cNvPr>
            <p:cNvSpPr/>
            <p:nvPr/>
          </p:nvSpPr>
          <p:spPr>
            <a:xfrm>
              <a:off x="3360334" y="2373247"/>
              <a:ext cx="725420" cy="7254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20" name="Oval 95">
              <a:extLst>
                <a:ext uri="{FF2B5EF4-FFF2-40B4-BE49-F238E27FC236}">
                  <a16:creationId xmlns:a16="http://schemas.microsoft.com/office/drawing/2014/main" id="{6B4FE019-6CDC-48AF-AA3B-CF7A708ED772}"/>
                </a:ext>
              </a:extLst>
            </p:cNvPr>
            <p:cNvSpPr/>
            <p:nvPr/>
          </p:nvSpPr>
          <p:spPr>
            <a:xfrm>
              <a:off x="4038592" y="3917155"/>
              <a:ext cx="725420" cy="7254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21" name="Oval 96">
              <a:extLst>
                <a:ext uri="{FF2B5EF4-FFF2-40B4-BE49-F238E27FC236}">
                  <a16:creationId xmlns:a16="http://schemas.microsoft.com/office/drawing/2014/main" id="{F127AB38-FE24-4D5D-8898-48DF828B7D40}"/>
                </a:ext>
              </a:extLst>
            </p:cNvPr>
            <p:cNvSpPr/>
            <p:nvPr/>
          </p:nvSpPr>
          <p:spPr>
            <a:xfrm>
              <a:off x="5636155" y="4647030"/>
              <a:ext cx="725420" cy="7254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22" name="Oval 97">
              <a:extLst>
                <a:ext uri="{FF2B5EF4-FFF2-40B4-BE49-F238E27FC236}">
                  <a16:creationId xmlns:a16="http://schemas.microsoft.com/office/drawing/2014/main" id="{D30E8E6D-FA1B-4679-BE63-C8A76CAB66FD}"/>
                </a:ext>
              </a:extLst>
            </p:cNvPr>
            <p:cNvSpPr/>
            <p:nvPr/>
          </p:nvSpPr>
          <p:spPr>
            <a:xfrm>
              <a:off x="7307483" y="3935887"/>
              <a:ext cx="725420" cy="7254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23" name="Oval 98">
              <a:extLst>
                <a:ext uri="{FF2B5EF4-FFF2-40B4-BE49-F238E27FC236}">
                  <a16:creationId xmlns:a16="http://schemas.microsoft.com/office/drawing/2014/main" id="{0110114F-A81A-4D02-9F7E-63E58A41147C}"/>
                </a:ext>
              </a:extLst>
            </p:cNvPr>
            <p:cNvSpPr/>
            <p:nvPr/>
          </p:nvSpPr>
          <p:spPr>
            <a:xfrm>
              <a:off x="7970805" y="2410829"/>
              <a:ext cx="725420" cy="7254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grpSp>
          <p:nvGrpSpPr>
            <p:cNvPr id="29" name="그룹 43">
              <a:extLst>
                <a:ext uri="{FF2B5EF4-FFF2-40B4-BE49-F238E27FC236}">
                  <a16:creationId xmlns:a16="http://schemas.microsoft.com/office/drawing/2014/main" id="{FF4CB353-5394-401C-836B-6AE492231362}"/>
                </a:ext>
              </a:extLst>
            </p:cNvPr>
            <p:cNvGrpSpPr/>
            <p:nvPr/>
          </p:nvGrpSpPr>
          <p:grpSpPr>
            <a:xfrm>
              <a:off x="4208243" y="2644948"/>
              <a:ext cx="940156" cy="1298632"/>
              <a:chOff x="4208243" y="2644948"/>
              <a:chExt cx="940156" cy="1298632"/>
            </a:xfrm>
            <a:grpFill/>
          </p:grpSpPr>
          <p:sp>
            <p:nvSpPr>
              <p:cNvPr id="39" name="Rectangle 15">
                <a:extLst>
                  <a:ext uri="{FF2B5EF4-FFF2-40B4-BE49-F238E27FC236}">
                    <a16:creationId xmlns:a16="http://schemas.microsoft.com/office/drawing/2014/main" id="{908610C5-55F3-4856-B163-D6EDF2A3B260}"/>
                  </a:ext>
                </a:extLst>
              </p:cNvPr>
              <p:cNvSpPr/>
              <p:nvPr/>
            </p:nvSpPr>
            <p:spPr>
              <a:xfrm rot="10800000">
                <a:off x="4208243" y="2644948"/>
                <a:ext cx="940156" cy="907440"/>
              </a:xfrm>
              <a:custGeom>
                <a:avLst/>
                <a:gdLst/>
                <a:ahLst/>
                <a:cxnLst/>
                <a:rect l="l" t="t" r="r" b="b"/>
                <a:pathLst>
                  <a:path w="929571" h="897222">
                    <a:moveTo>
                      <a:pt x="929571" y="731682"/>
                    </a:moveTo>
                    <a:lnTo>
                      <a:pt x="929571" y="897222"/>
                    </a:lnTo>
                    <a:lnTo>
                      <a:pt x="442770" y="897222"/>
                    </a:lnTo>
                    <a:lnTo>
                      <a:pt x="298754" y="897222"/>
                    </a:lnTo>
                    <a:lnTo>
                      <a:pt x="274103" y="897222"/>
                    </a:lnTo>
                    <a:cubicBezTo>
                      <a:pt x="274103" y="613647"/>
                      <a:pt x="176652" y="340818"/>
                      <a:pt x="0" y="123903"/>
                    </a:cubicBezTo>
                    <a:lnTo>
                      <a:pt x="116909" y="0"/>
                    </a:lnTo>
                    <a:cubicBezTo>
                      <a:pt x="291351" y="207479"/>
                      <a:pt x="400795" y="461979"/>
                      <a:pt x="432150" y="73168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Calibri" panose="020F0502020204030204" pitchFamily="34" charset="0"/>
                  <a:cs typeface="Calibri" panose="020F0502020204030204" pitchFamily="34" charset="0"/>
                </a:endParaRPr>
              </a:p>
            </p:txBody>
          </p:sp>
          <p:sp>
            <p:nvSpPr>
              <p:cNvPr id="40" name="직사각형 39">
                <a:extLst>
                  <a:ext uri="{FF2B5EF4-FFF2-40B4-BE49-F238E27FC236}">
                    <a16:creationId xmlns:a16="http://schemas.microsoft.com/office/drawing/2014/main" id="{DD1C1146-D750-4C3E-AA0C-FFE394228775}"/>
                  </a:ext>
                </a:extLst>
              </p:cNvPr>
              <p:cNvSpPr/>
              <p:nvPr/>
            </p:nvSpPr>
            <p:spPr>
              <a:xfrm rot="8013803">
                <a:off x="4525257" y="3527303"/>
                <a:ext cx="665367" cy="1671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Calibri" panose="020F0502020204030204" pitchFamily="34" charset="0"/>
                  <a:cs typeface="Calibri" panose="020F0502020204030204" pitchFamily="34" charset="0"/>
                </a:endParaRPr>
              </a:p>
            </p:txBody>
          </p:sp>
        </p:grpSp>
        <p:grpSp>
          <p:nvGrpSpPr>
            <p:cNvPr id="30" name="그룹 44">
              <a:extLst>
                <a:ext uri="{FF2B5EF4-FFF2-40B4-BE49-F238E27FC236}">
                  <a16:creationId xmlns:a16="http://schemas.microsoft.com/office/drawing/2014/main" id="{865F5BA2-10BE-4C30-AE8B-66AF27F9721B}"/>
                </a:ext>
              </a:extLst>
            </p:cNvPr>
            <p:cNvGrpSpPr/>
            <p:nvPr/>
          </p:nvGrpSpPr>
          <p:grpSpPr>
            <a:xfrm>
              <a:off x="4949768" y="3468925"/>
              <a:ext cx="1023989" cy="1021535"/>
              <a:chOff x="4949768" y="3468925"/>
              <a:chExt cx="1023989" cy="1021535"/>
            </a:xfrm>
            <a:grpFill/>
          </p:grpSpPr>
          <p:sp>
            <p:nvSpPr>
              <p:cNvPr id="37" name="Rectangle 15">
                <a:extLst>
                  <a:ext uri="{FF2B5EF4-FFF2-40B4-BE49-F238E27FC236}">
                    <a16:creationId xmlns:a16="http://schemas.microsoft.com/office/drawing/2014/main" id="{A8AEA913-92D0-4F18-B84B-2632FEB8F871}"/>
                  </a:ext>
                </a:extLst>
              </p:cNvPr>
              <p:cNvSpPr/>
              <p:nvPr/>
            </p:nvSpPr>
            <p:spPr>
              <a:xfrm rot="8033242">
                <a:off x="4933409" y="3485284"/>
                <a:ext cx="940158" cy="907439"/>
              </a:xfrm>
              <a:custGeom>
                <a:avLst/>
                <a:gdLst/>
                <a:ahLst/>
                <a:cxnLst/>
                <a:rect l="l" t="t" r="r" b="b"/>
                <a:pathLst>
                  <a:path w="929571" h="897222">
                    <a:moveTo>
                      <a:pt x="929571" y="731682"/>
                    </a:moveTo>
                    <a:lnTo>
                      <a:pt x="929571" y="897222"/>
                    </a:lnTo>
                    <a:lnTo>
                      <a:pt x="442770" y="897222"/>
                    </a:lnTo>
                    <a:lnTo>
                      <a:pt x="298754" y="897222"/>
                    </a:lnTo>
                    <a:lnTo>
                      <a:pt x="274103" y="897222"/>
                    </a:lnTo>
                    <a:cubicBezTo>
                      <a:pt x="274103" y="613647"/>
                      <a:pt x="176652" y="340818"/>
                      <a:pt x="0" y="123903"/>
                    </a:cubicBezTo>
                    <a:lnTo>
                      <a:pt x="116909" y="0"/>
                    </a:lnTo>
                    <a:cubicBezTo>
                      <a:pt x="291351" y="207479"/>
                      <a:pt x="400795" y="461979"/>
                      <a:pt x="432150" y="73168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38" name="직사각형 40">
                <a:extLst>
                  <a:ext uri="{FF2B5EF4-FFF2-40B4-BE49-F238E27FC236}">
                    <a16:creationId xmlns:a16="http://schemas.microsoft.com/office/drawing/2014/main" id="{5E124F88-6757-4964-9228-F96E326388C4}"/>
                  </a:ext>
                </a:extLst>
              </p:cNvPr>
              <p:cNvSpPr/>
              <p:nvPr/>
            </p:nvSpPr>
            <p:spPr>
              <a:xfrm rot="5400000">
                <a:off x="5557480" y="4074183"/>
                <a:ext cx="665367" cy="1671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Calibri" panose="020F0502020204030204" pitchFamily="34" charset="0"/>
                  <a:cs typeface="Calibri" panose="020F0502020204030204" pitchFamily="34" charset="0"/>
                </a:endParaRPr>
              </a:p>
            </p:txBody>
          </p:sp>
        </p:grpSp>
        <p:grpSp>
          <p:nvGrpSpPr>
            <p:cNvPr id="31" name="그룹 45">
              <a:extLst>
                <a:ext uri="{FF2B5EF4-FFF2-40B4-BE49-F238E27FC236}">
                  <a16:creationId xmlns:a16="http://schemas.microsoft.com/office/drawing/2014/main" id="{A0E380D1-830A-4D69-B573-58F7EEA169CA}"/>
                </a:ext>
              </a:extLst>
            </p:cNvPr>
            <p:cNvGrpSpPr/>
            <p:nvPr/>
          </p:nvGrpSpPr>
          <p:grpSpPr>
            <a:xfrm>
              <a:off x="6039431" y="3513963"/>
              <a:ext cx="1041907" cy="982036"/>
              <a:chOff x="6039431" y="3513963"/>
              <a:chExt cx="1041907" cy="982036"/>
            </a:xfrm>
            <a:grpFill/>
          </p:grpSpPr>
          <p:sp>
            <p:nvSpPr>
              <p:cNvPr id="35" name="Rectangle 15">
                <a:extLst>
                  <a:ext uri="{FF2B5EF4-FFF2-40B4-BE49-F238E27FC236}">
                    <a16:creationId xmlns:a16="http://schemas.microsoft.com/office/drawing/2014/main" id="{CD6097C7-30D5-4FFD-A105-02D074143401}"/>
                  </a:ext>
                </a:extLst>
              </p:cNvPr>
              <p:cNvSpPr/>
              <p:nvPr/>
            </p:nvSpPr>
            <p:spPr>
              <a:xfrm rot="5400000">
                <a:off x="6023072" y="3572201"/>
                <a:ext cx="940157" cy="907439"/>
              </a:xfrm>
              <a:custGeom>
                <a:avLst/>
                <a:gdLst/>
                <a:ahLst/>
                <a:cxnLst/>
                <a:rect l="l" t="t" r="r" b="b"/>
                <a:pathLst>
                  <a:path w="929571" h="897222">
                    <a:moveTo>
                      <a:pt x="929571" y="731682"/>
                    </a:moveTo>
                    <a:lnTo>
                      <a:pt x="929571" y="897222"/>
                    </a:lnTo>
                    <a:lnTo>
                      <a:pt x="442770" y="897222"/>
                    </a:lnTo>
                    <a:lnTo>
                      <a:pt x="298754" y="897222"/>
                    </a:lnTo>
                    <a:lnTo>
                      <a:pt x="274103" y="897222"/>
                    </a:lnTo>
                    <a:cubicBezTo>
                      <a:pt x="274103" y="613647"/>
                      <a:pt x="176652" y="340818"/>
                      <a:pt x="0" y="123903"/>
                    </a:cubicBezTo>
                    <a:lnTo>
                      <a:pt x="116909" y="0"/>
                    </a:lnTo>
                    <a:cubicBezTo>
                      <a:pt x="291351" y="207479"/>
                      <a:pt x="400795" y="461979"/>
                      <a:pt x="432150" y="73168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36" name="직사각형 41">
                <a:extLst>
                  <a:ext uri="{FF2B5EF4-FFF2-40B4-BE49-F238E27FC236}">
                    <a16:creationId xmlns:a16="http://schemas.microsoft.com/office/drawing/2014/main" id="{A66988D2-5EE1-41E0-8FB9-B236BD886627}"/>
                  </a:ext>
                </a:extLst>
              </p:cNvPr>
              <p:cNvSpPr/>
              <p:nvPr/>
            </p:nvSpPr>
            <p:spPr>
              <a:xfrm rot="2700000">
                <a:off x="6665061" y="3763053"/>
                <a:ext cx="665367" cy="1671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Calibri" panose="020F0502020204030204" pitchFamily="34" charset="0"/>
                  <a:cs typeface="Calibri" panose="020F0502020204030204" pitchFamily="34" charset="0"/>
                </a:endParaRPr>
              </a:p>
            </p:txBody>
          </p:sp>
        </p:grpSp>
        <p:grpSp>
          <p:nvGrpSpPr>
            <p:cNvPr id="32" name="그룹 46">
              <a:extLst>
                <a:ext uri="{FF2B5EF4-FFF2-40B4-BE49-F238E27FC236}">
                  <a16:creationId xmlns:a16="http://schemas.microsoft.com/office/drawing/2014/main" id="{EA465519-3AAF-4B86-BD49-33B9ED4EA9B3}"/>
                </a:ext>
              </a:extLst>
            </p:cNvPr>
            <p:cNvGrpSpPr/>
            <p:nvPr/>
          </p:nvGrpSpPr>
          <p:grpSpPr>
            <a:xfrm>
              <a:off x="6863408" y="2730302"/>
              <a:ext cx="1026294" cy="1024172"/>
              <a:chOff x="6863408" y="2730302"/>
              <a:chExt cx="1026294" cy="1024172"/>
            </a:xfrm>
            <a:grpFill/>
          </p:grpSpPr>
          <p:sp>
            <p:nvSpPr>
              <p:cNvPr id="33" name="Rectangle 15">
                <a:extLst>
                  <a:ext uri="{FF2B5EF4-FFF2-40B4-BE49-F238E27FC236}">
                    <a16:creationId xmlns:a16="http://schemas.microsoft.com/office/drawing/2014/main" id="{5EA1E711-66CD-41B8-84C0-6CAF2168C84D}"/>
                  </a:ext>
                </a:extLst>
              </p:cNvPr>
              <p:cNvSpPr/>
              <p:nvPr/>
            </p:nvSpPr>
            <p:spPr>
              <a:xfrm rot="2633242">
                <a:off x="6863408" y="2847034"/>
                <a:ext cx="940157" cy="907440"/>
              </a:xfrm>
              <a:custGeom>
                <a:avLst/>
                <a:gdLst/>
                <a:ahLst/>
                <a:cxnLst/>
                <a:rect l="l" t="t" r="r" b="b"/>
                <a:pathLst>
                  <a:path w="929571" h="897222">
                    <a:moveTo>
                      <a:pt x="929571" y="731682"/>
                    </a:moveTo>
                    <a:lnTo>
                      <a:pt x="929571" y="897222"/>
                    </a:lnTo>
                    <a:lnTo>
                      <a:pt x="442770" y="897222"/>
                    </a:lnTo>
                    <a:lnTo>
                      <a:pt x="298754" y="897222"/>
                    </a:lnTo>
                    <a:lnTo>
                      <a:pt x="274103" y="897222"/>
                    </a:lnTo>
                    <a:cubicBezTo>
                      <a:pt x="274103" y="613647"/>
                      <a:pt x="176652" y="340818"/>
                      <a:pt x="0" y="123903"/>
                    </a:cubicBezTo>
                    <a:lnTo>
                      <a:pt x="116909" y="0"/>
                    </a:lnTo>
                    <a:cubicBezTo>
                      <a:pt x="291351" y="207479"/>
                      <a:pt x="400795" y="461979"/>
                      <a:pt x="432150" y="73168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34" name="직사각형 42">
                <a:extLst>
                  <a:ext uri="{FF2B5EF4-FFF2-40B4-BE49-F238E27FC236}">
                    <a16:creationId xmlns:a16="http://schemas.microsoft.com/office/drawing/2014/main" id="{91F199D2-CA64-4599-BE1E-D35BEB00598B}"/>
                  </a:ext>
                </a:extLst>
              </p:cNvPr>
              <p:cNvSpPr/>
              <p:nvPr/>
            </p:nvSpPr>
            <p:spPr>
              <a:xfrm>
                <a:off x="7224335" y="2730302"/>
                <a:ext cx="665367" cy="1671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latin typeface="Calibri" panose="020F0502020204030204" pitchFamily="34" charset="0"/>
                  <a:cs typeface="Calibri" panose="020F0502020204030204" pitchFamily="34" charset="0"/>
                </a:endParaRPr>
              </a:p>
            </p:txBody>
          </p:sp>
        </p:grpSp>
      </p:grpSp>
      <p:sp>
        <p:nvSpPr>
          <p:cNvPr id="41" name="Donut 24">
            <a:extLst>
              <a:ext uri="{FF2B5EF4-FFF2-40B4-BE49-F238E27FC236}">
                <a16:creationId xmlns:a16="http://schemas.microsoft.com/office/drawing/2014/main" id="{EBC74187-F561-1685-4856-DAD345554E11}"/>
              </a:ext>
            </a:extLst>
          </p:cNvPr>
          <p:cNvSpPr/>
          <p:nvPr/>
        </p:nvSpPr>
        <p:spPr>
          <a:xfrm>
            <a:off x="5769427" y="2253692"/>
            <a:ext cx="728962" cy="734896"/>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schemeClr val="tx1"/>
              </a:solidFill>
              <a:latin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F25CF036-ACB4-02E7-AD25-0F3C4C80F2AB}"/>
              </a:ext>
            </a:extLst>
          </p:cNvPr>
          <p:cNvSpPr txBox="1"/>
          <p:nvPr/>
        </p:nvSpPr>
        <p:spPr>
          <a:xfrm>
            <a:off x="1273890" y="4661307"/>
            <a:ext cx="2983091" cy="923330"/>
          </a:xfrm>
          <a:prstGeom prst="rect">
            <a:avLst/>
          </a:prstGeom>
          <a:noFill/>
        </p:spPr>
        <p:txBody>
          <a:bodyPr wrap="square" rtlCol="0">
            <a:spAutoFit/>
          </a:bodyPr>
          <a:lstStyle/>
          <a:p>
            <a:pPr algn="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Ιστολογικά παρατηρείται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υποεπιδερμιδική</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πομφόλυγα με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ηωσινοφιλική</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διήθηση</a:t>
            </a:r>
            <a:endParaRPr lang="ko-KR" altLang="en-US"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8E3C2084-8F51-60FD-ECAE-85FE3E46A35E}"/>
              </a:ext>
            </a:extLst>
          </p:cNvPr>
          <p:cNvSpPr txBox="1"/>
          <p:nvPr/>
        </p:nvSpPr>
        <p:spPr>
          <a:xfrm>
            <a:off x="8444300" y="3618124"/>
            <a:ext cx="2983091" cy="1754326"/>
          </a:xfrm>
          <a:prstGeom prst="rect">
            <a:avLst/>
          </a:prstGeom>
          <a:noFill/>
        </p:spPr>
        <p:txBody>
          <a:bodyPr wrap="square" rtlCol="0">
            <a:spAutoFit/>
          </a:bodyPr>
          <a:lstStyle/>
          <a:p>
            <a:pPr algn="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Κύριοι εκπρόσωποι της ομάδας αυτής είναι: το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πομφολυγώδες</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a:t>
            </a:r>
            <a:r>
              <a:rPr lang="el-GR"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πεμφιγοειδές</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το </a:t>
            </a:r>
            <a:r>
              <a:rPr lang="en-US"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DABP,</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το ΠΠ της κύησης, το </a:t>
            </a:r>
            <a:r>
              <a:rPr lang="en-US" altLang="ko-KR" dirty="0" err="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Brunsting</a:t>
            </a:r>
            <a:r>
              <a:rPr lang="en-US"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 Perry </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και το </a:t>
            </a:r>
            <a:r>
              <a:rPr lang="en-US"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anti p200 </a:t>
            </a:r>
            <a:r>
              <a:rPr lang="el-GR" altLang="ko-KR"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ΠΠ</a:t>
            </a:r>
            <a:endParaRPr lang="ko-KR" altLang="en-US"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97277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DBB0B2B9-990D-9B26-64B6-3721100C3B4D}"/>
              </a:ext>
            </a:extLst>
          </p:cNvPr>
          <p:cNvPicPr>
            <a:picLocks noChangeAspect="1"/>
          </p:cNvPicPr>
          <p:nvPr/>
        </p:nvPicPr>
        <p:blipFill>
          <a:blip r:embed="rId2"/>
          <a:stretch>
            <a:fillRect/>
          </a:stretch>
        </p:blipFill>
        <p:spPr>
          <a:xfrm>
            <a:off x="6384032" y="1316766"/>
            <a:ext cx="5664629" cy="5249796"/>
          </a:xfrm>
          <a:prstGeom prst="rect">
            <a:avLst/>
          </a:prstGeom>
        </p:spPr>
      </p:pic>
      <p:pic>
        <p:nvPicPr>
          <p:cNvPr id="5" name="Εικόνα 4">
            <a:extLst>
              <a:ext uri="{FF2B5EF4-FFF2-40B4-BE49-F238E27FC236}">
                <a16:creationId xmlns:a16="http://schemas.microsoft.com/office/drawing/2014/main" id="{AEFA31BD-D55F-3624-3556-C4FE79A86DAA}"/>
              </a:ext>
            </a:extLst>
          </p:cNvPr>
          <p:cNvPicPr>
            <a:picLocks noChangeAspect="1"/>
          </p:cNvPicPr>
          <p:nvPr/>
        </p:nvPicPr>
        <p:blipFill>
          <a:blip r:embed="rId3"/>
          <a:stretch>
            <a:fillRect/>
          </a:stretch>
        </p:blipFill>
        <p:spPr>
          <a:xfrm>
            <a:off x="1391477" y="469836"/>
            <a:ext cx="3844544" cy="6096725"/>
          </a:xfrm>
          <a:prstGeom prst="rect">
            <a:avLst/>
          </a:prstGeom>
        </p:spPr>
      </p:pic>
      <p:sp>
        <p:nvSpPr>
          <p:cNvPr id="8" name="TextBox 7">
            <a:extLst>
              <a:ext uri="{FF2B5EF4-FFF2-40B4-BE49-F238E27FC236}">
                <a16:creationId xmlns:a16="http://schemas.microsoft.com/office/drawing/2014/main" id="{443A1043-B2FD-7F03-BAAA-675D062F7B04}"/>
              </a:ext>
            </a:extLst>
          </p:cNvPr>
          <p:cNvSpPr txBox="1"/>
          <p:nvPr/>
        </p:nvSpPr>
        <p:spPr>
          <a:xfrm>
            <a:off x="963547" y="6529706"/>
            <a:ext cx="8544949" cy="297454"/>
          </a:xfrm>
          <a:prstGeom prst="rect">
            <a:avLst/>
          </a:prstGeom>
          <a:noFill/>
        </p:spPr>
        <p:txBody>
          <a:bodyPr wrap="square">
            <a:spAutoFit/>
          </a:bodyPr>
          <a:lstStyle/>
          <a:p>
            <a:r>
              <a:rPr lang="en-US" sz="1333" i="1" dirty="0" err="1"/>
              <a:t>Saschenbrecker</a:t>
            </a:r>
            <a:r>
              <a:rPr lang="en-US" sz="1333" i="1" dirty="0"/>
              <a:t> S, Karl I, </a:t>
            </a:r>
            <a:r>
              <a:rPr lang="en-US" sz="1333" i="1" dirty="0" err="1"/>
              <a:t>Komorowski</a:t>
            </a:r>
            <a:r>
              <a:rPr lang="en-US" sz="1333" i="1" dirty="0"/>
              <a:t> L, Probst C, </a:t>
            </a:r>
            <a:r>
              <a:rPr lang="en-US" sz="1333" i="1" dirty="0" err="1"/>
              <a:t>Dähnrich</a:t>
            </a:r>
            <a:r>
              <a:rPr lang="en-US" sz="1333" i="1" dirty="0"/>
              <a:t> C, et al. Front Immunol. 2019 Aug 20;10:1974.</a:t>
            </a:r>
          </a:p>
        </p:txBody>
      </p:sp>
    </p:spTree>
    <p:extLst>
      <p:ext uri="{BB962C8B-B14F-4D97-AF65-F5344CB8AC3E}">
        <p14:creationId xmlns:p14="http://schemas.microsoft.com/office/powerpoint/2010/main" val="270236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A9266D33-7FA9-5A88-435A-32C3F70EC569}"/>
              </a:ext>
            </a:extLst>
          </p:cNvPr>
          <p:cNvPicPr>
            <a:picLocks noChangeAspect="1"/>
          </p:cNvPicPr>
          <p:nvPr/>
        </p:nvPicPr>
        <p:blipFill>
          <a:blip r:embed="rId3"/>
          <a:stretch>
            <a:fillRect/>
          </a:stretch>
        </p:blipFill>
        <p:spPr>
          <a:xfrm>
            <a:off x="1522887" y="429943"/>
            <a:ext cx="8492079" cy="5379185"/>
          </a:xfrm>
          <a:prstGeom prst="rect">
            <a:avLst/>
          </a:prstGeom>
        </p:spPr>
      </p:pic>
    </p:spTree>
    <p:extLst>
      <p:ext uri="{BB962C8B-B14F-4D97-AF65-F5344CB8AC3E}">
        <p14:creationId xmlns:p14="http://schemas.microsoft.com/office/powerpoint/2010/main" val="3731731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69846E8A-3604-A035-E461-5486D8E843BA}"/>
              </a:ext>
            </a:extLst>
          </p:cNvPr>
          <p:cNvPicPr>
            <a:picLocks noChangeAspect="1"/>
          </p:cNvPicPr>
          <p:nvPr/>
        </p:nvPicPr>
        <p:blipFill>
          <a:blip r:embed="rId2"/>
          <a:stretch>
            <a:fillRect/>
          </a:stretch>
        </p:blipFill>
        <p:spPr>
          <a:xfrm>
            <a:off x="2142573" y="566338"/>
            <a:ext cx="7906853" cy="5725324"/>
          </a:xfrm>
          <a:prstGeom prst="rect">
            <a:avLst/>
          </a:prstGeom>
        </p:spPr>
      </p:pic>
    </p:spTree>
    <p:extLst>
      <p:ext uri="{BB962C8B-B14F-4D97-AF65-F5344CB8AC3E}">
        <p14:creationId xmlns:p14="http://schemas.microsoft.com/office/powerpoint/2010/main" val="2909642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EFBB911E-FFC5-44F3-5FB1-0096B4232FC6}"/>
              </a:ext>
            </a:extLst>
          </p:cNvPr>
          <p:cNvPicPr>
            <a:picLocks noChangeAspect="1"/>
          </p:cNvPicPr>
          <p:nvPr/>
        </p:nvPicPr>
        <p:blipFill>
          <a:blip r:embed="rId2"/>
          <a:stretch>
            <a:fillRect/>
          </a:stretch>
        </p:blipFill>
        <p:spPr>
          <a:xfrm>
            <a:off x="5600449" y="0"/>
            <a:ext cx="6591551" cy="6858000"/>
          </a:xfrm>
          <a:prstGeom prst="rect">
            <a:avLst/>
          </a:prstGeom>
        </p:spPr>
      </p:pic>
      <p:sp>
        <p:nvSpPr>
          <p:cNvPr id="3" name="Text Box 10">
            <a:extLst>
              <a:ext uri="{FF2B5EF4-FFF2-40B4-BE49-F238E27FC236}">
                <a16:creationId xmlns:a16="http://schemas.microsoft.com/office/drawing/2014/main" id="{8A808DD9-523B-0ABD-92DF-D2349EEB40AC}"/>
              </a:ext>
            </a:extLst>
          </p:cNvPr>
          <p:cNvSpPr txBox="1">
            <a:spLocks noChangeArrowheads="1"/>
          </p:cNvSpPr>
          <p:nvPr/>
        </p:nvSpPr>
        <p:spPr bwMode="auto">
          <a:xfrm>
            <a:off x="1001344" y="2198799"/>
            <a:ext cx="3600450" cy="2308324"/>
          </a:xfrm>
          <a:prstGeom prst="rect">
            <a:avLst/>
          </a:prstGeom>
          <a:ln/>
        </p:spPr>
        <p:style>
          <a:lnRef idx="1">
            <a:schemeClr val="accent1"/>
          </a:lnRef>
          <a:fillRef idx="2">
            <a:schemeClr val="accent1"/>
          </a:fillRef>
          <a:effectRef idx="1">
            <a:schemeClr val="accent1"/>
          </a:effectRef>
          <a:fontRef idx="minor">
            <a:schemeClr val="dk1"/>
          </a:fontRef>
        </p:style>
        <p:txBody>
          <a:bodyP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r>
              <a:rPr lang="el-GR" altLang="el-GR" sz="1800" dirty="0">
                <a:latin typeface="Calibri" panose="020F0502020204030204" pitchFamily="34" charset="0"/>
                <a:ea typeface="Calibri" panose="020F0502020204030204" pitchFamily="34" charset="0"/>
                <a:cs typeface="Calibri" panose="020F0502020204030204" pitchFamily="34" charset="0"/>
              </a:rPr>
              <a:t>Εν τω </a:t>
            </a:r>
            <a:r>
              <a:rPr lang="el-GR" altLang="el-GR" sz="1800" dirty="0" err="1">
                <a:latin typeface="Calibri" panose="020F0502020204030204" pitchFamily="34" charset="0"/>
                <a:ea typeface="Calibri" panose="020F0502020204030204" pitchFamily="34" charset="0"/>
                <a:cs typeface="Calibri" panose="020F0502020204030204" pitchFamily="34" charset="0"/>
              </a:rPr>
              <a:t>βάθει</a:t>
            </a:r>
            <a:r>
              <a:rPr lang="el-GR" altLang="el-GR" sz="1800" dirty="0">
                <a:latin typeface="Calibri" panose="020F0502020204030204" pitchFamily="34" charset="0"/>
                <a:ea typeface="Calibri" panose="020F0502020204030204" pitchFamily="34" charset="0"/>
                <a:cs typeface="Calibri" panose="020F0502020204030204" pitchFamily="34" charset="0"/>
              </a:rPr>
              <a:t> (</a:t>
            </a:r>
            <a:r>
              <a:rPr lang="el-GR" altLang="el-GR" sz="1800" dirty="0" err="1">
                <a:latin typeface="Calibri" panose="020F0502020204030204" pitchFamily="34" charset="0"/>
                <a:ea typeface="Calibri" panose="020F0502020204030204" pitchFamily="34" charset="0"/>
                <a:cs typeface="Calibri" panose="020F0502020204030204" pitchFamily="34" charset="0"/>
              </a:rPr>
              <a:t>Υπερβασικές</a:t>
            </a:r>
            <a:r>
              <a:rPr lang="el-GR" altLang="el-GR" sz="1800" dirty="0">
                <a:latin typeface="Calibri" panose="020F0502020204030204" pitchFamily="34" charset="0"/>
                <a:ea typeface="Calibri" panose="020F0502020204030204" pitchFamily="34" charset="0"/>
                <a:cs typeface="Calibri" panose="020F0502020204030204" pitchFamily="34" charset="0"/>
              </a:rPr>
              <a:t>) </a:t>
            </a:r>
          </a:p>
          <a:p>
            <a:r>
              <a:rPr lang="el-GR" altLang="el-GR" sz="1800" dirty="0">
                <a:latin typeface="Calibri" panose="020F0502020204030204" pitchFamily="34" charset="0"/>
                <a:ea typeface="Calibri" panose="020F0502020204030204" pitchFamily="34" charset="0"/>
                <a:cs typeface="Calibri" panose="020F0502020204030204" pitchFamily="34" charset="0"/>
              </a:rPr>
              <a:t>• Κοινή</a:t>
            </a:r>
          </a:p>
          <a:p>
            <a:r>
              <a:rPr lang="el-GR" altLang="el-GR" sz="1800" dirty="0">
                <a:latin typeface="Calibri" panose="020F0502020204030204" pitchFamily="34" charset="0"/>
                <a:ea typeface="Calibri" panose="020F0502020204030204" pitchFamily="34" charset="0"/>
                <a:cs typeface="Calibri" panose="020F0502020204030204" pitchFamily="34" charset="0"/>
              </a:rPr>
              <a:t>- Βλαστική</a:t>
            </a:r>
          </a:p>
          <a:p>
            <a:endParaRPr lang="el-GR" altLang="el-GR" sz="1800" dirty="0">
              <a:latin typeface="Calibri" panose="020F0502020204030204" pitchFamily="34" charset="0"/>
              <a:ea typeface="Calibri" panose="020F0502020204030204" pitchFamily="34" charset="0"/>
              <a:cs typeface="Calibri" panose="020F0502020204030204" pitchFamily="34" charset="0"/>
            </a:endParaRPr>
          </a:p>
          <a:p>
            <a:r>
              <a:rPr lang="el-GR" altLang="el-GR" sz="1800" dirty="0" err="1">
                <a:latin typeface="Calibri" panose="020F0502020204030204" pitchFamily="34" charset="0"/>
                <a:ea typeface="Calibri" panose="020F0502020204030204" pitchFamily="34" charset="0"/>
                <a:cs typeface="Calibri" panose="020F0502020204030204" pitchFamily="34" charset="0"/>
              </a:rPr>
              <a:t>Επιπολής</a:t>
            </a:r>
            <a:r>
              <a:rPr lang="el-GR" altLang="el-GR" sz="1800" dirty="0">
                <a:latin typeface="Calibri" panose="020F0502020204030204" pitchFamily="34" charset="0"/>
                <a:ea typeface="Calibri" panose="020F0502020204030204" pitchFamily="34" charset="0"/>
                <a:cs typeface="Calibri" panose="020F0502020204030204" pitchFamily="34" charset="0"/>
              </a:rPr>
              <a:t> (Επιφανειακές)</a:t>
            </a:r>
          </a:p>
          <a:p>
            <a:r>
              <a:rPr lang="el-GR" altLang="el-GR" sz="1800" dirty="0">
                <a:latin typeface="Calibri" panose="020F0502020204030204" pitchFamily="34" charset="0"/>
                <a:ea typeface="Calibri" panose="020F0502020204030204" pitchFamily="34" charset="0"/>
                <a:cs typeface="Calibri" panose="020F0502020204030204" pitchFamily="34" charset="0"/>
              </a:rPr>
              <a:t>• Φυλλώδης</a:t>
            </a:r>
          </a:p>
          <a:p>
            <a:r>
              <a:rPr lang="el-GR" altLang="el-GR" sz="1800" dirty="0">
                <a:latin typeface="Calibri" panose="020F0502020204030204" pitchFamily="34" charset="0"/>
                <a:ea typeface="Calibri" panose="020F0502020204030204" pitchFamily="34" charset="0"/>
                <a:cs typeface="Calibri" panose="020F0502020204030204" pitchFamily="34" charset="0"/>
              </a:rPr>
              <a:t>- </a:t>
            </a:r>
            <a:r>
              <a:rPr lang="el-GR" altLang="el-GR" sz="1800" dirty="0" err="1">
                <a:latin typeface="Calibri" panose="020F0502020204030204" pitchFamily="34" charset="0"/>
                <a:ea typeface="Calibri" panose="020F0502020204030204" pitchFamily="34" charset="0"/>
                <a:cs typeface="Calibri" panose="020F0502020204030204" pitchFamily="34" charset="0"/>
              </a:rPr>
              <a:t>Ερυθηματώδης</a:t>
            </a:r>
            <a:endParaRPr lang="el-GR" altLang="el-GR" sz="1800" dirty="0">
              <a:latin typeface="Calibri" panose="020F0502020204030204" pitchFamily="34" charset="0"/>
              <a:ea typeface="Calibri" panose="020F0502020204030204" pitchFamily="34" charset="0"/>
              <a:cs typeface="Calibri" panose="020F0502020204030204" pitchFamily="34" charset="0"/>
            </a:endParaRPr>
          </a:p>
          <a:p>
            <a:r>
              <a:rPr lang="el-GR" altLang="el-GR" sz="1800" dirty="0">
                <a:latin typeface="Calibri" panose="020F0502020204030204" pitchFamily="34" charset="0"/>
                <a:ea typeface="Calibri" panose="020F0502020204030204" pitchFamily="34" charset="0"/>
                <a:cs typeface="Calibri" panose="020F0502020204030204" pitchFamily="34" charset="0"/>
              </a:rPr>
              <a:t>- Ενδημική</a:t>
            </a:r>
          </a:p>
        </p:txBody>
      </p:sp>
    </p:spTree>
    <p:extLst>
      <p:ext uri="{BB962C8B-B14F-4D97-AF65-F5344CB8AC3E}">
        <p14:creationId xmlns:p14="http://schemas.microsoft.com/office/powerpoint/2010/main" val="1871918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a:extLst>
              <a:ext uri="{FF2B5EF4-FFF2-40B4-BE49-F238E27FC236}">
                <a16:creationId xmlns:a16="http://schemas.microsoft.com/office/drawing/2014/main" id="{9472D35D-6DC4-E2CF-CDC2-57CF881EA321}"/>
              </a:ext>
            </a:extLst>
          </p:cNvPr>
          <p:cNvSpPr txBox="1"/>
          <p:nvPr/>
        </p:nvSpPr>
        <p:spPr>
          <a:xfrm>
            <a:off x="2721657" y="992596"/>
            <a:ext cx="2911823" cy="1200329"/>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el-GR" dirty="0"/>
              <a:t>Εκζεματικού τύπου βλάβες</a:t>
            </a:r>
          </a:p>
          <a:p>
            <a:pPr algn="ctr"/>
            <a:r>
              <a:rPr lang="el-GR" dirty="0"/>
              <a:t>Εκδορές</a:t>
            </a:r>
          </a:p>
          <a:p>
            <a:pPr algn="ctr"/>
            <a:r>
              <a:rPr lang="el-GR" dirty="0"/>
              <a:t>Εφελκίδες</a:t>
            </a:r>
          </a:p>
          <a:p>
            <a:pPr algn="ctr"/>
            <a:r>
              <a:rPr lang="el-GR" dirty="0"/>
              <a:t>Πομφούς</a:t>
            </a:r>
          </a:p>
        </p:txBody>
      </p:sp>
      <p:cxnSp>
        <p:nvCxnSpPr>
          <p:cNvPr id="3" name="Straight Connector 2">
            <a:extLst>
              <a:ext uri="{FF2B5EF4-FFF2-40B4-BE49-F238E27FC236}">
                <a16:creationId xmlns:a16="http://schemas.microsoft.com/office/drawing/2014/main" id="{718E0C7D-11CE-46F6-9DD3-922D524B1112}"/>
              </a:ext>
            </a:extLst>
          </p:cNvPr>
          <p:cNvCxnSpPr/>
          <p:nvPr/>
        </p:nvCxnSpPr>
        <p:spPr>
          <a:xfrm flipV="1">
            <a:off x="7459746" y="2583012"/>
            <a:ext cx="612000" cy="612000"/>
          </a:xfrm>
          <a:prstGeom prst="line">
            <a:avLst/>
          </a:prstGeom>
          <a:ln w="31750" cap="sq">
            <a:solidFill>
              <a:schemeClr val="accent3"/>
            </a:solidFill>
            <a:headEnd type="oval"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8E7F0ECD-8CD5-4BBA-84A4-419963493805}"/>
              </a:ext>
            </a:extLst>
          </p:cNvPr>
          <p:cNvCxnSpPr/>
          <p:nvPr/>
        </p:nvCxnSpPr>
        <p:spPr>
          <a:xfrm>
            <a:off x="7459746" y="3797262"/>
            <a:ext cx="612000" cy="0"/>
          </a:xfrm>
          <a:prstGeom prst="line">
            <a:avLst/>
          </a:prstGeom>
          <a:ln w="31750" cap="sq">
            <a:solidFill>
              <a:schemeClr val="accent4"/>
            </a:solidFill>
            <a:headEnd type="oval"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F9A0F13-3342-4A60-AF90-77F6646C2634}"/>
              </a:ext>
            </a:extLst>
          </p:cNvPr>
          <p:cNvCxnSpPr/>
          <p:nvPr/>
        </p:nvCxnSpPr>
        <p:spPr>
          <a:xfrm>
            <a:off x="7459746" y="4402466"/>
            <a:ext cx="612000" cy="612000"/>
          </a:xfrm>
          <a:prstGeom prst="line">
            <a:avLst/>
          </a:prstGeom>
          <a:ln w="31750" cap="sq">
            <a:solidFill>
              <a:schemeClr val="accent1"/>
            </a:solidFill>
            <a:headEnd type="oval"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A8978C1-FEF0-40CC-8AB6-8B34991F88A9}"/>
              </a:ext>
            </a:extLst>
          </p:cNvPr>
          <p:cNvCxnSpPr/>
          <p:nvPr/>
        </p:nvCxnSpPr>
        <p:spPr>
          <a:xfrm flipH="1" flipV="1">
            <a:off x="4137673" y="2583012"/>
            <a:ext cx="612000" cy="612000"/>
          </a:xfrm>
          <a:prstGeom prst="line">
            <a:avLst/>
          </a:prstGeom>
          <a:ln w="31750" cap="sq">
            <a:solidFill>
              <a:schemeClr val="accent2"/>
            </a:solidFill>
            <a:headEnd type="oval"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5A4705C-558D-4266-A14A-C8D52996B3B3}"/>
              </a:ext>
            </a:extLst>
          </p:cNvPr>
          <p:cNvCxnSpPr/>
          <p:nvPr/>
        </p:nvCxnSpPr>
        <p:spPr>
          <a:xfrm flipH="1" flipV="1">
            <a:off x="4137673" y="3780078"/>
            <a:ext cx="612000" cy="17185"/>
          </a:xfrm>
          <a:prstGeom prst="line">
            <a:avLst/>
          </a:prstGeom>
          <a:ln w="31750" cap="sq">
            <a:solidFill>
              <a:schemeClr val="accent5"/>
            </a:solidFill>
            <a:headEnd type="oval" w="med" len="med"/>
            <a:tailEnd type="triangle" w="lg"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BF42C39-2BFB-4FD7-801B-44FA115152E4}"/>
              </a:ext>
            </a:extLst>
          </p:cNvPr>
          <p:cNvCxnSpPr/>
          <p:nvPr/>
        </p:nvCxnSpPr>
        <p:spPr>
          <a:xfrm flipH="1">
            <a:off x="4137673" y="4402466"/>
            <a:ext cx="612000" cy="612000"/>
          </a:xfrm>
          <a:prstGeom prst="line">
            <a:avLst/>
          </a:prstGeom>
          <a:ln w="31750" cap="sq">
            <a:solidFill>
              <a:schemeClr val="accent6"/>
            </a:solidFill>
            <a:headEnd type="oval" w="med" len="med"/>
            <a:tailEnd type="triangle" w="lg" len="med"/>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3ED09165-651D-4849-BC60-80BDCBF9337F}"/>
              </a:ext>
            </a:extLst>
          </p:cNvPr>
          <p:cNvGrpSpPr/>
          <p:nvPr/>
        </p:nvGrpSpPr>
        <p:grpSpPr>
          <a:xfrm>
            <a:off x="5104729" y="1389354"/>
            <a:ext cx="1741136" cy="5117859"/>
            <a:chOff x="7013832" y="2122467"/>
            <a:chExt cx="1741136" cy="5117859"/>
          </a:xfrm>
        </p:grpSpPr>
        <p:sp>
          <p:nvSpPr>
            <p:cNvPr id="28" name="Freeform 13">
              <a:extLst>
                <a:ext uri="{FF2B5EF4-FFF2-40B4-BE49-F238E27FC236}">
                  <a16:creationId xmlns:a16="http://schemas.microsoft.com/office/drawing/2014/main" id="{AAC2BE1F-825D-4CE7-9F72-E977537AA863}"/>
                </a:ext>
              </a:extLst>
            </p:cNvPr>
            <p:cNvSpPr/>
            <p:nvPr/>
          </p:nvSpPr>
          <p:spPr>
            <a:xfrm>
              <a:off x="8412262" y="4660678"/>
              <a:ext cx="213927" cy="439042"/>
            </a:xfrm>
            <a:custGeom>
              <a:avLst/>
              <a:gdLst/>
              <a:ahLst/>
              <a:cxnLst/>
              <a:rect l="l" t="t" r="r" b="b"/>
              <a:pathLst>
                <a:path w="221335" h="493253">
                  <a:moveTo>
                    <a:pt x="77834" y="328437"/>
                  </a:moveTo>
                  <a:cubicBezTo>
                    <a:pt x="65239" y="329495"/>
                    <a:pt x="52963" y="333729"/>
                    <a:pt x="50846" y="340502"/>
                  </a:cubicBezTo>
                  <a:cubicBezTo>
                    <a:pt x="46613" y="354049"/>
                    <a:pt x="50846" y="372675"/>
                    <a:pt x="50846" y="386222"/>
                  </a:cubicBezTo>
                  <a:cubicBezTo>
                    <a:pt x="50846" y="386222"/>
                    <a:pt x="44073" y="417549"/>
                    <a:pt x="50846" y="421782"/>
                  </a:cubicBezTo>
                  <a:cubicBezTo>
                    <a:pt x="57619" y="426015"/>
                    <a:pt x="82173" y="426015"/>
                    <a:pt x="91486" y="411622"/>
                  </a:cubicBezTo>
                  <a:cubicBezTo>
                    <a:pt x="100799" y="397229"/>
                    <a:pt x="113499" y="347275"/>
                    <a:pt x="106726" y="335422"/>
                  </a:cubicBezTo>
                  <a:cubicBezTo>
                    <a:pt x="103340" y="329496"/>
                    <a:pt x="90428" y="327379"/>
                    <a:pt x="77834" y="328437"/>
                  </a:cubicBezTo>
                  <a:close/>
                  <a:moveTo>
                    <a:pt x="121966" y="142"/>
                  </a:moveTo>
                  <a:cubicBezTo>
                    <a:pt x="139746" y="4375"/>
                    <a:pt x="172766" y="90735"/>
                    <a:pt x="188006" y="132222"/>
                  </a:cubicBezTo>
                  <a:cubicBezTo>
                    <a:pt x="203246" y="173709"/>
                    <a:pt x="208326" y="212655"/>
                    <a:pt x="213406" y="249062"/>
                  </a:cubicBezTo>
                  <a:cubicBezTo>
                    <a:pt x="218486" y="285469"/>
                    <a:pt x="225259" y="315102"/>
                    <a:pt x="218486" y="350662"/>
                  </a:cubicBezTo>
                  <a:cubicBezTo>
                    <a:pt x="211713" y="386222"/>
                    <a:pt x="186313" y="438715"/>
                    <a:pt x="172766" y="462422"/>
                  </a:cubicBezTo>
                  <a:cubicBezTo>
                    <a:pt x="159219" y="486129"/>
                    <a:pt x="154139" y="490362"/>
                    <a:pt x="137206" y="492902"/>
                  </a:cubicBezTo>
                  <a:cubicBezTo>
                    <a:pt x="120273" y="495442"/>
                    <a:pt x="88946" y="483589"/>
                    <a:pt x="71166" y="477662"/>
                  </a:cubicBezTo>
                  <a:cubicBezTo>
                    <a:pt x="53386" y="471735"/>
                    <a:pt x="39839" y="466655"/>
                    <a:pt x="30526" y="457342"/>
                  </a:cubicBezTo>
                  <a:cubicBezTo>
                    <a:pt x="21213" y="448029"/>
                    <a:pt x="20366" y="428555"/>
                    <a:pt x="15286" y="421782"/>
                  </a:cubicBezTo>
                  <a:cubicBezTo>
                    <a:pt x="10206" y="415009"/>
                    <a:pt x="-801" y="425169"/>
                    <a:pt x="46" y="416702"/>
                  </a:cubicBezTo>
                  <a:cubicBezTo>
                    <a:pt x="893" y="408235"/>
                    <a:pt x="16133" y="391302"/>
                    <a:pt x="20366" y="370982"/>
                  </a:cubicBezTo>
                  <a:cubicBezTo>
                    <a:pt x="24599" y="350662"/>
                    <a:pt x="22059" y="316795"/>
                    <a:pt x="25446" y="294782"/>
                  </a:cubicBezTo>
                  <a:cubicBezTo>
                    <a:pt x="28833" y="272769"/>
                    <a:pt x="29679" y="266842"/>
                    <a:pt x="40686" y="238902"/>
                  </a:cubicBezTo>
                  <a:cubicBezTo>
                    <a:pt x="51693" y="210962"/>
                    <a:pt x="77939" y="166935"/>
                    <a:pt x="91486" y="127142"/>
                  </a:cubicBezTo>
                  <a:cubicBezTo>
                    <a:pt x="105033" y="87349"/>
                    <a:pt x="104186" y="-4091"/>
                    <a:pt x="121966" y="142"/>
                  </a:cubicBezTo>
                  <a:close/>
                </a:path>
              </a:pathLst>
            </a:custGeom>
            <a:solidFill>
              <a:srgbClr val="FDD3A2"/>
            </a:solidFill>
            <a:ln w="4594" cap="flat">
              <a:noFill/>
              <a:prstDash val="solid"/>
              <a:miter/>
            </a:ln>
          </p:spPr>
          <p:txBody>
            <a:bodyPr rtlCol="0" anchor="ctr"/>
            <a:lstStyle/>
            <a:p>
              <a:endParaRPr lang="ko-KR" altLang="en-US" dirty="0">
                <a:solidFill>
                  <a:schemeClr val="tx1"/>
                </a:solidFill>
              </a:endParaRPr>
            </a:p>
          </p:txBody>
        </p:sp>
        <p:sp>
          <p:nvSpPr>
            <p:cNvPr id="29" name="Freeform 21">
              <a:extLst>
                <a:ext uri="{FF2B5EF4-FFF2-40B4-BE49-F238E27FC236}">
                  <a16:creationId xmlns:a16="http://schemas.microsoft.com/office/drawing/2014/main" id="{BBBAF21B-EB01-41D3-87BA-B8FDF1FC33BE}"/>
                </a:ext>
              </a:extLst>
            </p:cNvPr>
            <p:cNvSpPr/>
            <p:nvPr/>
          </p:nvSpPr>
          <p:spPr>
            <a:xfrm>
              <a:off x="8458534" y="4749059"/>
              <a:ext cx="171275" cy="85000"/>
            </a:xfrm>
            <a:custGeom>
              <a:avLst/>
              <a:gdLst>
                <a:gd name="connsiteX0" fmla="*/ 176546 w 188144"/>
                <a:gd name="connsiteY0" fmla="*/ 11816 h 101390"/>
                <a:gd name="connsiteX1" fmla="*/ 181626 w 188144"/>
                <a:gd name="connsiteY1" fmla="*/ 98176 h 101390"/>
                <a:gd name="connsiteX2" fmla="*/ 156226 w 188144"/>
                <a:gd name="connsiteY2" fmla="*/ 82936 h 101390"/>
                <a:gd name="connsiteX3" fmla="*/ 105426 w 188144"/>
                <a:gd name="connsiteY3" fmla="*/ 82936 h 101390"/>
                <a:gd name="connsiteX4" fmla="*/ 49546 w 188144"/>
                <a:gd name="connsiteY4" fmla="*/ 88016 h 101390"/>
                <a:gd name="connsiteX5" fmla="*/ 3826 w 188144"/>
                <a:gd name="connsiteY5" fmla="*/ 98176 h 101390"/>
                <a:gd name="connsiteX6" fmla="*/ 8906 w 188144"/>
                <a:gd name="connsiteY6" fmla="*/ 52456 h 101390"/>
                <a:gd name="connsiteX7" fmla="*/ 59706 w 188144"/>
                <a:gd name="connsiteY7" fmla="*/ 6736 h 101390"/>
                <a:gd name="connsiteX8" fmla="*/ 176546 w 188144"/>
                <a:gd name="connsiteY8" fmla="*/ 11816 h 101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144" h="101390">
                  <a:moveTo>
                    <a:pt x="176546" y="11816"/>
                  </a:moveTo>
                  <a:cubicBezTo>
                    <a:pt x="196866" y="27056"/>
                    <a:pt x="185013" y="86323"/>
                    <a:pt x="181626" y="98176"/>
                  </a:cubicBezTo>
                  <a:cubicBezTo>
                    <a:pt x="178239" y="110029"/>
                    <a:pt x="168926" y="85476"/>
                    <a:pt x="156226" y="82936"/>
                  </a:cubicBezTo>
                  <a:cubicBezTo>
                    <a:pt x="143526" y="80396"/>
                    <a:pt x="123206" y="82089"/>
                    <a:pt x="105426" y="82936"/>
                  </a:cubicBezTo>
                  <a:cubicBezTo>
                    <a:pt x="87646" y="83783"/>
                    <a:pt x="66479" y="85476"/>
                    <a:pt x="49546" y="88016"/>
                  </a:cubicBezTo>
                  <a:cubicBezTo>
                    <a:pt x="32613" y="90556"/>
                    <a:pt x="10599" y="104103"/>
                    <a:pt x="3826" y="98176"/>
                  </a:cubicBezTo>
                  <a:cubicBezTo>
                    <a:pt x="-2947" y="92249"/>
                    <a:pt x="-407" y="67696"/>
                    <a:pt x="8906" y="52456"/>
                  </a:cubicBezTo>
                  <a:cubicBezTo>
                    <a:pt x="18219" y="37216"/>
                    <a:pt x="39386" y="16049"/>
                    <a:pt x="59706" y="6736"/>
                  </a:cubicBezTo>
                  <a:cubicBezTo>
                    <a:pt x="80026" y="-2577"/>
                    <a:pt x="156226" y="-3424"/>
                    <a:pt x="176546" y="118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0" name="Oval 29">
              <a:extLst>
                <a:ext uri="{FF2B5EF4-FFF2-40B4-BE49-F238E27FC236}">
                  <a16:creationId xmlns:a16="http://schemas.microsoft.com/office/drawing/2014/main" id="{6B80EBEE-3813-4221-886B-91101B974624}"/>
                </a:ext>
              </a:extLst>
            </p:cNvPr>
            <p:cNvSpPr/>
            <p:nvPr/>
          </p:nvSpPr>
          <p:spPr>
            <a:xfrm rot="1887332">
              <a:off x="7013832" y="6205716"/>
              <a:ext cx="1741136" cy="1034610"/>
            </a:xfrm>
            <a:prstGeom prst="ellipse">
              <a:avLst/>
            </a:prstGeom>
            <a:solidFill>
              <a:schemeClr val="tx1">
                <a:lumMod val="75000"/>
                <a:lumOff val="25000"/>
                <a:alpha val="48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1" name="Freeform 10">
              <a:extLst>
                <a:ext uri="{FF2B5EF4-FFF2-40B4-BE49-F238E27FC236}">
                  <a16:creationId xmlns:a16="http://schemas.microsoft.com/office/drawing/2014/main" id="{B6EAB2F9-2BDE-4BBF-AC90-F052DDD3CDAC}"/>
                </a:ext>
              </a:extLst>
            </p:cNvPr>
            <p:cNvSpPr/>
            <p:nvPr/>
          </p:nvSpPr>
          <p:spPr>
            <a:xfrm>
              <a:off x="7871492" y="6511811"/>
              <a:ext cx="338819" cy="383243"/>
            </a:xfrm>
            <a:custGeom>
              <a:avLst/>
              <a:gdLst>
                <a:gd name="connsiteX0" fmla="*/ 295625 w 372189"/>
                <a:gd name="connsiteY0" fmla="*/ 926 h 457140"/>
                <a:gd name="connsiteX1" fmla="*/ 147988 w 372189"/>
                <a:gd name="connsiteY1" fmla="*/ 53313 h 457140"/>
                <a:gd name="connsiteX2" fmla="*/ 114650 w 372189"/>
                <a:gd name="connsiteY2" fmla="*/ 91413 h 457140"/>
                <a:gd name="connsiteX3" fmla="*/ 100363 w 372189"/>
                <a:gd name="connsiteY3" fmla="*/ 134276 h 457140"/>
                <a:gd name="connsiteX4" fmla="*/ 67025 w 372189"/>
                <a:gd name="connsiteY4" fmla="*/ 181901 h 457140"/>
                <a:gd name="connsiteX5" fmla="*/ 81313 w 372189"/>
                <a:gd name="connsiteY5" fmla="*/ 239051 h 457140"/>
                <a:gd name="connsiteX6" fmla="*/ 57500 w 372189"/>
                <a:gd name="connsiteY6" fmla="*/ 286676 h 457140"/>
                <a:gd name="connsiteX7" fmla="*/ 38450 w 372189"/>
                <a:gd name="connsiteY7" fmla="*/ 310488 h 457140"/>
                <a:gd name="connsiteX8" fmla="*/ 24163 w 372189"/>
                <a:gd name="connsiteY8" fmla="*/ 348588 h 457140"/>
                <a:gd name="connsiteX9" fmla="*/ 5113 w 372189"/>
                <a:gd name="connsiteY9" fmla="*/ 391451 h 457140"/>
                <a:gd name="connsiteX10" fmla="*/ 14638 w 372189"/>
                <a:gd name="connsiteY10" fmla="*/ 453363 h 457140"/>
                <a:gd name="connsiteX11" fmla="*/ 152750 w 372189"/>
                <a:gd name="connsiteY11" fmla="*/ 448601 h 457140"/>
                <a:gd name="connsiteX12" fmla="*/ 276575 w 372189"/>
                <a:gd name="connsiteY12" fmla="*/ 434313 h 457140"/>
                <a:gd name="connsiteX13" fmla="*/ 333725 w 372189"/>
                <a:gd name="connsiteY13" fmla="*/ 391451 h 457140"/>
                <a:gd name="connsiteX14" fmla="*/ 338488 w 372189"/>
                <a:gd name="connsiteY14" fmla="*/ 320013 h 457140"/>
                <a:gd name="connsiteX15" fmla="*/ 357538 w 372189"/>
                <a:gd name="connsiteY15" fmla="*/ 339063 h 457140"/>
                <a:gd name="connsiteX16" fmla="*/ 371825 w 372189"/>
                <a:gd name="connsiteY16" fmla="*/ 310488 h 457140"/>
                <a:gd name="connsiteX17" fmla="*/ 367063 w 372189"/>
                <a:gd name="connsiteY17" fmla="*/ 229526 h 457140"/>
                <a:gd name="connsiteX18" fmla="*/ 357538 w 372189"/>
                <a:gd name="connsiteY18" fmla="*/ 177138 h 457140"/>
                <a:gd name="connsiteX19" fmla="*/ 343250 w 372189"/>
                <a:gd name="connsiteY19" fmla="*/ 100938 h 457140"/>
                <a:gd name="connsiteX20" fmla="*/ 295625 w 372189"/>
                <a:gd name="connsiteY20" fmla="*/ 926 h 457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2189" h="457140">
                  <a:moveTo>
                    <a:pt x="295625" y="926"/>
                  </a:moveTo>
                  <a:cubicBezTo>
                    <a:pt x="263081" y="-7012"/>
                    <a:pt x="178150" y="38232"/>
                    <a:pt x="147988" y="53313"/>
                  </a:cubicBezTo>
                  <a:cubicBezTo>
                    <a:pt x="117826" y="68394"/>
                    <a:pt x="122587" y="77919"/>
                    <a:pt x="114650" y="91413"/>
                  </a:cubicBezTo>
                  <a:cubicBezTo>
                    <a:pt x="106713" y="104907"/>
                    <a:pt x="108300" y="119195"/>
                    <a:pt x="100363" y="134276"/>
                  </a:cubicBezTo>
                  <a:cubicBezTo>
                    <a:pt x="92425" y="149357"/>
                    <a:pt x="70200" y="164439"/>
                    <a:pt x="67025" y="181901"/>
                  </a:cubicBezTo>
                  <a:cubicBezTo>
                    <a:pt x="63850" y="199364"/>
                    <a:pt x="82900" y="221589"/>
                    <a:pt x="81313" y="239051"/>
                  </a:cubicBezTo>
                  <a:cubicBezTo>
                    <a:pt x="79726" y="256513"/>
                    <a:pt x="64644" y="274770"/>
                    <a:pt x="57500" y="286676"/>
                  </a:cubicBezTo>
                  <a:cubicBezTo>
                    <a:pt x="50356" y="298582"/>
                    <a:pt x="44006" y="300169"/>
                    <a:pt x="38450" y="310488"/>
                  </a:cubicBezTo>
                  <a:cubicBezTo>
                    <a:pt x="32894" y="320807"/>
                    <a:pt x="29719" y="335094"/>
                    <a:pt x="24163" y="348588"/>
                  </a:cubicBezTo>
                  <a:cubicBezTo>
                    <a:pt x="18607" y="362082"/>
                    <a:pt x="6700" y="373989"/>
                    <a:pt x="5113" y="391451"/>
                  </a:cubicBezTo>
                  <a:cubicBezTo>
                    <a:pt x="3526" y="408913"/>
                    <a:pt x="-9968" y="443838"/>
                    <a:pt x="14638" y="453363"/>
                  </a:cubicBezTo>
                  <a:cubicBezTo>
                    <a:pt x="39244" y="462888"/>
                    <a:pt x="109094" y="451776"/>
                    <a:pt x="152750" y="448601"/>
                  </a:cubicBezTo>
                  <a:cubicBezTo>
                    <a:pt x="196406" y="445426"/>
                    <a:pt x="246413" y="443838"/>
                    <a:pt x="276575" y="434313"/>
                  </a:cubicBezTo>
                  <a:cubicBezTo>
                    <a:pt x="306737" y="424788"/>
                    <a:pt x="323406" y="410501"/>
                    <a:pt x="333725" y="391451"/>
                  </a:cubicBezTo>
                  <a:cubicBezTo>
                    <a:pt x="344044" y="372401"/>
                    <a:pt x="334519" y="328744"/>
                    <a:pt x="338488" y="320013"/>
                  </a:cubicBezTo>
                  <a:cubicBezTo>
                    <a:pt x="342457" y="311282"/>
                    <a:pt x="351982" y="340650"/>
                    <a:pt x="357538" y="339063"/>
                  </a:cubicBezTo>
                  <a:cubicBezTo>
                    <a:pt x="363094" y="337476"/>
                    <a:pt x="370238" y="328744"/>
                    <a:pt x="371825" y="310488"/>
                  </a:cubicBezTo>
                  <a:cubicBezTo>
                    <a:pt x="373413" y="292232"/>
                    <a:pt x="369444" y="251751"/>
                    <a:pt x="367063" y="229526"/>
                  </a:cubicBezTo>
                  <a:cubicBezTo>
                    <a:pt x="364682" y="207301"/>
                    <a:pt x="361507" y="198569"/>
                    <a:pt x="357538" y="177138"/>
                  </a:cubicBezTo>
                  <a:cubicBezTo>
                    <a:pt x="353569" y="155707"/>
                    <a:pt x="353569" y="130307"/>
                    <a:pt x="343250" y="100938"/>
                  </a:cubicBezTo>
                  <a:cubicBezTo>
                    <a:pt x="332931" y="71569"/>
                    <a:pt x="328169" y="8864"/>
                    <a:pt x="295625" y="92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2700" dirty="0"/>
                <a:t> </a:t>
              </a:r>
              <a:endParaRPr lang="ko-KR" altLang="en-US" sz="2700" dirty="0"/>
            </a:p>
          </p:txBody>
        </p:sp>
        <p:sp>
          <p:nvSpPr>
            <p:cNvPr id="32" name="Freeform 11">
              <a:extLst>
                <a:ext uri="{FF2B5EF4-FFF2-40B4-BE49-F238E27FC236}">
                  <a16:creationId xmlns:a16="http://schemas.microsoft.com/office/drawing/2014/main" id="{6FD064A4-37C3-424F-825E-1A94E4E055EA}"/>
                </a:ext>
              </a:extLst>
            </p:cNvPr>
            <p:cNvSpPr/>
            <p:nvPr/>
          </p:nvSpPr>
          <p:spPr>
            <a:xfrm>
              <a:off x="7527368" y="6114256"/>
              <a:ext cx="318048" cy="522103"/>
            </a:xfrm>
            <a:custGeom>
              <a:avLst/>
              <a:gdLst>
                <a:gd name="connsiteX0" fmla="*/ 245016 w 349372"/>
                <a:gd name="connsiteY0" fmla="*/ 3649 h 622774"/>
                <a:gd name="connsiteX1" fmla="*/ 325979 w 349372"/>
                <a:gd name="connsiteY1" fmla="*/ 32224 h 622774"/>
                <a:gd name="connsiteX2" fmla="*/ 345029 w 349372"/>
                <a:gd name="connsiteY2" fmla="*/ 136999 h 622774"/>
                <a:gd name="connsiteX3" fmla="*/ 345029 w 349372"/>
                <a:gd name="connsiteY3" fmla="*/ 160812 h 622774"/>
                <a:gd name="connsiteX4" fmla="*/ 297404 w 349372"/>
                <a:gd name="connsiteY4" fmla="*/ 251299 h 622774"/>
                <a:gd name="connsiteX5" fmla="*/ 283116 w 349372"/>
                <a:gd name="connsiteY5" fmla="*/ 256062 h 622774"/>
                <a:gd name="connsiteX6" fmla="*/ 273591 w 349372"/>
                <a:gd name="connsiteY6" fmla="*/ 313212 h 622774"/>
                <a:gd name="connsiteX7" fmla="*/ 273591 w 349372"/>
                <a:gd name="connsiteY7" fmla="*/ 360837 h 622774"/>
                <a:gd name="connsiteX8" fmla="*/ 278354 w 349372"/>
                <a:gd name="connsiteY8" fmla="*/ 413224 h 622774"/>
                <a:gd name="connsiteX9" fmla="*/ 259304 w 349372"/>
                <a:gd name="connsiteY9" fmla="*/ 498949 h 622774"/>
                <a:gd name="connsiteX10" fmla="*/ 235491 w 349372"/>
                <a:gd name="connsiteY10" fmla="*/ 551337 h 622774"/>
                <a:gd name="connsiteX11" fmla="*/ 168816 w 349372"/>
                <a:gd name="connsiteY11" fmla="*/ 598962 h 622774"/>
                <a:gd name="connsiteX12" fmla="*/ 92616 w 349372"/>
                <a:gd name="connsiteY12" fmla="*/ 622774 h 622774"/>
                <a:gd name="connsiteX13" fmla="*/ 21179 w 349372"/>
                <a:gd name="connsiteY13" fmla="*/ 598962 h 622774"/>
                <a:gd name="connsiteX14" fmla="*/ 2129 w 349372"/>
                <a:gd name="connsiteY14" fmla="*/ 556099 h 622774"/>
                <a:gd name="connsiteX15" fmla="*/ 6891 w 349372"/>
                <a:gd name="connsiteY15" fmla="*/ 465612 h 622774"/>
                <a:gd name="connsiteX16" fmla="*/ 59279 w 349372"/>
                <a:gd name="connsiteY16" fmla="*/ 346549 h 622774"/>
                <a:gd name="connsiteX17" fmla="*/ 106904 w 349372"/>
                <a:gd name="connsiteY17" fmla="*/ 227487 h 622774"/>
                <a:gd name="connsiteX18" fmla="*/ 130716 w 349372"/>
                <a:gd name="connsiteY18" fmla="*/ 151287 h 622774"/>
                <a:gd name="connsiteX19" fmla="*/ 168816 w 349372"/>
                <a:gd name="connsiteY19" fmla="*/ 17937 h 622774"/>
                <a:gd name="connsiteX20" fmla="*/ 245016 w 349372"/>
                <a:gd name="connsiteY20" fmla="*/ 3649 h 622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9372" h="622774">
                  <a:moveTo>
                    <a:pt x="245016" y="3649"/>
                  </a:moveTo>
                  <a:cubicBezTo>
                    <a:pt x="271210" y="6030"/>
                    <a:pt x="309310" y="9999"/>
                    <a:pt x="325979" y="32224"/>
                  </a:cubicBezTo>
                  <a:cubicBezTo>
                    <a:pt x="342648" y="54449"/>
                    <a:pt x="341854" y="115568"/>
                    <a:pt x="345029" y="136999"/>
                  </a:cubicBezTo>
                  <a:cubicBezTo>
                    <a:pt x="348204" y="158430"/>
                    <a:pt x="352966" y="141762"/>
                    <a:pt x="345029" y="160812"/>
                  </a:cubicBezTo>
                  <a:cubicBezTo>
                    <a:pt x="337092" y="179862"/>
                    <a:pt x="307723" y="235424"/>
                    <a:pt x="297404" y="251299"/>
                  </a:cubicBezTo>
                  <a:cubicBezTo>
                    <a:pt x="287085" y="267174"/>
                    <a:pt x="287085" y="245743"/>
                    <a:pt x="283116" y="256062"/>
                  </a:cubicBezTo>
                  <a:cubicBezTo>
                    <a:pt x="279147" y="266381"/>
                    <a:pt x="275178" y="295750"/>
                    <a:pt x="273591" y="313212"/>
                  </a:cubicBezTo>
                  <a:cubicBezTo>
                    <a:pt x="272004" y="330674"/>
                    <a:pt x="272797" y="344168"/>
                    <a:pt x="273591" y="360837"/>
                  </a:cubicBezTo>
                  <a:cubicBezTo>
                    <a:pt x="274385" y="377506"/>
                    <a:pt x="280735" y="390205"/>
                    <a:pt x="278354" y="413224"/>
                  </a:cubicBezTo>
                  <a:cubicBezTo>
                    <a:pt x="275973" y="436243"/>
                    <a:pt x="266448" y="475930"/>
                    <a:pt x="259304" y="498949"/>
                  </a:cubicBezTo>
                  <a:cubicBezTo>
                    <a:pt x="252160" y="521968"/>
                    <a:pt x="250572" y="534668"/>
                    <a:pt x="235491" y="551337"/>
                  </a:cubicBezTo>
                  <a:cubicBezTo>
                    <a:pt x="220410" y="568006"/>
                    <a:pt x="192628" y="587056"/>
                    <a:pt x="168816" y="598962"/>
                  </a:cubicBezTo>
                  <a:cubicBezTo>
                    <a:pt x="145004" y="610868"/>
                    <a:pt x="117222" y="622774"/>
                    <a:pt x="92616" y="622774"/>
                  </a:cubicBezTo>
                  <a:cubicBezTo>
                    <a:pt x="68010" y="622774"/>
                    <a:pt x="36260" y="610075"/>
                    <a:pt x="21179" y="598962"/>
                  </a:cubicBezTo>
                  <a:cubicBezTo>
                    <a:pt x="6098" y="587849"/>
                    <a:pt x="4510" y="578324"/>
                    <a:pt x="2129" y="556099"/>
                  </a:cubicBezTo>
                  <a:cubicBezTo>
                    <a:pt x="-252" y="533874"/>
                    <a:pt x="-2634" y="500537"/>
                    <a:pt x="6891" y="465612"/>
                  </a:cubicBezTo>
                  <a:cubicBezTo>
                    <a:pt x="16416" y="430687"/>
                    <a:pt x="42610" y="386236"/>
                    <a:pt x="59279" y="346549"/>
                  </a:cubicBezTo>
                  <a:cubicBezTo>
                    <a:pt x="75948" y="306862"/>
                    <a:pt x="94998" y="260031"/>
                    <a:pt x="106904" y="227487"/>
                  </a:cubicBezTo>
                  <a:cubicBezTo>
                    <a:pt x="118810" y="194943"/>
                    <a:pt x="120397" y="186212"/>
                    <a:pt x="130716" y="151287"/>
                  </a:cubicBezTo>
                  <a:cubicBezTo>
                    <a:pt x="141035" y="116362"/>
                    <a:pt x="150560" y="44131"/>
                    <a:pt x="168816" y="17937"/>
                  </a:cubicBezTo>
                  <a:cubicBezTo>
                    <a:pt x="187072" y="-8257"/>
                    <a:pt x="218822" y="1268"/>
                    <a:pt x="245016" y="364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3" name="Freeform 12">
              <a:extLst>
                <a:ext uri="{FF2B5EF4-FFF2-40B4-BE49-F238E27FC236}">
                  <a16:creationId xmlns:a16="http://schemas.microsoft.com/office/drawing/2014/main" id="{8528C769-768D-4614-82A8-6100068ED41A}"/>
                </a:ext>
              </a:extLst>
            </p:cNvPr>
            <p:cNvSpPr/>
            <p:nvPr/>
          </p:nvSpPr>
          <p:spPr>
            <a:xfrm>
              <a:off x="7555077" y="4361350"/>
              <a:ext cx="899136" cy="2260582"/>
            </a:xfrm>
            <a:custGeom>
              <a:avLst/>
              <a:gdLst>
                <a:gd name="connsiteX0" fmla="*/ 905141 w 987690"/>
                <a:gd name="connsiteY0" fmla="*/ 46672 h 2696464"/>
                <a:gd name="connsiteX1" fmla="*/ 786078 w 987690"/>
                <a:gd name="connsiteY1" fmla="*/ 3810 h 2696464"/>
                <a:gd name="connsiteX2" fmla="*/ 409841 w 987690"/>
                <a:gd name="connsiteY2" fmla="*/ 8572 h 2696464"/>
                <a:gd name="connsiteX3" fmla="*/ 166953 w 987690"/>
                <a:gd name="connsiteY3" fmla="*/ 60960 h 2696464"/>
                <a:gd name="connsiteX4" fmla="*/ 52653 w 987690"/>
                <a:gd name="connsiteY4" fmla="*/ 137160 h 2696464"/>
                <a:gd name="connsiteX5" fmla="*/ 28841 w 987690"/>
                <a:gd name="connsiteY5" fmla="*/ 284797 h 2696464"/>
                <a:gd name="connsiteX6" fmla="*/ 266 w 987690"/>
                <a:gd name="connsiteY6" fmla="*/ 513397 h 2696464"/>
                <a:gd name="connsiteX7" fmla="*/ 14553 w 987690"/>
                <a:gd name="connsiteY7" fmla="*/ 589597 h 2696464"/>
                <a:gd name="connsiteX8" fmla="*/ 14553 w 987690"/>
                <a:gd name="connsiteY8" fmla="*/ 661035 h 2696464"/>
                <a:gd name="connsiteX9" fmla="*/ 28841 w 987690"/>
                <a:gd name="connsiteY9" fmla="*/ 761047 h 2696464"/>
                <a:gd name="connsiteX10" fmla="*/ 38366 w 987690"/>
                <a:gd name="connsiteY10" fmla="*/ 861060 h 2696464"/>
                <a:gd name="connsiteX11" fmla="*/ 43128 w 987690"/>
                <a:gd name="connsiteY11" fmla="*/ 956310 h 2696464"/>
                <a:gd name="connsiteX12" fmla="*/ 52653 w 987690"/>
                <a:gd name="connsiteY12" fmla="*/ 1046797 h 2696464"/>
                <a:gd name="connsiteX13" fmla="*/ 38366 w 987690"/>
                <a:gd name="connsiteY13" fmla="*/ 1122997 h 2696464"/>
                <a:gd name="connsiteX14" fmla="*/ 66941 w 987690"/>
                <a:gd name="connsiteY14" fmla="*/ 1175385 h 2696464"/>
                <a:gd name="connsiteX15" fmla="*/ 76466 w 987690"/>
                <a:gd name="connsiteY15" fmla="*/ 1265872 h 2696464"/>
                <a:gd name="connsiteX16" fmla="*/ 43128 w 987690"/>
                <a:gd name="connsiteY16" fmla="*/ 1389697 h 2696464"/>
                <a:gd name="connsiteX17" fmla="*/ 47891 w 987690"/>
                <a:gd name="connsiteY17" fmla="*/ 1442085 h 2696464"/>
                <a:gd name="connsiteX18" fmla="*/ 28841 w 987690"/>
                <a:gd name="connsiteY18" fmla="*/ 1537335 h 2696464"/>
                <a:gd name="connsiteX19" fmla="*/ 19316 w 987690"/>
                <a:gd name="connsiteY19" fmla="*/ 1642110 h 2696464"/>
                <a:gd name="connsiteX20" fmla="*/ 38366 w 987690"/>
                <a:gd name="connsiteY20" fmla="*/ 1780222 h 2696464"/>
                <a:gd name="connsiteX21" fmla="*/ 38366 w 987690"/>
                <a:gd name="connsiteY21" fmla="*/ 1942147 h 2696464"/>
                <a:gd name="connsiteX22" fmla="*/ 52653 w 987690"/>
                <a:gd name="connsiteY22" fmla="*/ 2042160 h 2696464"/>
                <a:gd name="connsiteX23" fmla="*/ 43128 w 987690"/>
                <a:gd name="connsiteY23" fmla="*/ 2085022 h 2696464"/>
                <a:gd name="connsiteX24" fmla="*/ 76466 w 987690"/>
                <a:gd name="connsiteY24" fmla="*/ 2189797 h 2696464"/>
                <a:gd name="connsiteX25" fmla="*/ 109803 w 987690"/>
                <a:gd name="connsiteY25" fmla="*/ 2299335 h 2696464"/>
                <a:gd name="connsiteX26" fmla="*/ 166953 w 987690"/>
                <a:gd name="connsiteY26" fmla="*/ 2337435 h 2696464"/>
                <a:gd name="connsiteX27" fmla="*/ 243153 w 987690"/>
                <a:gd name="connsiteY27" fmla="*/ 2246947 h 2696464"/>
                <a:gd name="connsiteX28" fmla="*/ 300303 w 987690"/>
                <a:gd name="connsiteY28" fmla="*/ 2142172 h 2696464"/>
                <a:gd name="connsiteX29" fmla="*/ 295541 w 987690"/>
                <a:gd name="connsiteY29" fmla="*/ 2032635 h 2696464"/>
                <a:gd name="connsiteX30" fmla="*/ 319353 w 987690"/>
                <a:gd name="connsiteY30" fmla="*/ 1842135 h 2696464"/>
                <a:gd name="connsiteX31" fmla="*/ 328878 w 987690"/>
                <a:gd name="connsiteY31" fmla="*/ 1723072 h 2696464"/>
                <a:gd name="connsiteX32" fmla="*/ 328878 w 987690"/>
                <a:gd name="connsiteY32" fmla="*/ 1604010 h 2696464"/>
                <a:gd name="connsiteX33" fmla="*/ 343166 w 987690"/>
                <a:gd name="connsiteY33" fmla="*/ 1503997 h 2696464"/>
                <a:gd name="connsiteX34" fmla="*/ 362216 w 987690"/>
                <a:gd name="connsiteY34" fmla="*/ 1475422 h 2696464"/>
                <a:gd name="connsiteX35" fmla="*/ 366978 w 987690"/>
                <a:gd name="connsiteY35" fmla="*/ 1432560 h 2696464"/>
                <a:gd name="connsiteX36" fmla="*/ 381266 w 987690"/>
                <a:gd name="connsiteY36" fmla="*/ 1418272 h 2696464"/>
                <a:gd name="connsiteX37" fmla="*/ 362216 w 987690"/>
                <a:gd name="connsiteY37" fmla="*/ 1337310 h 2696464"/>
                <a:gd name="connsiteX38" fmla="*/ 390791 w 987690"/>
                <a:gd name="connsiteY38" fmla="*/ 1237297 h 2696464"/>
                <a:gd name="connsiteX39" fmla="*/ 419366 w 987690"/>
                <a:gd name="connsiteY39" fmla="*/ 1199197 h 2696464"/>
                <a:gd name="connsiteX40" fmla="*/ 419366 w 987690"/>
                <a:gd name="connsiteY40" fmla="*/ 1046797 h 2696464"/>
                <a:gd name="connsiteX41" fmla="*/ 438416 w 987690"/>
                <a:gd name="connsiteY41" fmla="*/ 994410 h 2696464"/>
                <a:gd name="connsiteX42" fmla="*/ 443178 w 987690"/>
                <a:gd name="connsiteY42" fmla="*/ 899160 h 2696464"/>
                <a:gd name="connsiteX43" fmla="*/ 462228 w 987690"/>
                <a:gd name="connsiteY43" fmla="*/ 822960 h 2696464"/>
                <a:gd name="connsiteX44" fmla="*/ 481278 w 987690"/>
                <a:gd name="connsiteY44" fmla="*/ 784860 h 2696464"/>
                <a:gd name="connsiteX45" fmla="*/ 486041 w 987690"/>
                <a:gd name="connsiteY45" fmla="*/ 913447 h 2696464"/>
                <a:gd name="connsiteX46" fmla="*/ 509853 w 987690"/>
                <a:gd name="connsiteY46" fmla="*/ 1027747 h 2696464"/>
                <a:gd name="connsiteX47" fmla="*/ 519378 w 987690"/>
                <a:gd name="connsiteY47" fmla="*/ 1127760 h 2696464"/>
                <a:gd name="connsiteX48" fmla="*/ 500328 w 987690"/>
                <a:gd name="connsiteY48" fmla="*/ 1284922 h 2696464"/>
                <a:gd name="connsiteX49" fmla="*/ 519378 w 987690"/>
                <a:gd name="connsiteY49" fmla="*/ 1323022 h 2696464"/>
                <a:gd name="connsiteX50" fmla="*/ 514616 w 987690"/>
                <a:gd name="connsiteY50" fmla="*/ 1437322 h 2696464"/>
                <a:gd name="connsiteX51" fmla="*/ 509853 w 987690"/>
                <a:gd name="connsiteY51" fmla="*/ 1503997 h 2696464"/>
                <a:gd name="connsiteX52" fmla="*/ 538428 w 987690"/>
                <a:gd name="connsiteY52" fmla="*/ 1556385 h 2696464"/>
                <a:gd name="connsiteX53" fmla="*/ 524141 w 987690"/>
                <a:gd name="connsiteY53" fmla="*/ 1637347 h 2696464"/>
                <a:gd name="connsiteX54" fmla="*/ 543191 w 987690"/>
                <a:gd name="connsiteY54" fmla="*/ 1718310 h 2696464"/>
                <a:gd name="connsiteX55" fmla="*/ 519378 w 987690"/>
                <a:gd name="connsiteY55" fmla="*/ 1799272 h 2696464"/>
                <a:gd name="connsiteX56" fmla="*/ 514616 w 987690"/>
                <a:gd name="connsiteY56" fmla="*/ 2004060 h 2696464"/>
                <a:gd name="connsiteX57" fmla="*/ 486041 w 987690"/>
                <a:gd name="connsiteY57" fmla="*/ 2170747 h 2696464"/>
                <a:gd name="connsiteX58" fmla="*/ 481278 w 987690"/>
                <a:gd name="connsiteY58" fmla="*/ 2256472 h 2696464"/>
                <a:gd name="connsiteX59" fmla="*/ 514616 w 987690"/>
                <a:gd name="connsiteY59" fmla="*/ 2351722 h 2696464"/>
                <a:gd name="connsiteX60" fmla="*/ 524141 w 987690"/>
                <a:gd name="connsiteY60" fmla="*/ 2385060 h 2696464"/>
                <a:gd name="connsiteX61" fmla="*/ 462228 w 987690"/>
                <a:gd name="connsiteY61" fmla="*/ 2475547 h 2696464"/>
                <a:gd name="connsiteX62" fmla="*/ 428891 w 987690"/>
                <a:gd name="connsiteY62" fmla="*/ 2513647 h 2696464"/>
                <a:gd name="connsiteX63" fmla="*/ 457466 w 987690"/>
                <a:gd name="connsiteY63" fmla="*/ 2570797 h 2696464"/>
                <a:gd name="connsiteX64" fmla="*/ 438416 w 987690"/>
                <a:gd name="connsiteY64" fmla="*/ 2642235 h 2696464"/>
                <a:gd name="connsiteX65" fmla="*/ 505091 w 987690"/>
                <a:gd name="connsiteY65" fmla="*/ 2651760 h 2696464"/>
                <a:gd name="connsiteX66" fmla="*/ 614628 w 987690"/>
                <a:gd name="connsiteY66" fmla="*/ 2675572 h 2696464"/>
                <a:gd name="connsiteX67" fmla="*/ 690828 w 987690"/>
                <a:gd name="connsiteY67" fmla="*/ 2694622 h 2696464"/>
                <a:gd name="connsiteX68" fmla="*/ 743216 w 987690"/>
                <a:gd name="connsiteY68" fmla="*/ 2627947 h 2696464"/>
                <a:gd name="connsiteX69" fmla="*/ 757503 w 987690"/>
                <a:gd name="connsiteY69" fmla="*/ 2532697 h 2696464"/>
                <a:gd name="connsiteX70" fmla="*/ 743216 w 987690"/>
                <a:gd name="connsiteY70" fmla="*/ 2485072 h 2696464"/>
                <a:gd name="connsiteX71" fmla="*/ 743216 w 987690"/>
                <a:gd name="connsiteY71" fmla="*/ 2437447 h 2696464"/>
                <a:gd name="connsiteX72" fmla="*/ 795603 w 987690"/>
                <a:gd name="connsiteY72" fmla="*/ 2356485 h 2696464"/>
                <a:gd name="connsiteX73" fmla="*/ 809891 w 987690"/>
                <a:gd name="connsiteY73" fmla="*/ 2223135 h 2696464"/>
                <a:gd name="connsiteX74" fmla="*/ 819416 w 987690"/>
                <a:gd name="connsiteY74" fmla="*/ 2094547 h 2696464"/>
                <a:gd name="connsiteX75" fmla="*/ 838466 w 987690"/>
                <a:gd name="connsiteY75" fmla="*/ 1913572 h 2696464"/>
                <a:gd name="connsiteX76" fmla="*/ 862278 w 987690"/>
                <a:gd name="connsiteY76" fmla="*/ 1699260 h 2696464"/>
                <a:gd name="connsiteX77" fmla="*/ 857516 w 987690"/>
                <a:gd name="connsiteY77" fmla="*/ 1608772 h 2696464"/>
                <a:gd name="connsiteX78" fmla="*/ 871803 w 987690"/>
                <a:gd name="connsiteY78" fmla="*/ 1484947 h 2696464"/>
                <a:gd name="connsiteX79" fmla="*/ 895616 w 987690"/>
                <a:gd name="connsiteY79" fmla="*/ 1170622 h 2696464"/>
                <a:gd name="connsiteX80" fmla="*/ 924191 w 987690"/>
                <a:gd name="connsiteY80" fmla="*/ 908685 h 2696464"/>
                <a:gd name="connsiteX81" fmla="*/ 914666 w 987690"/>
                <a:gd name="connsiteY81" fmla="*/ 780097 h 2696464"/>
                <a:gd name="connsiteX82" fmla="*/ 948003 w 987690"/>
                <a:gd name="connsiteY82" fmla="*/ 613410 h 2696464"/>
                <a:gd name="connsiteX83" fmla="*/ 981341 w 987690"/>
                <a:gd name="connsiteY83" fmla="*/ 441960 h 2696464"/>
                <a:gd name="connsiteX84" fmla="*/ 981341 w 987690"/>
                <a:gd name="connsiteY84" fmla="*/ 337185 h 2696464"/>
                <a:gd name="connsiteX85" fmla="*/ 981341 w 987690"/>
                <a:gd name="connsiteY85" fmla="*/ 137160 h 2696464"/>
                <a:gd name="connsiteX86" fmla="*/ 905141 w 987690"/>
                <a:gd name="connsiteY86" fmla="*/ 46672 h 269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87690" h="2696464">
                  <a:moveTo>
                    <a:pt x="905141" y="46672"/>
                  </a:moveTo>
                  <a:cubicBezTo>
                    <a:pt x="872597" y="24447"/>
                    <a:pt x="868628" y="10160"/>
                    <a:pt x="786078" y="3810"/>
                  </a:cubicBezTo>
                  <a:cubicBezTo>
                    <a:pt x="703528" y="-2540"/>
                    <a:pt x="513028" y="-953"/>
                    <a:pt x="409841" y="8572"/>
                  </a:cubicBezTo>
                  <a:cubicBezTo>
                    <a:pt x="306654" y="18097"/>
                    <a:pt x="226484" y="39529"/>
                    <a:pt x="166953" y="60960"/>
                  </a:cubicBezTo>
                  <a:cubicBezTo>
                    <a:pt x="107422" y="82391"/>
                    <a:pt x="75672" y="99854"/>
                    <a:pt x="52653" y="137160"/>
                  </a:cubicBezTo>
                  <a:cubicBezTo>
                    <a:pt x="29634" y="174466"/>
                    <a:pt x="37572" y="222091"/>
                    <a:pt x="28841" y="284797"/>
                  </a:cubicBezTo>
                  <a:cubicBezTo>
                    <a:pt x="20110" y="347503"/>
                    <a:pt x="2647" y="462597"/>
                    <a:pt x="266" y="513397"/>
                  </a:cubicBezTo>
                  <a:cubicBezTo>
                    <a:pt x="-2115" y="564197"/>
                    <a:pt x="12172" y="564991"/>
                    <a:pt x="14553" y="589597"/>
                  </a:cubicBezTo>
                  <a:cubicBezTo>
                    <a:pt x="16934" y="614203"/>
                    <a:pt x="12172" y="632460"/>
                    <a:pt x="14553" y="661035"/>
                  </a:cubicBezTo>
                  <a:cubicBezTo>
                    <a:pt x="16934" y="689610"/>
                    <a:pt x="24872" y="727710"/>
                    <a:pt x="28841" y="761047"/>
                  </a:cubicBezTo>
                  <a:cubicBezTo>
                    <a:pt x="32810" y="794384"/>
                    <a:pt x="35985" y="828516"/>
                    <a:pt x="38366" y="861060"/>
                  </a:cubicBezTo>
                  <a:cubicBezTo>
                    <a:pt x="40747" y="893604"/>
                    <a:pt x="40747" y="925354"/>
                    <a:pt x="43128" y="956310"/>
                  </a:cubicBezTo>
                  <a:cubicBezTo>
                    <a:pt x="45509" y="987266"/>
                    <a:pt x="53447" y="1019016"/>
                    <a:pt x="52653" y="1046797"/>
                  </a:cubicBezTo>
                  <a:cubicBezTo>
                    <a:pt x="51859" y="1074578"/>
                    <a:pt x="35985" y="1101566"/>
                    <a:pt x="38366" y="1122997"/>
                  </a:cubicBezTo>
                  <a:cubicBezTo>
                    <a:pt x="40747" y="1144428"/>
                    <a:pt x="60591" y="1151573"/>
                    <a:pt x="66941" y="1175385"/>
                  </a:cubicBezTo>
                  <a:cubicBezTo>
                    <a:pt x="73291" y="1199197"/>
                    <a:pt x="80435" y="1230153"/>
                    <a:pt x="76466" y="1265872"/>
                  </a:cubicBezTo>
                  <a:cubicBezTo>
                    <a:pt x="72497" y="1301591"/>
                    <a:pt x="47890" y="1360328"/>
                    <a:pt x="43128" y="1389697"/>
                  </a:cubicBezTo>
                  <a:cubicBezTo>
                    <a:pt x="38366" y="1419066"/>
                    <a:pt x="50272" y="1417479"/>
                    <a:pt x="47891" y="1442085"/>
                  </a:cubicBezTo>
                  <a:cubicBezTo>
                    <a:pt x="45510" y="1466691"/>
                    <a:pt x="33603" y="1503998"/>
                    <a:pt x="28841" y="1537335"/>
                  </a:cubicBezTo>
                  <a:cubicBezTo>
                    <a:pt x="24079" y="1570672"/>
                    <a:pt x="17729" y="1601629"/>
                    <a:pt x="19316" y="1642110"/>
                  </a:cubicBezTo>
                  <a:cubicBezTo>
                    <a:pt x="20903" y="1682591"/>
                    <a:pt x="35191" y="1730216"/>
                    <a:pt x="38366" y="1780222"/>
                  </a:cubicBezTo>
                  <a:cubicBezTo>
                    <a:pt x="41541" y="1830228"/>
                    <a:pt x="35985" y="1898491"/>
                    <a:pt x="38366" y="1942147"/>
                  </a:cubicBezTo>
                  <a:cubicBezTo>
                    <a:pt x="40747" y="1985803"/>
                    <a:pt x="51859" y="2018348"/>
                    <a:pt x="52653" y="2042160"/>
                  </a:cubicBezTo>
                  <a:cubicBezTo>
                    <a:pt x="53447" y="2065972"/>
                    <a:pt x="39159" y="2060416"/>
                    <a:pt x="43128" y="2085022"/>
                  </a:cubicBezTo>
                  <a:cubicBezTo>
                    <a:pt x="47097" y="2109628"/>
                    <a:pt x="65353" y="2154078"/>
                    <a:pt x="76466" y="2189797"/>
                  </a:cubicBezTo>
                  <a:cubicBezTo>
                    <a:pt x="87578" y="2225516"/>
                    <a:pt x="94722" y="2274729"/>
                    <a:pt x="109803" y="2299335"/>
                  </a:cubicBezTo>
                  <a:cubicBezTo>
                    <a:pt x="124884" y="2323941"/>
                    <a:pt x="144728" y="2346166"/>
                    <a:pt x="166953" y="2337435"/>
                  </a:cubicBezTo>
                  <a:cubicBezTo>
                    <a:pt x="189178" y="2328704"/>
                    <a:pt x="220928" y="2279491"/>
                    <a:pt x="243153" y="2246947"/>
                  </a:cubicBezTo>
                  <a:cubicBezTo>
                    <a:pt x="265378" y="2214403"/>
                    <a:pt x="291572" y="2177891"/>
                    <a:pt x="300303" y="2142172"/>
                  </a:cubicBezTo>
                  <a:cubicBezTo>
                    <a:pt x="309034" y="2106453"/>
                    <a:pt x="292366" y="2082641"/>
                    <a:pt x="295541" y="2032635"/>
                  </a:cubicBezTo>
                  <a:cubicBezTo>
                    <a:pt x="298716" y="1982629"/>
                    <a:pt x="313797" y="1893729"/>
                    <a:pt x="319353" y="1842135"/>
                  </a:cubicBezTo>
                  <a:cubicBezTo>
                    <a:pt x="324909" y="1790541"/>
                    <a:pt x="327291" y="1762759"/>
                    <a:pt x="328878" y="1723072"/>
                  </a:cubicBezTo>
                  <a:cubicBezTo>
                    <a:pt x="330465" y="1683385"/>
                    <a:pt x="326497" y="1640522"/>
                    <a:pt x="328878" y="1604010"/>
                  </a:cubicBezTo>
                  <a:cubicBezTo>
                    <a:pt x="331259" y="1567498"/>
                    <a:pt x="337610" y="1525428"/>
                    <a:pt x="343166" y="1503997"/>
                  </a:cubicBezTo>
                  <a:cubicBezTo>
                    <a:pt x="348722" y="1482566"/>
                    <a:pt x="358247" y="1487328"/>
                    <a:pt x="362216" y="1475422"/>
                  </a:cubicBezTo>
                  <a:cubicBezTo>
                    <a:pt x="366185" y="1463516"/>
                    <a:pt x="363803" y="1442085"/>
                    <a:pt x="366978" y="1432560"/>
                  </a:cubicBezTo>
                  <a:cubicBezTo>
                    <a:pt x="370153" y="1423035"/>
                    <a:pt x="382060" y="1434147"/>
                    <a:pt x="381266" y="1418272"/>
                  </a:cubicBezTo>
                  <a:cubicBezTo>
                    <a:pt x="380472" y="1402397"/>
                    <a:pt x="360629" y="1367472"/>
                    <a:pt x="362216" y="1337310"/>
                  </a:cubicBezTo>
                  <a:cubicBezTo>
                    <a:pt x="363803" y="1307148"/>
                    <a:pt x="381266" y="1260316"/>
                    <a:pt x="390791" y="1237297"/>
                  </a:cubicBezTo>
                  <a:cubicBezTo>
                    <a:pt x="400316" y="1214278"/>
                    <a:pt x="414604" y="1230947"/>
                    <a:pt x="419366" y="1199197"/>
                  </a:cubicBezTo>
                  <a:cubicBezTo>
                    <a:pt x="424128" y="1167447"/>
                    <a:pt x="416191" y="1080928"/>
                    <a:pt x="419366" y="1046797"/>
                  </a:cubicBezTo>
                  <a:cubicBezTo>
                    <a:pt x="422541" y="1012666"/>
                    <a:pt x="434447" y="1019016"/>
                    <a:pt x="438416" y="994410"/>
                  </a:cubicBezTo>
                  <a:cubicBezTo>
                    <a:pt x="442385" y="969804"/>
                    <a:pt x="439209" y="927735"/>
                    <a:pt x="443178" y="899160"/>
                  </a:cubicBezTo>
                  <a:cubicBezTo>
                    <a:pt x="447147" y="870585"/>
                    <a:pt x="455878" y="842010"/>
                    <a:pt x="462228" y="822960"/>
                  </a:cubicBezTo>
                  <a:cubicBezTo>
                    <a:pt x="468578" y="803910"/>
                    <a:pt x="477309" y="769779"/>
                    <a:pt x="481278" y="784860"/>
                  </a:cubicBezTo>
                  <a:cubicBezTo>
                    <a:pt x="485247" y="799941"/>
                    <a:pt x="481279" y="872966"/>
                    <a:pt x="486041" y="913447"/>
                  </a:cubicBezTo>
                  <a:cubicBezTo>
                    <a:pt x="490803" y="953928"/>
                    <a:pt x="504297" y="992028"/>
                    <a:pt x="509853" y="1027747"/>
                  </a:cubicBezTo>
                  <a:cubicBezTo>
                    <a:pt x="515409" y="1063466"/>
                    <a:pt x="520965" y="1084898"/>
                    <a:pt x="519378" y="1127760"/>
                  </a:cubicBezTo>
                  <a:cubicBezTo>
                    <a:pt x="517791" y="1170622"/>
                    <a:pt x="500328" y="1252378"/>
                    <a:pt x="500328" y="1284922"/>
                  </a:cubicBezTo>
                  <a:cubicBezTo>
                    <a:pt x="500328" y="1317466"/>
                    <a:pt x="516997" y="1297622"/>
                    <a:pt x="519378" y="1323022"/>
                  </a:cubicBezTo>
                  <a:cubicBezTo>
                    <a:pt x="521759" y="1348422"/>
                    <a:pt x="516203" y="1407160"/>
                    <a:pt x="514616" y="1437322"/>
                  </a:cubicBezTo>
                  <a:cubicBezTo>
                    <a:pt x="513029" y="1467484"/>
                    <a:pt x="505884" y="1484153"/>
                    <a:pt x="509853" y="1503997"/>
                  </a:cubicBezTo>
                  <a:cubicBezTo>
                    <a:pt x="513822" y="1523841"/>
                    <a:pt x="536047" y="1534160"/>
                    <a:pt x="538428" y="1556385"/>
                  </a:cubicBezTo>
                  <a:cubicBezTo>
                    <a:pt x="540809" y="1578610"/>
                    <a:pt x="523347" y="1610360"/>
                    <a:pt x="524141" y="1637347"/>
                  </a:cubicBezTo>
                  <a:cubicBezTo>
                    <a:pt x="524935" y="1664334"/>
                    <a:pt x="543985" y="1691323"/>
                    <a:pt x="543191" y="1718310"/>
                  </a:cubicBezTo>
                  <a:cubicBezTo>
                    <a:pt x="542397" y="1745297"/>
                    <a:pt x="524140" y="1751647"/>
                    <a:pt x="519378" y="1799272"/>
                  </a:cubicBezTo>
                  <a:cubicBezTo>
                    <a:pt x="514616" y="1846897"/>
                    <a:pt x="520172" y="1942147"/>
                    <a:pt x="514616" y="2004060"/>
                  </a:cubicBezTo>
                  <a:cubicBezTo>
                    <a:pt x="509060" y="2065973"/>
                    <a:pt x="491597" y="2128678"/>
                    <a:pt x="486041" y="2170747"/>
                  </a:cubicBezTo>
                  <a:cubicBezTo>
                    <a:pt x="480485" y="2212816"/>
                    <a:pt x="476515" y="2226310"/>
                    <a:pt x="481278" y="2256472"/>
                  </a:cubicBezTo>
                  <a:cubicBezTo>
                    <a:pt x="486040" y="2286635"/>
                    <a:pt x="507472" y="2330291"/>
                    <a:pt x="514616" y="2351722"/>
                  </a:cubicBezTo>
                  <a:cubicBezTo>
                    <a:pt x="521760" y="2373153"/>
                    <a:pt x="532872" y="2364422"/>
                    <a:pt x="524141" y="2385060"/>
                  </a:cubicBezTo>
                  <a:cubicBezTo>
                    <a:pt x="515410" y="2405698"/>
                    <a:pt x="478103" y="2454116"/>
                    <a:pt x="462228" y="2475547"/>
                  </a:cubicBezTo>
                  <a:cubicBezTo>
                    <a:pt x="446353" y="2496978"/>
                    <a:pt x="429685" y="2497772"/>
                    <a:pt x="428891" y="2513647"/>
                  </a:cubicBezTo>
                  <a:cubicBezTo>
                    <a:pt x="428097" y="2529522"/>
                    <a:pt x="455878" y="2549366"/>
                    <a:pt x="457466" y="2570797"/>
                  </a:cubicBezTo>
                  <a:cubicBezTo>
                    <a:pt x="459054" y="2592228"/>
                    <a:pt x="430479" y="2628741"/>
                    <a:pt x="438416" y="2642235"/>
                  </a:cubicBezTo>
                  <a:cubicBezTo>
                    <a:pt x="446353" y="2655729"/>
                    <a:pt x="475722" y="2646204"/>
                    <a:pt x="505091" y="2651760"/>
                  </a:cubicBezTo>
                  <a:cubicBezTo>
                    <a:pt x="534460" y="2657316"/>
                    <a:pt x="583672" y="2668428"/>
                    <a:pt x="614628" y="2675572"/>
                  </a:cubicBezTo>
                  <a:cubicBezTo>
                    <a:pt x="645584" y="2682716"/>
                    <a:pt x="669397" y="2702559"/>
                    <a:pt x="690828" y="2694622"/>
                  </a:cubicBezTo>
                  <a:cubicBezTo>
                    <a:pt x="712259" y="2686685"/>
                    <a:pt x="732104" y="2654934"/>
                    <a:pt x="743216" y="2627947"/>
                  </a:cubicBezTo>
                  <a:cubicBezTo>
                    <a:pt x="754328" y="2600960"/>
                    <a:pt x="757503" y="2556509"/>
                    <a:pt x="757503" y="2532697"/>
                  </a:cubicBezTo>
                  <a:cubicBezTo>
                    <a:pt x="757503" y="2508885"/>
                    <a:pt x="745597" y="2500947"/>
                    <a:pt x="743216" y="2485072"/>
                  </a:cubicBezTo>
                  <a:cubicBezTo>
                    <a:pt x="740835" y="2469197"/>
                    <a:pt x="734485" y="2458878"/>
                    <a:pt x="743216" y="2437447"/>
                  </a:cubicBezTo>
                  <a:cubicBezTo>
                    <a:pt x="751947" y="2416016"/>
                    <a:pt x="784490" y="2392204"/>
                    <a:pt x="795603" y="2356485"/>
                  </a:cubicBezTo>
                  <a:cubicBezTo>
                    <a:pt x="806715" y="2320766"/>
                    <a:pt x="805922" y="2266791"/>
                    <a:pt x="809891" y="2223135"/>
                  </a:cubicBezTo>
                  <a:cubicBezTo>
                    <a:pt x="813860" y="2179479"/>
                    <a:pt x="814654" y="2146141"/>
                    <a:pt x="819416" y="2094547"/>
                  </a:cubicBezTo>
                  <a:cubicBezTo>
                    <a:pt x="824178" y="2042953"/>
                    <a:pt x="831322" y="1979453"/>
                    <a:pt x="838466" y="1913572"/>
                  </a:cubicBezTo>
                  <a:cubicBezTo>
                    <a:pt x="845610" y="1847691"/>
                    <a:pt x="859103" y="1750060"/>
                    <a:pt x="862278" y="1699260"/>
                  </a:cubicBezTo>
                  <a:cubicBezTo>
                    <a:pt x="865453" y="1648460"/>
                    <a:pt x="855929" y="1644491"/>
                    <a:pt x="857516" y="1608772"/>
                  </a:cubicBezTo>
                  <a:cubicBezTo>
                    <a:pt x="859103" y="1573053"/>
                    <a:pt x="865453" y="1557972"/>
                    <a:pt x="871803" y="1484947"/>
                  </a:cubicBezTo>
                  <a:cubicBezTo>
                    <a:pt x="878153" y="1411922"/>
                    <a:pt x="886885" y="1266665"/>
                    <a:pt x="895616" y="1170622"/>
                  </a:cubicBezTo>
                  <a:cubicBezTo>
                    <a:pt x="904347" y="1074579"/>
                    <a:pt x="921016" y="973773"/>
                    <a:pt x="924191" y="908685"/>
                  </a:cubicBezTo>
                  <a:cubicBezTo>
                    <a:pt x="927366" y="843598"/>
                    <a:pt x="910697" y="829309"/>
                    <a:pt x="914666" y="780097"/>
                  </a:cubicBezTo>
                  <a:cubicBezTo>
                    <a:pt x="918635" y="730885"/>
                    <a:pt x="936891" y="669766"/>
                    <a:pt x="948003" y="613410"/>
                  </a:cubicBezTo>
                  <a:cubicBezTo>
                    <a:pt x="959115" y="557054"/>
                    <a:pt x="975785" y="487998"/>
                    <a:pt x="981341" y="441960"/>
                  </a:cubicBezTo>
                  <a:cubicBezTo>
                    <a:pt x="986897" y="395923"/>
                    <a:pt x="981341" y="337185"/>
                    <a:pt x="981341" y="337185"/>
                  </a:cubicBezTo>
                  <a:cubicBezTo>
                    <a:pt x="981341" y="286385"/>
                    <a:pt x="995628" y="189547"/>
                    <a:pt x="981341" y="137160"/>
                  </a:cubicBezTo>
                  <a:cubicBezTo>
                    <a:pt x="967054" y="84773"/>
                    <a:pt x="937685" y="68897"/>
                    <a:pt x="905141" y="46672"/>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4" name="Freeform 14">
              <a:extLst>
                <a:ext uri="{FF2B5EF4-FFF2-40B4-BE49-F238E27FC236}">
                  <a16:creationId xmlns:a16="http://schemas.microsoft.com/office/drawing/2014/main" id="{9624E019-43D0-487B-9AD0-6319DD0B4528}"/>
                </a:ext>
              </a:extLst>
            </p:cNvPr>
            <p:cNvSpPr/>
            <p:nvPr/>
          </p:nvSpPr>
          <p:spPr>
            <a:xfrm>
              <a:off x="7222050" y="2122467"/>
              <a:ext cx="311628" cy="627483"/>
            </a:xfrm>
            <a:custGeom>
              <a:avLst/>
              <a:gdLst>
                <a:gd name="connsiteX0" fmla="*/ 108599 w 342320"/>
                <a:gd name="connsiteY0" fmla="*/ 748119 h 748473"/>
                <a:gd name="connsiteX1" fmla="*/ 154319 w 342320"/>
                <a:gd name="connsiteY1" fmla="*/ 529679 h 748473"/>
                <a:gd name="connsiteX2" fmla="*/ 149239 w 342320"/>
                <a:gd name="connsiteY2" fmla="*/ 443319 h 748473"/>
                <a:gd name="connsiteX3" fmla="*/ 159399 w 342320"/>
                <a:gd name="connsiteY3" fmla="*/ 377279 h 748473"/>
                <a:gd name="connsiteX4" fmla="*/ 179719 w 342320"/>
                <a:gd name="connsiteY4" fmla="*/ 341719 h 748473"/>
                <a:gd name="connsiteX5" fmla="*/ 210199 w 342320"/>
                <a:gd name="connsiteY5" fmla="*/ 301079 h 748473"/>
                <a:gd name="connsiteX6" fmla="*/ 230519 w 342320"/>
                <a:gd name="connsiteY6" fmla="*/ 295999 h 748473"/>
                <a:gd name="connsiteX7" fmla="*/ 276239 w 342320"/>
                <a:gd name="connsiteY7" fmla="*/ 255359 h 748473"/>
                <a:gd name="connsiteX8" fmla="*/ 306719 w 342320"/>
                <a:gd name="connsiteY8" fmla="*/ 219799 h 748473"/>
                <a:gd name="connsiteX9" fmla="*/ 337199 w 342320"/>
                <a:gd name="connsiteY9" fmla="*/ 148679 h 748473"/>
                <a:gd name="connsiteX10" fmla="*/ 342279 w 342320"/>
                <a:gd name="connsiteY10" fmla="*/ 87719 h 748473"/>
                <a:gd name="connsiteX11" fmla="*/ 337199 w 342320"/>
                <a:gd name="connsiteY11" fmla="*/ 67399 h 748473"/>
                <a:gd name="connsiteX12" fmla="*/ 311799 w 342320"/>
                <a:gd name="connsiteY12" fmla="*/ 52159 h 748473"/>
                <a:gd name="connsiteX13" fmla="*/ 281319 w 342320"/>
                <a:gd name="connsiteY13" fmla="*/ 21679 h 748473"/>
                <a:gd name="connsiteX14" fmla="*/ 260999 w 342320"/>
                <a:gd name="connsiteY14" fmla="*/ 16599 h 748473"/>
                <a:gd name="connsiteX15" fmla="*/ 225439 w 342320"/>
                <a:gd name="connsiteY15" fmla="*/ 16599 h 748473"/>
                <a:gd name="connsiteX16" fmla="*/ 154319 w 342320"/>
                <a:gd name="connsiteY16" fmla="*/ 6439 h 748473"/>
                <a:gd name="connsiteX17" fmla="*/ 113679 w 342320"/>
                <a:gd name="connsiteY17" fmla="*/ 1359 h 748473"/>
                <a:gd name="connsiteX18" fmla="*/ 93359 w 342320"/>
                <a:gd name="connsiteY18" fmla="*/ 31839 h 748473"/>
                <a:gd name="connsiteX19" fmla="*/ 93359 w 342320"/>
                <a:gd name="connsiteY19" fmla="*/ 67399 h 748473"/>
                <a:gd name="connsiteX20" fmla="*/ 78119 w 342320"/>
                <a:gd name="connsiteY20" fmla="*/ 123279 h 748473"/>
                <a:gd name="connsiteX21" fmla="*/ 47639 w 342320"/>
                <a:gd name="connsiteY21" fmla="*/ 168999 h 748473"/>
                <a:gd name="connsiteX22" fmla="*/ 37479 w 342320"/>
                <a:gd name="connsiteY22" fmla="*/ 265519 h 748473"/>
                <a:gd name="connsiteX23" fmla="*/ 22239 w 342320"/>
                <a:gd name="connsiteY23" fmla="*/ 321399 h 748473"/>
                <a:gd name="connsiteX24" fmla="*/ 6999 w 342320"/>
                <a:gd name="connsiteY24" fmla="*/ 397599 h 748473"/>
                <a:gd name="connsiteX25" fmla="*/ 6999 w 342320"/>
                <a:gd name="connsiteY25" fmla="*/ 473799 h 748473"/>
                <a:gd name="connsiteX26" fmla="*/ 108599 w 342320"/>
                <a:gd name="connsiteY26" fmla="*/ 748119 h 748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42320" h="748473">
                  <a:moveTo>
                    <a:pt x="108599" y="748119"/>
                  </a:moveTo>
                  <a:cubicBezTo>
                    <a:pt x="133152" y="757432"/>
                    <a:pt x="147546" y="580479"/>
                    <a:pt x="154319" y="529679"/>
                  </a:cubicBezTo>
                  <a:cubicBezTo>
                    <a:pt x="161092" y="478879"/>
                    <a:pt x="148392" y="468719"/>
                    <a:pt x="149239" y="443319"/>
                  </a:cubicBezTo>
                  <a:cubicBezTo>
                    <a:pt x="150086" y="417919"/>
                    <a:pt x="154319" y="394212"/>
                    <a:pt x="159399" y="377279"/>
                  </a:cubicBezTo>
                  <a:cubicBezTo>
                    <a:pt x="164479" y="360346"/>
                    <a:pt x="171252" y="354419"/>
                    <a:pt x="179719" y="341719"/>
                  </a:cubicBezTo>
                  <a:cubicBezTo>
                    <a:pt x="188186" y="329019"/>
                    <a:pt x="201732" y="308699"/>
                    <a:pt x="210199" y="301079"/>
                  </a:cubicBezTo>
                  <a:cubicBezTo>
                    <a:pt x="218666" y="293459"/>
                    <a:pt x="219512" y="303619"/>
                    <a:pt x="230519" y="295999"/>
                  </a:cubicBezTo>
                  <a:cubicBezTo>
                    <a:pt x="241526" y="288379"/>
                    <a:pt x="263539" y="268059"/>
                    <a:pt x="276239" y="255359"/>
                  </a:cubicBezTo>
                  <a:cubicBezTo>
                    <a:pt x="288939" y="242659"/>
                    <a:pt x="296559" y="237579"/>
                    <a:pt x="306719" y="219799"/>
                  </a:cubicBezTo>
                  <a:cubicBezTo>
                    <a:pt x="316879" y="202019"/>
                    <a:pt x="331272" y="170692"/>
                    <a:pt x="337199" y="148679"/>
                  </a:cubicBezTo>
                  <a:cubicBezTo>
                    <a:pt x="343126" y="126666"/>
                    <a:pt x="342279" y="101266"/>
                    <a:pt x="342279" y="87719"/>
                  </a:cubicBezTo>
                  <a:cubicBezTo>
                    <a:pt x="342279" y="74172"/>
                    <a:pt x="342279" y="73326"/>
                    <a:pt x="337199" y="67399"/>
                  </a:cubicBezTo>
                  <a:cubicBezTo>
                    <a:pt x="332119" y="61472"/>
                    <a:pt x="321112" y="59779"/>
                    <a:pt x="311799" y="52159"/>
                  </a:cubicBezTo>
                  <a:cubicBezTo>
                    <a:pt x="302486" y="44539"/>
                    <a:pt x="289786" y="27606"/>
                    <a:pt x="281319" y="21679"/>
                  </a:cubicBezTo>
                  <a:cubicBezTo>
                    <a:pt x="272852" y="15752"/>
                    <a:pt x="270312" y="17446"/>
                    <a:pt x="260999" y="16599"/>
                  </a:cubicBezTo>
                  <a:cubicBezTo>
                    <a:pt x="251686" y="15752"/>
                    <a:pt x="243219" y="18292"/>
                    <a:pt x="225439" y="16599"/>
                  </a:cubicBezTo>
                  <a:cubicBezTo>
                    <a:pt x="207659" y="14906"/>
                    <a:pt x="172946" y="8979"/>
                    <a:pt x="154319" y="6439"/>
                  </a:cubicBezTo>
                  <a:cubicBezTo>
                    <a:pt x="135692" y="3899"/>
                    <a:pt x="123839" y="-2874"/>
                    <a:pt x="113679" y="1359"/>
                  </a:cubicBezTo>
                  <a:cubicBezTo>
                    <a:pt x="103519" y="5592"/>
                    <a:pt x="96746" y="20832"/>
                    <a:pt x="93359" y="31839"/>
                  </a:cubicBezTo>
                  <a:cubicBezTo>
                    <a:pt x="89972" y="42846"/>
                    <a:pt x="95899" y="52159"/>
                    <a:pt x="93359" y="67399"/>
                  </a:cubicBezTo>
                  <a:cubicBezTo>
                    <a:pt x="90819" y="82639"/>
                    <a:pt x="85739" y="106346"/>
                    <a:pt x="78119" y="123279"/>
                  </a:cubicBezTo>
                  <a:cubicBezTo>
                    <a:pt x="70499" y="140212"/>
                    <a:pt x="54412" y="145292"/>
                    <a:pt x="47639" y="168999"/>
                  </a:cubicBezTo>
                  <a:cubicBezTo>
                    <a:pt x="40866" y="192706"/>
                    <a:pt x="41712" y="240119"/>
                    <a:pt x="37479" y="265519"/>
                  </a:cubicBezTo>
                  <a:cubicBezTo>
                    <a:pt x="33246" y="290919"/>
                    <a:pt x="27319" y="299386"/>
                    <a:pt x="22239" y="321399"/>
                  </a:cubicBezTo>
                  <a:cubicBezTo>
                    <a:pt x="17159" y="343412"/>
                    <a:pt x="9539" y="372199"/>
                    <a:pt x="6999" y="397599"/>
                  </a:cubicBezTo>
                  <a:cubicBezTo>
                    <a:pt x="4459" y="422999"/>
                    <a:pt x="-7394" y="414532"/>
                    <a:pt x="6999" y="473799"/>
                  </a:cubicBezTo>
                  <a:cubicBezTo>
                    <a:pt x="21392" y="533066"/>
                    <a:pt x="84046" y="738806"/>
                    <a:pt x="108599" y="748119"/>
                  </a:cubicBezTo>
                  <a:close/>
                </a:path>
              </a:pathLst>
            </a:custGeom>
            <a:solidFill>
              <a:srgbClr val="FDD3A2"/>
            </a:solidFill>
            <a:ln w="4594" cap="flat">
              <a:noFill/>
              <a:prstDash val="solid"/>
              <a:miter/>
            </a:ln>
          </p:spPr>
          <p:txBody>
            <a:bodyPr rtlCol="0" anchor="ctr"/>
            <a:lstStyle/>
            <a:p>
              <a:endParaRPr lang="ko-KR" altLang="en-US" dirty="0">
                <a:solidFill>
                  <a:schemeClr val="tx1"/>
                </a:solidFill>
              </a:endParaRPr>
            </a:p>
          </p:txBody>
        </p:sp>
        <p:sp>
          <p:nvSpPr>
            <p:cNvPr id="35" name="Freeform 15">
              <a:extLst>
                <a:ext uri="{FF2B5EF4-FFF2-40B4-BE49-F238E27FC236}">
                  <a16:creationId xmlns:a16="http://schemas.microsoft.com/office/drawing/2014/main" id="{DC0423AD-7BEB-4E29-BEBB-4D062EBBD0A9}"/>
                </a:ext>
              </a:extLst>
            </p:cNvPr>
            <p:cNvSpPr/>
            <p:nvPr/>
          </p:nvSpPr>
          <p:spPr>
            <a:xfrm>
              <a:off x="7789698" y="2761073"/>
              <a:ext cx="476261" cy="639635"/>
            </a:xfrm>
            <a:custGeom>
              <a:avLst/>
              <a:gdLst>
                <a:gd name="connsiteX0" fmla="*/ 17663 w 523167"/>
                <a:gd name="connsiteY0" fmla="*/ 221230 h 762969"/>
                <a:gd name="connsiteX1" fmla="*/ 79 w 523167"/>
                <a:gd name="connsiteY1" fmla="*/ 268123 h 762969"/>
                <a:gd name="connsiteX2" fmla="*/ 11802 w 523167"/>
                <a:gd name="connsiteY2" fmla="*/ 332600 h 762969"/>
                <a:gd name="connsiteX3" fmla="*/ 26456 w 523167"/>
                <a:gd name="connsiteY3" fmla="*/ 370700 h 762969"/>
                <a:gd name="connsiteX4" fmla="*/ 58694 w 523167"/>
                <a:gd name="connsiteY4" fmla="*/ 385353 h 762969"/>
                <a:gd name="connsiteX5" fmla="*/ 67487 w 523167"/>
                <a:gd name="connsiteY5" fmla="*/ 432246 h 762969"/>
                <a:gd name="connsiteX6" fmla="*/ 85071 w 523167"/>
                <a:gd name="connsiteY6" fmla="*/ 485000 h 762969"/>
                <a:gd name="connsiteX7" fmla="*/ 108517 w 523167"/>
                <a:gd name="connsiteY7" fmla="*/ 523100 h 762969"/>
                <a:gd name="connsiteX8" fmla="*/ 102656 w 523167"/>
                <a:gd name="connsiteY8" fmla="*/ 549476 h 762969"/>
                <a:gd name="connsiteX9" fmla="*/ 140756 w 523167"/>
                <a:gd name="connsiteY9" fmla="*/ 678430 h 762969"/>
                <a:gd name="connsiteX10" fmla="*/ 249194 w 523167"/>
                <a:gd name="connsiteY10" fmla="*/ 760492 h 762969"/>
                <a:gd name="connsiteX11" fmla="*/ 351771 w 523167"/>
                <a:gd name="connsiteY11" fmla="*/ 734115 h 762969"/>
                <a:gd name="connsiteX12" fmla="*/ 404525 w 523167"/>
                <a:gd name="connsiteY12" fmla="*/ 657915 h 762969"/>
                <a:gd name="connsiteX13" fmla="*/ 392802 w 523167"/>
                <a:gd name="connsiteY13" fmla="*/ 602230 h 762969"/>
                <a:gd name="connsiteX14" fmla="*/ 389871 w 523167"/>
                <a:gd name="connsiteY14" fmla="*/ 567061 h 762969"/>
                <a:gd name="connsiteX15" fmla="*/ 404525 w 523167"/>
                <a:gd name="connsiteY15" fmla="*/ 517238 h 762969"/>
                <a:gd name="connsiteX16" fmla="*/ 433833 w 523167"/>
                <a:gd name="connsiteY16" fmla="*/ 461553 h 762969"/>
                <a:gd name="connsiteX17" fmla="*/ 454348 w 523167"/>
                <a:gd name="connsiteY17" fmla="*/ 414661 h 762969"/>
                <a:gd name="connsiteX18" fmla="*/ 460210 w 523167"/>
                <a:gd name="connsiteY18" fmla="*/ 376561 h 762969"/>
                <a:gd name="connsiteX19" fmla="*/ 480725 w 523167"/>
                <a:gd name="connsiteY19" fmla="*/ 379492 h 762969"/>
                <a:gd name="connsiteX20" fmla="*/ 501240 w 523167"/>
                <a:gd name="connsiteY20" fmla="*/ 353115 h 762969"/>
                <a:gd name="connsiteX21" fmla="*/ 521756 w 523167"/>
                <a:gd name="connsiteY21" fmla="*/ 297430 h 762969"/>
                <a:gd name="connsiteX22" fmla="*/ 518825 w 523167"/>
                <a:gd name="connsiteY22" fmla="*/ 238815 h 762969"/>
                <a:gd name="connsiteX23" fmla="*/ 498310 w 523167"/>
                <a:gd name="connsiteY23" fmla="*/ 203646 h 762969"/>
                <a:gd name="connsiteX24" fmla="*/ 489517 w 523167"/>
                <a:gd name="connsiteY24" fmla="*/ 206576 h 762969"/>
                <a:gd name="connsiteX25" fmla="*/ 445556 w 523167"/>
                <a:gd name="connsiteY25" fmla="*/ 142100 h 762969"/>
                <a:gd name="connsiteX26" fmla="*/ 445556 w 523167"/>
                <a:gd name="connsiteY26" fmla="*/ 80553 h 762969"/>
                <a:gd name="connsiteX27" fmla="*/ 369356 w 523167"/>
                <a:gd name="connsiteY27" fmla="*/ 24869 h 762969"/>
                <a:gd name="connsiteX28" fmla="*/ 211094 w 523167"/>
                <a:gd name="connsiteY28" fmla="*/ 1423 h 762969"/>
                <a:gd name="connsiteX29" fmla="*/ 82140 w 523167"/>
                <a:gd name="connsiteY29" fmla="*/ 16076 h 762969"/>
                <a:gd name="connsiteX30" fmla="*/ 41110 w 523167"/>
                <a:gd name="connsiteY30" fmla="*/ 124515 h 762969"/>
                <a:gd name="connsiteX31" fmla="*/ 17663 w 523167"/>
                <a:gd name="connsiteY31" fmla="*/ 221230 h 762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23167" h="762969">
                  <a:moveTo>
                    <a:pt x="17663" y="221230"/>
                  </a:moveTo>
                  <a:cubicBezTo>
                    <a:pt x="10825" y="245165"/>
                    <a:pt x="1056" y="249561"/>
                    <a:pt x="79" y="268123"/>
                  </a:cubicBezTo>
                  <a:cubicBezTo>
                    <a:pt x="-898" y="286685"/>
                    <a:pt x="7406" y="315504"/>
                    <a:pt x="11802" y="332600"/>
                  </a:cubicBezTo>
                  <a:cubicBezTo>
                    <a:pt x="16198" y="349696"/>
                    <a:pt x="18641" y="361908"/>
                    <a:pt x="26456" y="370700"/>
                  </a:cubicBezTo>
                  <a:cubicBezTo>
                    <a:pt x="34271" y="379492"/>
                    <a:pt x="51856" y="375095"/>
                    <a:pt x="58694" y="385353"/>
                  </a:cubicBezTo>
                  <a:cubicBezTo>
                    <a:pt x="65533" y="395611"/>
                    <a:pt x="63091" y="415638"/>
                    <a:pt x="67487" y="432246"/>
                  </a:cubicBezTo>
                  <a:cubicBezTo>
                    <a:pt x="71883" y="448854"/>
                    <a:pt x="78233" y="469858"/>
                    <a:pt x="85071" y="485000"/>
                  </a:cubicBezTo>
                  <a:cubicBezTo>
                    <a:pt x="91909" y="500142"/>
                    <a:pt x="105586" y="512354"/>
                    <a:pt x="108517" y="523100"/>
                  </a:cubicBezTo>
                  <a:cubicBezTo>
                    <a:pt x="111448" y="533846"/>
                    <a:pt x="97283" y="523588"/>
                    <a:pt x="102656" y="549476"/>
                  </a:cubicBezTo>
                  <a:cubicBezTo>
                    <a:pt x="108029" y="575364"/>
                    <a:pt x="116333" y="643261"/>
                    <a:pt x="140756" y="678430"/>
                  </a:cubicBezTo>
                  <a:cubicBezTo>
                    <a:pt x="165179" y="713599"/>
                    <a:pt x="214025" y="751211"/>
                    <a:pt x="249194" y="760492"/>
                  </a:cubicBezTo>
                  <a:cubicBezTo>
                    <a:pt x="284363" y="769773"/>
                    <a:pt x="325882" y="751211"/>
                    <a:pt x="351771" y="734115"/>
                  </a:cubicBezTo>
                  <a:cubicBezTo>
                    <a:pt x="377660" y="717019"/>
                    <a:pt x="397687" y="679896"/>
                    <a:pt x="404525" y="657915"/>
                  </a:cubicBezTo>
                  <a:cubicBezTo>
                    <a:pt x="411364" y="635934"/>
                    <a:pt x="395244" y="617372"/>
                    <a:pt x="392802" y="602230"/>
                  </a:cubicBezTo>
                  <a:cubicBezTo>
                    <a:pt x="390360" y="587088"/>
                    <a:pt x="387917" y="581226"/>
                    <a:pt x="389871" y="567061"/>
                  </a:cubicBezTo>
                  <a:cubicBezTo>
                    <a:pt x="391825" y="552896"/>
                    <a:pt x="397198" y="534823"/>
                    <a:pt x="404525" y="517238"/>
                  </a:cubicBezTo>
                  <a:cubicBezTo>
                    <a:pt x="411852" y="499653"/>
                    <a:pt x="425529" y="478649"/>
                    <a:pt x="433833" y="461553"/>
                  </a:cubicBezTo>
                  <a:cubicBezTo>
                    <a:pt x="442137" y="444457"/>
                    <a:pt x="449952" y="428826"/>
                    <a:pt x="454348" y="414661"/>
                  </a:cubicBezTo>
                  <a:cubicBezTo>
                    <a:pt x="458744" y="400496"/>
                    <a:pt x="455814" y="382422"/>
                    <a:pt x="460210" y="376561"/>
                  </a:cubicBezTo>
                  <a:cubicBezTo>
                    <a:pt x="464606" y="370700"/>
                    <a:pt x="473887" y="383400"/>
                    <a:pt x="480725" y="379492"/>
                  </a:cubicBezTo>
                  <a:cubicBezTo>
                    <a:pt x="487563" y="375584"/>
                    <a:pt x="494401" y="366792"/>
                    <a:pt x="501240" y="353115"/>
                  </a:cubicBezTo>
                  <a:cubicBezTo>
                    <a:pt x="508079" y="339438"/>
                    <a:pt x="518825" y="316480"/>
                    <a:pt x="521756" y="297430"/>
                  </a:cubicBezTo>
                  <a:cubicBezTo>
                    <a:pt x="524687" y="278380"/>
                    <a:pt x="522733" y="254446"/>
                    <a:pt x="518825" y="238815"/>
                  </a:cubicBezTo>
                  <a:cubicBezTo>
                    <a:pt x="514917" y="223184"/>
                    <a:pt x="503195" y="209019"/>
                    <a:pt x="498310" y="203646"/>
                  </a:cubicBezTo>
                  <a:cubicBezTo>
                    <a:pt x="493425" y="198273"/>
                    <a:pt x="498309" y="216834"/>
                    <a:pt x="489517" y="206576"/>
                  </a:cubicBezTo>
                  <a:cubicBezTo>
                    <a:pt x="480725" y="196318"/>
                    <a:pt x="452883" y="163104"/>
                    <a:pt x="445556" y="142100"/>
                  </a:cubicBezTo>
                  <a:cubicBezTo>
                    <a:pt x="438229" y="121096"/>
                    <a:pt x="458256" y="100091"/>
                    <a:pt x="445556" y="80553"/>
                  </a:cubicBezTo>
                  <a:cubicBezTo>
                    <a:pt x="432856" y="61014"/>
                    <a:pt x="408433" y="38057"/>
                    <a:pt x="369356" y="24869"/>
                  </a:cubicBezTo>
                  <a:cubicBezTo>
                    <a:pt x="330279" y="11681"/>
                    <a:pt x="258963" y="2888"/>
                    <a:pt x="211094" y="1423"/>
                  </a:cubicBezTo>
                  <a:cubicBezTo>
                    <a:pt x="163225" y="-43"/>
                    <a:pt x="110471" y="-4439"/>
                    <a:pt x="82140" y="16076"/>
                  </a:cubicBezTo>
                  <a:cubicBezTo>
                    <a:pt x="53809" y="36591"/>
                    <a:pt x="51368" y="95207"/>
                    <a:pt x="41110" y="124515"/>
                  </a:cubicBezTo>
                  <a:cubicBezTo>
                    <a:pt x="30852" y="153823"/>
                    <a:pt x="24501" y="197295"/>
                    <a:pt x="17663" y="221230"/>
                  </a:cubicBezTo>
                  <a:close/>
                </a:path>
              </a:pathLst>
            </a:custGeom>
            <a:solidFill>
              <a:srgbClr val="FDD3A2"/>
            </a:solidFill>
            <a:ln w="4594" cap="flat">
              <a:noFill/>
              <a:prstDash val="solid"/>
              <a:miter/>
            </a:ln>
          </p:spPr>
          <p:txBody>
            <a:bodyPr rtlCol="0" anchor="ctr"/>
            <a:lstStyle/>
            <a:p>
              <a:endParaRPr lang="ko-KR" altLang="en-US" dirty="0">
                <a:solidFill>
                  <a:schemeClr val="tx1"/>
                </a:solidFill>
              </a:endParaRPr>
            </a:p>
          </p:txBody>
        </p:sp>
        <p:sp>
          <p:nvSpPr>
            <p:cNvPr id="36" name="Freeform 16">
              <a:extLst>
                <a:ext uri="{FF2B5EF4-FFF2-40B4-BE49-F238E27FC236}">
                  <a16:creationId xmlns:a16="http://schemas.microsoft.com/office/drawing/2014/main" id="{A6C8A16B-1F3F-41B9-951D-A8F119B55934}"/>
                </a:ext>
              </a:extLst>
            </p:cNvPr>
            <p:cNvSpPr/>
            <p:nvPr/>
          </p:nvSpPr>
          <p:spPr>
            <a:xfrm>
              <a:off x="7784162" y="2634935"/>
              <a:ext cx="469926" cy="400821"/>
            </a:xfrm>
            <a:custGeom>
              <a:avLst/>
              <a:gdLst>
                <a:gd name="connsiteX0" fmla="*/ 50121 w 516208"/>
                <a:gd name="connsiteY0" fmla="*/ 477197 h 478107"/>
                <a:gd name="connsiteX1" fmla="*/ 26675 w 516208"/>
                <a:gd name="connsiteY1" fmla="*/ 371689 h 478107"/>
                <a:gd name="connsiteX2" fmla="*/ 12021 w 516208"/>
                <a:gd name="connsiteY2" fmla="*/ 345312 h 478107"/>
                <a:gd name="connsiteX3" fmla="*/ 298 w 516208"/>
                <a:gd name="connsiteY3" fmla="*/ 313074 h 478107"/>
                <a:gd name="connsiteX4" fmla="*/ 3229 w 516208"/>
                <a:gd name="connsiteY4" fmla="*/ 277905 h 478107"/>
                <a:gd name="connsiteX5" fmla="*/ 298 w 516208"/>
                <a:gd name="connsiteY5" fmla="*/ 231012 h 478107"/>
                <a:gd name="connsiteX6" fmla="*/ 6160 w 516208"/>
                <a:gd name="connsiteY6" fmla="*/ 184120 h 478107"/>
                <a:gd name="connsiteX7" fmla="*/ 23744 w 516208"/>
                <a:gd name="connsiteY7" fmla="*/ 134297 h 478107"/>
                <a:gd name="connsiteX8" fmla="*/ 64775 w 516208"/>
                <a:gd name="connsiteY8" fmla="*/ 90335 h 478107"/>
                <a:gd name="connsiteX9" fmla="*/ 102875 w 516208"/>
                <a:gd name="connsiteY9" fmla="*/ 52235 h 478107"/>
                <a:gd name="connsiteX10" fmla="*/ 179075 w 516208"/>
                <a:gd name="connsiteY10" fmla="*/ 25859 h 478107"/>
                <a:gd name="connsiteX11" fmla="*/ 214244 w 516208"/>
                <a:gd name="connsiteY11" fmla="*/ 2412 h 478107"/>
                <a:gd name="connsiteX12" fmla="*/ 281652 w 516208"/>
                <a:gd name="connsiteY12" fmla="*/ 2412 h 478107"/>
                <a:gd name="connsiteX13" fmla="*/ 357852 w 516208"/>
                <a:gd name="connsiteY13" fmla="*/ 17066 h 478107"/>
                <a:gd name="connsiteX14" fmla="*/ 401814 w 516208"/>
                <a:gd name="connsiteY14" fmla="*/ 52235 h 478107"/>
                <a:gd name="connsiteX15" fmla="*/ 454568 w 516208"/>
                <a:gd name="connsiteY15" fmla="*/ 81543 h 478107"/>
                <a:gd name="connsiteX16" fmla="*/ 498529 w 516208"/>
                <a:gd name="connsiteY16" fmla="*/ 140159 h 478107"/>
                <a:gd name="connsiteX17" fmla="*/ 507321 w 516208"/>
                <a:gd name="connsiteY17" fmla="*/ 207566 h 478107"/>
                <a:gd name="connsiteX18" fmla="*/ 516114 w 516208"/>
                <a:gd name="connsiteY18" fmla="*/ 266182 h 478107"/>
                <a:gd name="connsiteX19" fmla="*/ 501460 w 516208"/>
                <a:gd name="connsiteY19" fmla="*/ 324797 h 478107"/>
                <a:gd name="connsiteX20" fmla="*/ 495598 w 516208"/>
                <a:gd name="connsiteY20" fmla="*/ 354105 h 478107"/>
                <a:gd name="connsiteX21" fmla="*/ 489737 w 516208"/>
                <a:gd name="connsiteY21" fmla="*/ 403928 h 478107"/>
                <a:gd name="connsiteX22" fmla="*/ 475083 w 516208"/>
                <a:gd name="connsiteY22" fmla="*/ 444959 h 478107"/>
                <a:gd name="connsiteX23" fmla="*/ 457498 w 516208"/>
                <a:gd name="connsiteY23" fmla="*/ 380482 h 478107"/>
                <a:gd name="connsiteX24" fmla="*/ 448706 w 516208"/>
                <a:gd name="connsiteY24" fmla="*/ 351174 h 478107"/>
                <a:gd name="connsiteX25" fmla="*/ 422329 w 516208"/>
                <a:gd name="connsiteY25" fmla="*/ 304282 h 478107"/>
                <a:gd name="connsiteX26" fmla="*/ 419398 w 516208"/>
                <a:gd name="connsiteY26" fmla="*/ 248597 h 478107"/>
                <a:gd name="connsiteX27" fmla="*/ 381298 w 516208"/>
                <a:gd name="connsiteY27" fmla="*/ 225151 h 478107"/>
                <a:gd name="connsiteX28" fmla="*/ 357852 w 516208"/>
                <a:gd name="connsiteY28" fmla="*/ 233943 h 478107"/>
                <a:gd name="connsiteX29" fmla="*/ 322683 w 516208"/>
                <a:gd name="connsiteY29" fmla="*/ 216359 h 478107"/>
                <a:gd name="connsiteX30" fmla="*/ 278721 w 516208"/>
                <a:gd name="connsiteY30" fmla="*/ 228082 h 478107"/>
                <a:gd name="connsiteX31" fmla="*/ 249414 w 516208"/>
                <a:gd name="connsiteY31" fmla="*/ 236874 h 478107"/>
                <a:gd name="connsiteX32" fmla="*/ 199591 w 516208"/>
                <a:gd name="connsiteY32" fmla="*/ 231012 h 478107"/>
                <a:gd name="connsiteX33" fmla="*/ 143906 w 516208"/>
                <a:gd name="connsiteY33" fmla="*/ 242735 h 478107"/>
                <a:gd name="connsiteX34" fmla="*/ 111668 w 516208"/>
                <a:gd name="connsiteY34" fmla="*/ 245666 h 478107"/>
                <a:gd name="connsiteX35" fmla="*/ 94083 w 516208"/>
                <a:gd name="connsiteY35" fmla="*/ 260320 h 478107"/>
                <a:gd name="connsiteX36" fmla="*/ 88221 w 516208"/>
                <a:gd name="connsiteY36" fmla="*/ 304282 h 478107"/>
                <a:gd name="connsiteX37" fmla="*/ 67706 w 516208"/>
                <a:gd name="connsiteY37" fmla="*/ 333589 h 478107"/>
                <a:gd name="connsiteX38" fmla="*/ 67706 w 516208"/>
                <a:gd name="connsiteY38" fmla="*/ 418582 h 478107"/>
                <a:gd name="connsiteX39" fmla="*/ 50121 w 516208"/>
                <a:gd name="connsiteY39" fmla="*/ 477197 h 47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16208" h="478107">
                  <a:moveTo>
                    <a:pt x="50121" y="477197"/>
                  </a:moveTo>
                  <a:cubicBezTo>
                    <a:pt x="43283" y="469382"/>
                    <a:pt x="33025" y="393670"/>
                    <a:pt x="26675" y="371689"/>
                  </a:cubicBezTo>
                  <a:cubicBezTo>
                    <a:pt x="20325" y="349708"/>
                    <a:pt x="16417" y="355081"/>
                    <a:pt x="12021" y="345312"/>
                  </a:cubicBezTo>
                  <a:cubicBezTo>
                    <a:pt x="7625" y="335543"/>
                    <a:pt x="1763" y="324308"/>
                    <a:pt x="298" y="313074"/>
                  </a:cubicBezTo>
                  <a:cubicBezTo>
                    <a:pt x="-1167" y="301840"/>
                    <a:pt x="3229" y="291582"/>
                    <a:pt x="3229" y="277905"/>
                  </a:cubicBezTo>
                  <a:cubicBezTo>
                    <a:pt x="3229" y="264228"/>
                    <a:pt x="-191" y="246643"/>
                    <a:pt x="298" y="231012"/>
                  </a:cubicBezTo>
                  <a:cubicBezTo>
                    <a:pt x="786" y="215381"/>
                    <a:pt x="2252" y="200239"/>
                    <a:pt x="6160" y="184120"/>
                  </a:cubicBezTo>
                  <a:cubicBezTo>
                    <a:pt x="10068" y="168001"/>
                    <a:pt x="13975" y="149928"/>
                    <a:pt x="23744" y="134297"/>
                  </a:cubicBezTo>
                  <a:cubicBezTo>
                    <a:pt x="33513" y="118666"/>
                    <a:pt x="51587" y="104012"/>
                    <a:pt x="64775" y="90335"/>
                  </a:cubicBezTo>
                  <a:cubicBezTo>
                    <a:pt x="77964" y="76658"/>
                    <a:pt x="83825" y="62981"/>
                    <a:pt x="102875" y="52235"/>
                  </a:cubicBezTo>
                  <a:cubicBezTo>
                    <a:pt x="121925" y="41489"/>
                    <a:pt x="160513" y="34163"/>
                    <a:pt x="179075" y="25859"/>
                  </a:cubicBezTo>
                  <a:cubicBezTo>
                    <a:pt x="197637" y="17555"/>
                    <a:pt x="197148" y="6320"/>
                    <a:pt x="214244" y="2412"/>
                  </a:cubicBezTo>
                  <a:cubicBezTo>
                    <a:pt x="231340" y="-1496"/>
                    <a:pt x="257717" y="-30"/>
                    <a:pt x="281652" y="2412"/>
                  </a:cubicBezTo>
                  <a:cubicBezTo>
                    <a:pt x="305587" y="4854"/>
                    <a:pt x="337825" y="8762"/>
                    <a:pt x="357852" y="17066"/>
                  </a:cubicBezTo>
                  <a:cubicBezTo>
                    <a:pt x="377879" y="25370"/>
                    <a:pt x="385695" y="41489"/>
                    <a:pt x="401814" y="52235"/>
                  </a:cubicBezTo>
                  <a:cubicBezTo>
                    <a:pt x="417933" y="62981"/>
                    <a:pt x="438449" y="66889"/>
                    <a:pt x="454568" y="81543"/>
                  </a:cubicBezTo>
                  <a:cubicBezTo>
                    <a:pt x="470687" y="96197"/>
                    <a:pt x="489737" y="119155"/>
                    <a:pt x="498529" y="140159"/>
                  </a:cubicBezTo>
                  <a:cubicBezTo>
                    <a:pt x="507321" y="161163"/>
                    <a:pt x="504390" y="186562"/>
                    <a:pt x="507321" y="207566"/>
                  </a:cubicBezTo>
                  <a:cubicBezTo>
                    <a:pt x="510252" y="228570"/>
                    <a:pt x="517091" y="246644"/>
                    <a:pt x="516114" y="266182"/>
                  </a:cubicBezTo>
                  <a:cubicBezTo>
                    <a:pt x="515137" y="285720"/>
                    <a:pt x="504879" y="310143"/>
                    <a:pt x="501460" y="324797"/>
                  </a:cubicBezTo>
                  <a:cubicBezTo>
                    <a:pt x="498041" y="339451"/>
                    <a:pt x="497552" y="340917"/>
                    <a:pt x="495598" y="354105"/>
                  </a:cubicBezTo>
                  <a:cubicBezTo>
                    <a:pt x="493644" y="367293"/>
                    <a:pt x="493156" y="388786"/>
                    <a:pt x="489737" y="403928"/>
                  </a:cubicBezTo>
                  <a:cubicBezTo>
                    <a:pt x="486318" y="419070"/>
                    <a:pt x="480456" y="448867"/>
                    <a:pt x="475083" y="444959"/>
                  </a:cubicBezTo>
                  <a:cubicBezTo>
                    <a:pt x="469710" y="441051"/>
                    <a:pt x="461894" y="396113"/>
                    <a:pt x="457498" y="380482"/>
                  </a:cubicBezTo>
                  <a:cubicBezTo>
                    <a:pt x="453102" y="364851"/>
                    <a:pt x="454567" y="363874"/>
                    <a:pt x="448706" y="351174"/>
                  </a:cubicBezTo>
                  <a:cubicBezTo>
                    <a:pt x="442845" y="338474"/>
                    <a:pt x="427214" y="321378"/>
                    <a:pt x="422329" y="304282"/>
                  </a:cubicBezTo>
                  <a:cubicBezTo>
                    <a:pt x="417444" y="287186"/>
                    <a:pt x="426236" y="261785"/>
                    <a:pt x="419398" y="248597"/>
                  </a:cubicBezTo>
                  <a:cubicBezTo>
                    <a:pt x="412560" y="235409"/>
                    <a:pt x="391556" y="227593"/>
                    <a:pt x="381298" y="225151"/>
                  </a:cubicBezTo>
                  <a:cubicBezTo>
                    <a:pt x="371040" y="222709"/>
                    <a:pt x="367621" y="235408"/>
                    <a:pt x="357852" y="233943"/>
                  </a:cubicBezTo>
                  <a:cubicBezTo>
                    <a:pt x="348083" y="232478"/>
                    <a:pt x="335871" y="217336"/>
                    <a:pt x="322683" y="216359"/>
                  </a:cubicBezTo>
                  <a:cubicBezTo>
                    <a:pt x="309495" y="215382"/>
                    <a:pt x="290933" y="224663"/>
                    <a:pt x="278721" y="228082"/>
                  </a:cubicBezTo>
                  <a:cubicBezTo>
                    <a:pt x="266509" y="231501"/>
                    <a:pt x="262602" y="236386"/>
                    <a:pt x="249414" y="236874"/>
                  </a:cubicBezTo>
                  <a:cubicBezTo>
                    <a:pt x="236226" y="237362"/>
                    <a:pt x="217176" y="230035"/>
                    <a:pt x="199591" y="231012"/>
                  </a:cubicBezTo>
                  <a:cubicBezTo>
                    <a:pt x="182006" y="231989"/>
                    <a:pt x="158560" y="240293"/>
                    <a:pt x="143906" y="242735"/>
                  </a:cubicBezTo>
                  <a:cubicBezTo>
                    <a:pt x="129252" y="245177"/>
                    <a:pt x="119972" y="242735"/>
                    <a:pt x="111668" y="245666"/>
                  </a:cubicBezTo>
                  <a:cubicBezTo>
                    <a:pt x="103364" y="248597"/>
                    <a:pt x="97991" y="250551"/>
                    <a:pt x="94083" y="260320"/>
                  </a:cubicBezTo>
                  <a:cubicBezTo>
                    <a:pt x="90175" y="270089"/>
                    <a:pt x="92617" y="292071"/>
                    <a:pt x="88221" y="304282"/>
                  </a:cubicBezTo>
                  <a:cubicBezTo>
                    <a:pt x="83825" y="316493"/>
                    <a:pt x="71125" y="314539"/>
                    <a:pt x="67706" y="333589"/>
                  </a:cubicBezTo>
                  <a:cubicBezTo>
                    <a:pt x="64287" y="352639"/>
                    <a:pt x="69171" y="396601"/>
                    <a:pt x="67706" y="418582"/>
                  </a:cubicBezTo>
                  <a:cubicBezTo>
                    <a:pt x="66241" y="440563"/>
                    <a:pt x="56959" y="485012"/>
                    <a:pt x="50121" y="477197"/>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7" name="Freeform 17">
              <a:extLst>
                <a:ext uri="{FF2B5EF4-FFF2-40B4-BE49-F238E27FC236}">
                  <a16:creationId xmlns:a16="http://schemas.microsoft.com/office/drawing/2014/main" id="{40C7D7D0-9954-4FAC-83C3-84178446C148}"/>
                </a:ext>
              </a:extLst>
            </p:cNvPr>
            <p:cNvSpPr/>
            <p:nvPr/>
          </p:nvSpPr>
          <p:spPr>
            <a:xfrm>
              <a:off x="7623292" y="3200026"/>
              <a:ext cx="821698" cy="1266733"/>
            </a:xfrm>
            <a:custGeom>
              <a:avLst/>
              <a:gdLst>
                <a:gd name="connsiteX0" fmla="*/ 285568 w 902625"/>
                <a:gd name="connsiteY0" fmla="*/ 1267 h 1510983"/>
                <a:gd name="connsiteX1" fmla="*/ 294712 w 902625"/>
                <a:gd name="connsiteY1" fmla="*/ 68323 h 1510983"/>
                <a:gd name="connsiteX2" fmla="*/ 352624 w 902625"/>
                <a:gd name="connsiteY2" fmla="*/ 117091 h 1510983"/>
                <a:gd name="connsiteX3" fmla="*/ 410536 w 902625"/>
                <a:gd name="connsiteY3" fmla="*/ 171955 h 1510983"/>
                <a:gd name="connsiteX4" fmla="*/ 462352 w 902625"/>
                <a:gd name="connsiteY4" fmla="*/ 184147 h 1510983"/>
                <a:gd name="connsiteX5" fmla="*/ 529408 w 902625"/>
                <a:gd name="connsiteY5" fmla="*/ 150619 h 1510983"/>
                <a:gd name="connsiteX6" fmla="*/ 584272 w 902625"/>
                <a:gd name="connsiteY6" fmla="*/ 104899 h 1510983"/>
                <a:gd name="connsiteX7" fmla="*/ 593416 w 902625"/>
                <a:gd name="connsiteY7" fmla="*/ 83563 h 1510983"/>
                <a:gd name="connsiteX8" fmla="*/ 581224 w 902625"/>
                <a:gd name="connsiteY8" fmla="*/ 65275 h 1510983"/>
                <a:gd name="connsiteX9" fmla="*/ 608656 w 902625"/>
                <a:gd name="connsiteY9" fmla="*/ 101851 h 1510983"/>
                <a:gd name="connsiteX10" fmla="*/ 608656 w 902625"/>
                <a:gd name="connsiteY10" fmla="*/ 138427 h 1510983"/>
                <a:gd name="connsiteX11" fmla="*/ 605608 w 902625"/>
                <a:gd name="connsiteY11" fmla="*/ 175003 h 1510983"/>
                <a:gd name="connsiteX12" fmla="*/ 654376 w 902625"/>
                <a:gd name="connsiteY12" fmla="*/ 217675 h 1510983"/>
                <a:gd name="connsiteX13" fmla="*/ 761056 w 902625"/>
                <a:gd name="connsiteY13" fmla="*/ 406651 h 1510983"/>
                <a:gd name="connsiteX14" fmla="*/ 773248 w 902625"/>
                <a:gd name="connsiteY14" fmla="*/ 836419 h 1510983"/>
                <a:gd name="connsiteX15" fmla="*/ 861640 w 902625"/>
                <a:gd name="connsiteY15" fmla="*/ 1214371 h 1510983"/>
                <a:gd name="connsiteX16" fmla="*/ 901264 w 902625"/>
                <a:gd name="connsiteY16" fmla="*/ 1397251 h 1510983"/>
                <a:gd name="connsiteX17" fmla="*/ 815920 w 902625"/>
                <a:gd name="connsiteY17" fmla="*/ 1427731 h 1510983"/>
                <a:gd name="connsiteX18" fmla="*/ 742768 w 902625"/>
                <a:gd name="connsiteY18" fmla="*/ 1436875 h 1510983"/>
                <a:gd name="connsiteX19" fmla="*/ 681808 w 902625"/>
                <a:gd name="connsiteY19" fmla="*/ 1433827 h 1510983"/>
                <a:gd name="connsiteX20" fmla="*/ 559888 w 902625"/>
                <a:gd name="connsiteY20" fmla="*/ 1461259 h 1510983"/>
                <a:gd name="connsiteX21" fmla="*/ 434920 w 902625"/>
                <a:gd name="connsiteY21" fmla="*/ 1491739 h 1510983"/>
                <a:gd name="connsiteX22" fmla="*/ 355672 w 902625"/>
                <a:gd name="connsiteY22" fmla="*/ 1506979 h 1510983"/>
                <a:gd name="connsiteX23" fmla="*/ 230704 w 902625"/>
                <a:gd name="connsiteY23" fmla="*/ 1510027 h 1510983"/>
                <a:gd name="connsiteX24" fmla="*/ 133168 w 902625"/>
                <a:gd name="connsiteY24" fmla="*/ 1506979 h 1510983"/>
                <a:gd name="connsiteX25" fmla="*/ 14296 w 902625"/>
                <a:gd name="connsiteY25" fmla="*/ 1470403 h 1510983"/>
                <a:gd name="connsiteX26" fmla="*/ 5152 w 902625"/>
                <a:gd name="connsiteY26" fmla="*/ 1196083 h 1510983"/>
                <a:gd name="connsiteX27" fmla="*/ 41728 w 902625"/>
                <a:gd name="connsiteY27" fmla="*/ 702307 h 1510983"/>
                <a:gd name="connsiteX28" fmla="*/ 145360 w 902625"/>
                <a:gd name="connsiteY28" fmla="*/ 226819 h 1510983"/>
                <a:gd name="connsiteX29" fmla="*/ 245944 w 902625"/>
                <a:gd name="connsiteY29" fmla="*/ 40891 h 1510983"/>
                <a:gd name="connsiteX30" fmla="*/ 285568 w 902625"/>
                <a:gd name="connsiteY30" fmla="*/ 1267 h 1510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2625" h="1510983">
                  <a:moveTo>
                    <a:pt x="285568" y="1267"/>
                  </a:moveTo>
                  <a:cubicBezTo>
                    <a:pt x="293696" y="5839"/>
                    <a:pt x="283536" y="49019"/>
                    <a:pt x="294712" y="68323"/>
                  </a:cubicBezTo>
                  <a:cubicBezTo>
                    <a:pt x="305888" y="87627"/>
                    <a:pt x="333320" y="99819"/>
                    <a:pt x="352624" y="117091"/>
                  </a:cubicBezTo>
                  <a:cubicBezTo>
                    <a:pt x="371928" y="134363"/>
                    <a:pt x="392248" y="160779"/>
                    <a:pt x="410536" y="171955"/>
                  </a:cubicBezTo>
                  <a:cubicBezTo>
                    <a:pt x="428824" y="183131"/>
                    <a:pt x="442540" y="187703"/>
                    <a:pt x="462352" y="184147"/>
                  </a:cubicBezTo>
                  <a:cubicBezTo>
                    <a:pt x="482164" y="180591"/>
                    <a:pt x="509088" y="163827"/>
                    <a:pt x="529408" y="150619"/>
                  </a:cubicBezTo>
                  <a:cubicBezTo>
                    <a:pt x="549728" y="137411"/>
                    <a:pt x="573604" y="116075"/>
                    <a:pt x="584272" y="104899"/>
                  </a:cubicBezTo>
                  <a:cubicBezTo>
                    <a:pt x="594940" y="93723"/>
                    <a:pt x="593924" y="90167"/>
                    <a:pt x="593416" y="83563"/>
                  </a:cubicBezTo>
                  <a:cubicBezTo>
                    <a:pt x="592908" y="76959"/>
                    <a:pt x="578684" y="62227"/>
                    <a:pt x="581224" y="65275"/>
                  </a:cubicBezTo>
                  <a:cubicBezTo>
                    <a:pt x="583764" y="68323"/>
                    <a:pt x="604084" y="89659"/>
                    <a:pt x="608656" y="101851"/>
                  </a:cubicBezTo>
                  <a:cubicBezTo>
                    <a:pt x="613228" y="114043"/>
                    <a:pt x="609164" y="126235"/>
                    <a:pt x="608656" y="138427"/>
                  </a:cubicBezTo>
                  <a:cubicBezTo>
                    <a:pt x="608148" y="150619"/>
                    <a:pt x="597988" y="161795"/>
                    <a:pt x="605608" y="175003"/>
                  </a:cubicBezTo>
                  <a:cubicBezTo>
                    <a:pt x="613228" y="188211"/>
                    <a:pt x="628468" y="179067"/>
                    <a:pt x="654376" y="217675"/>
                  </a:cubicBezTo>
                  <a:cubicBezTo>
                    <a:pt x="680284" y="256283"/>
                    <a:pt x="741244" y="303527"/>
                    <a:pt x="761056" y="406651"/>
                  </a:cubicBezTo>
                  <a:cubicBezTo>
                    <a:pt x="780868" y="509775"/>
                    <a:pt x="756484" y="701799"/>
                    <a:pt x="773248" y="836419"/>
                  </a:cubicBezTo>
                  <a:cubicBezTo>
                    <a:pt x="790012" y="971039"/>
                    <a:pt x="840304" y="1120899"/>
                    <a:pt x="861640" y="1214371"/>
                  </a:cubicBezTo>
                  <a:cubicBezTo>
                    <a:pt x="882976" y="1307843"/>
                    <a:pt x="908884" y="1361691"/>
                    <a:pt x="901264" y="1397251"/>
                  </a:cubicBezTo>
                  <a:cubicBezTo>
                    <a:pt x="893644" y="1432811"/>
                    <a:pt x="842336" y="1421127"/>
                    <a:pt x="815920" y="1427731"/>
                  </a:cubicBezTo>
                  <a:cubicBezTo>
                    <a:pt x="789504" y="1434335"/>
                    <a:pt x="765120" y="1435859"/>
                    <a:pt x="742768" y="1436875"/>
                  </a:cubicBezTo>
                  <a:cubicBezTo>
                    <a:pt x="720416" y="1437891"/>
                    <a:pt x="712288" y="1429763"/>
                    <a:pt x="681808" y="1433827"/>
                  </a:cubicBezTo>
                  <a:cubicBezTo>
                    <a:pt x="651328" y="1437891"/>
                    <a:pt x="559888" y="1461259"/>
                    <a:pt x="559888" y="1461259"/>
                  </a:cubicBezTo>
                  <a:lnTo>
                    <a:pt x="434920" y="1491739"/>
                  </a:lnTo>
                  <a:cubicBezTo>
                    <a:pt x="400884" y="1499359"/>
                    <a:pt x="389708" y="1503931"/>
                    <a:pt x="355672" y="1506979"/>
                  </a:cubicBezTo>
                  <a:cubicBezTo>
                    <a:pt x="321636" y="1510027"/>
                    <a:pt x="267788" y="1510027"/>
                    <a:pt x="230704" y="1510027"/>
                  </a:cubicBezTo>
                  <a:cubicBezTo>
                    <a:pt x="193620" y="1510027"/>
                    <a:pt x="169236" y="1513583"/>
                    <a:pt x="133168" y="1506979"/>
                  </a:cubicBezTo>
                  <a:cubicBezTo>
                    <a:pt x="97100" y="1500375"/>
                    <a:pt x="35632" y="1522219"/>
                    <a:pt x="14296" y="1470403"/>
                  </a:cubicBezTo>
                  <a:cubicBezTo>
                    <a:pt x="-7040" y="1418587"/>
                    <a:pt x="580" y="1324099"/>
                    <a:pt x="5152" y="1196083"/>
                  </a:cubicBezTo>
                  <a:cubicBezTo>
                    <a:pt x="9724" y="1068067"/>
                    <a:pt x="18360" y="863851"/>
                    <a:pt x="41728" y="702307"/>
                  </a:cubicBezTo>
                  <a:cubicBezTo>
                    <a:pt x="65096" y="540763"/>
                    <a:pt x="111324" y="337055"/>
                    <a:pt x="145360" y="226819"/>
                  </a:cubicBezTo>
                  <a:cubicBezTo>
                    <a:pt x="179396" y="116583"/>
                    <a:pt x="222068" y="78483"/>
                    <a:pt x="245944" y="40891"/>
                  </a:cubicBezTo>
                  <a:cubicBezTo>
                    <a:pt x="269820" y="3299"/>
                    <a:pt x="277440" y="-3305"/>
                    <a:pt x="285568" y="126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8" name="Freeform 18">
              <a:extLst>
                <a:ext uri="{FF2B5EF4-FFF2-40B4-BE49-F238E27FC236}">
                  <a16:creationId xmlns:a16="http://schemas.microsoft.com/office/drawing/2014/main" id="{DD2616AA-E871-4936-944A-D7E07CCAE872}"/>
                </a:ext>
              </a:extLst>
            </p:cNvPr>
            <p:cNvSpPr/>
            <p:nvPr/>
          </p:nvSpPr>
          <p:spPr>
            <a:xfrm>
              <a:off x="7953489" y="3344091"/>
              <a:ext cx="338943" cy="1011835"/>
            </a:xfrm>
            <a:custGeom>
              <a:avLst/>
              <a:gdLst>
                <a:gd name="connsiteX0" fmla="*/ 60010 w 372325"/>
                <a:gd name="connsiteY0" fmla="*/ 111 h 1206936"/>
                <a:gd name="connsiteX1" fmla="*/ 2098 w 372325"/>
                <a:gd name="connsiteY1" fmla="*/ 42783 h 1206936"/>
                <a:gd name="connsiteX2" fmla="*/ 14290 w 372325"/>
                <a:gd name="connsiteY2" fmla="*/ 79359 h 1206936"/>
                <a:gd name="connsiteX3" fmla="*/ 29530 w 372325"/>
                <a:gd name="connsiteY3" fmla="*/ 97647 h 1206936"/>
                <a:gd name="connsiteX4" fmla="*/ 44770 w 372325"/>
                <a:gd name="connsiteY4" fmla="*/ 122031 h 1206936"/>
                <a:gd name="connsiteX5" fmla="*/ 29530 w 372325"/>
                <a:gd name="connsiteY5" fmla="*/ 170799 h 1206936"/>
                <a:gd name="connsiteX6" fmla="*/ 32578 w 372325"/>
                <a:gd name="connsiteY6" fmla="*/ 259191 h 1206936"/>
                <a:gd name="connsiteX7" fmla="*/ 50866 w 372325"/>
                <a:gd name="connsiteY7" fmla="*/ 393303 h 1206936"/>
                <a:gd name="connsiteX8" fmla="*/ 133162 w 372325"/>
                <a:gd name="connsiteY8" fmla="*/ 926703 h 1206936"/>
                <a:gd name="connsiteX9" fmla="*/ 166690 w 372325"/>
                <a:gd name="connsiteY9" fmla="*/ 1097391 h 1206936"/>
                <a:gd name="connsiteX10" fmla="*/ 178882 w 372325"/>
                <a:gd name="connsiteY10" fmla="*/ 1124823 h 1206936"/>
                <a:gd name="connsiteX11" fmla="*/ 227650 w 372325"/>
                <a:gd name="connsiteY11" fmla="*/ 1158351 h 1206936"/>
                <a:gd name="connsiteX12" fmla="*/ 297754 w 372325"/>
                <a:gd name="connsiteY12" fmla="*/ 1201023 h 1206936"/>
                <a:gd name="connsiteX13" fmla="*/ 316042 w 372325"/>
                <a:gd name="connsiteY13" fmla="*/ 1191879 h 1206936"/>
                <a:gd name="connsiteX14" fmla="*/ 367858 w 372325"/>
                <a:gd name="connsiteY14" fmla="*/ 1066911 h 1206936"/>
                <a:gd name="connsiteX15" fmla="*/ 367858 w 372325"/>
                <a:gd name="connsiteY15" fmla="*/ 1036431 h 1206936"/>
                <a:gd name="connsiteX16" fmla="*/ 352618 w 372325"/>
                <a:gd name="connsiteY16" fmla="*/ 990711 h 1206936"/>
                <a:gd name="connsiteX17" fmla="*/ 306898 w 372325"/>
                <a:gd name="connsiteY17" fmla="*/ 810879 h 1206936"/>
                <a:gd name="connsiteX18" fmla="*/ 230698 w 372325"/>
                <a:gd name="connsiteY18" fmla="*/ 457311 h 1206936"/>
                <a:gd name="connsiteX19" fmla="*/ 188026 w 372325"/>
                <a:gd name="connsiteY19" fmla="*/ 289671 h 1206936"/>
                <a:gd name="connsiteX20" fmla="*/ 166690 w 372325"/>
                <a:gd name="connsiteY20" fmla="*/ 210423 h 1206936"/>
                <a:gd name="connsiteX21" fmla="*/ 142306 w 372325"/>
                <a:gd name="connsiteY21" fmla="*/ 173847 h 1206936"/>
                <a:gd name="connsiteX22" fmla="*/ 124018 w 372325"/>
                <a:gd name="connsiteY22" fmla="*/ 131175 h 1206936"/>
                <a:gd name="connsiteX23" fmla="*/ 117922 w 372325"/>
                <a:gd name="connsiteY23" fmla="*/ 100695 h 1206936"/>
                <a:gd name="connsiteX24" fmla="*/ 148402 w 372325"/>
                <a:gd name="connsiteY24" fmla="*/ 82407 h 1206936"/>
                <a:gd name="connsiteX25" fmla="*/ 154498 w 372325"/>
                <a:gd name="connsiteY25" fmla="*/ 54975 h 1206936"/>
                <a:gd name="connsiteX26" fmla="*/ 136210 w 372325"/>
                <a:gd name="connsiteY26" fmla="*/ 30591 h 1206936"/>
                <a:gd name="connsiteX27" fmla="*/ 60010 w 372325"/>
                <a:gd name="connsiteY27" fmla="*/ 111 h 1206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72325" h="1206936">
                  <a:moveTo>
                    <a:pt x="60010" y="111"/>
                  </a:moveTo>
                  <a:cubicBezTo>
                    <a:pt x="37658" y="2143"/>
                    <a:pt x="9718" y="29575"/>
                    <a:pt x="2098" y="42783"/>
                  </a:cubicBezTo>
                  <a:cubicBezTo>
                    <a:pt x="-5522" y="55991"/>
                    <a:pt x="9718" y="70215"/>
                    <a:pt x="14290" y="79359"/>
                  </a:cubicBezTo>
                  <a:cubicBezTo>
                    <a:pt x="18862" y="88503"/>
                    <a:pt x="24450" y="90535"/>
                    <a:pt x="29530" y="97647"/>
                  </a:cubicBezTo>
                  <a:cubicBezTo>
                    <a:pt x="34610" y="104759"/>
                    <a:pt x="44770" y="109839"/>
                    <a:pt x="44770" y="122031"/>
                  </a:cubicBezTo>
                  <a:cubicBezTo>
                    <a:pt x="44770" y="134223"/>
                    <a:pt x="31562" y="147939"/>
                    <a:pt x="29530" y="170799"/>
                  </a:cubicBezTo>
                  <a:cubicBezTo>
                    <a:pt x="27498" y="193659"/>
                    <a:pt x="29022" y="222107"/>
                    <a:pt x="32578" y="259191"/>
                  </a:cubicBezTo>
                  <a:cubicBezTo>
                    <a:pt x="36134" y="296275"/>
                    <a:pt x="34102" y="282051"/>
                    <a:pt x="50866" y="393303"/>
                  </a:cubicBezTo>
                  <a:cubicBezTo>
                    <a:pt x="67630" y="504555"/>
                    <a:pt x="113858" y="809355"/>
                    <a:pt x="133162" y="926703"/>
                  </a:cubicBezTo>
                  <a:cubicBezTo>
                    <a:pt x="152466" y="1044051"/>
                    <a:pt x="159070" y="1064371"/>
                    <a:pt x="166690" y="1097391"/>
                  </a:cubicBezTo>
                  <a:cubicBezTo>
                    <a:pt x="174310" y="1130411"/>
                    <a:pt x="168722" y="1114663"/>
                    <a:pt x="178882" y="1124823"/>
                  </a:cubicBezTo>
                  <a:cubicBezTo>
                    <a:pt x="189042" y="1134983"/>
                    <a:pt x="207838" y="1145651"/>
                    <a:pt x="227650" y="1158351"/>
                  </a:cubicBezTo>
                  <a:cubicBezTo>
                    <a:pt x="247462" y="1171051"/>
                    <a:pt x="283022" y="1195435"/>
                    <a:pt x="297754" y="1201023"/>
                  </a:cubicBezTo>
                  <a:cubicBezTo>
                    <a:pt x="312486" y="1206611"/>
                    <a:pt x="304358" y="1214231"/>
                    <a:pt x="316042" y="1191879"/>
                  </a:cubicBezTo>
                  <a:cubicBezTo>
                    <a:pt x="327726" y="1169527"/>
                    <a:pt x="359222" y="1092819"/>
                    <a:pt x="367858" y="1066911"/>
                  </a:cubicBezTo>
                  <a:cubicBezTo>
                    <a:pt x="376494" y="1041003"/>
                    <a:pt x="370398" y="1049131"/>
                    <a:pt x="367858" y="1036431"/>
                  </a:cubicBezTo>
                  <a:cubicBezTo>
                    <a:pt x="365318" y="1023731"/>
                    <a:pt x="362778" y="1028303"/>
                    <a:pt x="352618" y="990711"/>
                  </a:cubicBezTo>
                  <a:cubicBezTo>
                    <a:pt x="342458" y="953119"/>
                    <a:pt x="327218" y="899779"/>
                    <a:pt x="306898" y="810879"/>
                  </a:cubicBezTo>
                  <a:cubicBezTo>
                    <a:pt x="286578" y="721979"/>
                    <a:pt x="250510" y="544179"/>
                    <a:pt x="230698" y="457311"/>
                  </a:cubicBezTo>
                  <a:cubicBezTo>
                    <a:pt x="210886" y="370443"/>
                    <a:pt x="198694" y="330819"/>
                    <a:pt x="188026" y="289671"/>
                  </a:cubicBezTo>
                  <a:cubicBezTo>
                    <a:pt x="177358" y="248523"/>
                    <a:pt x="174310" y="229727"/>
                    <a:pt x="166690" y="210423"/>
                  </a:cubicBezTo>
                  <a:cubicBezTo>
                    <a:pt x="159070" y="191119"/>
                    <a:pt x="149418" y="187055"/>
                    <a:pt x="142306" y="173847"/>
                  </a:cubicBezTo>
                  <a:cubicBezTo>
                    <a:pt x="135194" y="160639"/>
                    <a:pt x="128082" y="143367"/>
                    <a:pt x="124018" y="131175"/>
                  </a:cubicBezTo>
                  <a:cubicBezTo>
                    <a:pt x="119954" y="118983"/>
                    <a:pt x="113858" y="108823"/>
                    <a:pt x="117922" y="100695"/>
                  </a:cubicBezTo>
                  <a:cubicBezTo>
                    <a:pt x="121986" y="92567"/>
                    <a:pt x="142306" y="90027"/>
                    <a:pt x="148402" y="82407"/>
                  </a:cubicBezTo>
                  <a:cubicBezTo>
                    <a:pt x="154498" y="74787"/>
                    <a:pt x="156530" y="63611"/>
                    <a:pt x="154498" y="54975"/>
                  </a:cubicBezTo>
                  <a:cubicBezTo>
                    <a:pt x="152466" y="46339"/>
                    <a:pt x="144846" y="36687"/>
                    <a:pt x="136210" y="30591"/>
                  </a:cubicBezTo>
                  <a:cubicBezTo>
                    <a:pt x="127574" y="24495"/>
                    <a:pt x="82362" y="-1921"/>
                    <a:pt x="60010" y="11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9" name="Freeform 19">
              <a:extLst>
                <a:ext uri="{FF2B5EF4-FFF2-40B4-BE49-F238E27FC236}">
                  <a16:creationId xmlns:a16="http://schemas.microsoft.com/office/drawing/2014/main" id="{0E0BD719-A67F-42D2-8551-A14E3E251B43}"/>
                </a:ext>
              </a:extLst>
            </p:cNvPr>
            <p:cNvSpPr/>
            <p:nvPr/>
          </p:nvSpPr>
          <p:spPr>
            <a:xfrm>
              <a:off x="8176012" y="3285666"/>
              <a:ext cx="456714" cy="1617539"/>
            </a:xfrm>
            <a:custGeom>
              <a:avLst/>
              <a:gdLst>
                <a:gd name="connsiteX0" fmla="*/ 217 w 501695"/>
                <a:gd name="connsiteY0" fmla="*/ 1783 h 1929431"/>
                <a:gd name="connsiteX1" fmla="*/ 44332 w 501695"/>
                <a:gd name="connsiteY1" fmla="*/ 73973 h 1929431"/>
                <a:gd name="connsiteX2" fmla="*/ 96469 w 501695"/>
                <a:gd name="connsiteY2" fmla="*/ 122099 h 1929431"/>
                <a:gd name="connsiteX3" fmla="*/ 196732 w 501695"/>
                <a:gd name="connsiteY3" fmla="*/ 154183 h 1929431"/>
                <a:gd name="connsiteX4" fmla="*/ 317048 w 501695"/>
                <a:gd name="connsiteY4" fmla="*/ 238405 h 1929431"/>
                <a:gd name="connsiteX5" fmla="*/ 353143 w 501695"/>
                <a:gd name="connsiteY5" fmla="*/ 270489 h 1929431"/>
                <a:gd name="connsiteX6" fmla="*/ 365175 w 501695"/>
                <a:gd name="connsiteY6" fmla="*/ 358720 h 1929431"/>
                <a:gd name="connsiteX7" fmla="*/ 369185 w 501695"/>
                <a:gd name="connsiteY7" fmla="*/ 406847 h 1929431"/>
                <a:gd name="connsiteX8" fmla="*/ 369185 w 501695"/>
                <a:gd name="connsiteY8" fmla="*/ 454973 h 1929431"/>
                <a:gd name="connsiteX9" fmla="*/ 381217 w 501695"/>
                <a:gd name="connsiteY9" fmla="*/ 527162 h 1929431"/>
                <a:gd name="connsiteX10" fmla="*/ 401269 w 501695"/>
                <a:gd name="connsiteY10" fmla="*/ 579299 h 1929431"/>
                <a:gd name="connsiteX11" fmla="*/ 397259 w 501695"/>
                <a:gd name="connsiteY11" fmla="*/ 631436 h 1929431"/>
                <a:gd name="connsiteX12" fmla="*/ 409290 w 501695"/>
                <a:gd name="connsiteY12" fmla="*/ 707636 h 1929431"/>
                <a:gd name="connsiteX13" fmla="*/ 433353 w 501695"/>
                <a:gd name="connsiteY13" fmla="*/ 852015 h 1929431"/>
                <a:gd name="connsiteX14" fmla="*/ 449396 w 501695"/>
                <a:gd name="connsiteY14" fmla="*/ 1020457 h 1929431"/>
                <a:gd name="connsiteX15" fmla="*/ 461427 w 501695"/>
                <a:gd name="connsiteY15" fmla="*/ 1060562 h 1929431"/>
                <a:gd name="connsiteX16" fmla="*/ 469448 w 501695"/>
                <a:gd name="connsiteY16" fmla="*/ 1092647 h 1929431"/>
                <a:gd name="connsiteX17" fmla="*/ 473459 w 501695"/>
                <a:gd name="connsiteY17" fmla="*/ 1220983 h 1929431"/>
                <a:gd name="connsiteX18" fmla="*/ 489501 w 501695"/>
                <a:gd name="connsiteY18" fmla="*/ 1401457 h 1929431"/>
                <a:gd name="connsiteX19" fmla="*/ 493511 w 501695"/>
                <a:gd name="connsiteY19" fmla="*/ 1545836 h 1929431"/>
                <a:gd name="connsiteX20" fmla="*/ 501532 w 501695"/>
                <a:gd name="connsiteY20" fmla="*/ 1706257 h 1929431"/>
                <a:gd name="connsiteX21" fmla="*/ 493511 w 501695"/>
                <a:gd name="connsiteY21" fmla="*/ 1798499 h 1929431"/>
                <a:gd name="connsiteX22" fmla="*/ 441375 w 501695"/>
                <a:gd name="connsiteY22" fmla="*/ 1782457 h 1929431"/>
                <a:gd name="connsiteX23" fmla="*/ 369185 w 501695"/>
                <a:gd name="connsiteY23" fmla="*/ 1782457 h 1929431"/>
                <a:gd name="connsiteX24" fmla="*/ 345122 w 501695"/>
                <a:gd name="connsiteY24" fmla="*/ 1874699 h 1929431"/>
                <a:gd name="connsiteX25" fmla="*/ 260901 w 501695"/>
                <a:gd name="connsiteY25" fmla="*/ 1926836 h 1929431"/>
                <a:gd name="connsiteX26" fmla="*/ 280953 w 501695"/>
                <a:gd name="connsiteY26" fmla="*/ 1794489 h 1929431"/>
                <a:gd name="connsiteX27" fmla="*/ 292985 w 501695"/>
                <a:gd name="connsiteY27" fmla="*/ 1694226 h 1929431"/>
                <a:gd name="connsiteX28" fmla="*/ 264911 w 501695"/>
                <a:gd name="connsiteY28" fmla="*/ 1618026 h 1929431"/>
                <a:gd name="connsiteX29" fmla="*/ 260901 w 501695"/>
                <a:gd name="connsiteY29" fmla="*/ 1469636 h 1929431"/>
                <a:gd name="connsiteX30" fmla="*/ 216785 w 501695"/>
                <a:gd name="connsiteY30" fmla="*/ 1313226 h 1929431"/>
                <a:gd name="connsiteX31" fmla="*/ 160638 w 501695"/>
                <a:gd name="connsiteY31" fmla="*/ 1092647 h 1929431"/>
                <a:gd name="connsiteX32" fmla="*/ 124543 w 501695"/>
                <a:gd name="connsiteY32" fmla="*/ 952278 h 1929431"/>
                <a:gd name="connsiteX33" fmla="*/ 112511 w 501695"/>
                <a:gd name="connsiteY33" fmla="*/ 663520 h 1929431"/>
                <a:gd name="connsiteX34" fmla="*/ 48343 w 501695"/>
                <a:gd name="connsiteY34" fmla="*/ 334657 h 1929431"/>
                <a:gd name="connsiteX35" fmla="*/ 28290 w 501695"/>
                <a:gd name="connsiteY35" fmla="*/ 154183 h 1929431"/>
                <a:gd name="connsiteX36" fmla="*/ 217 w 501695"/>
                <a:gd name="connsiteY36" fmla="*/ 1783 h 1929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01695" h="1929431">
                  <a:moveTo>
                    <a:pt x="217" y="1783"/>
                  </a:moveTo>
                  <a:cubicBezTo>
                    <a:pt x="2891" y="-11585"/>
                    <a:pt x="28290" y="53920"/>
                    <a:pt x="44332" y="73973"/>
                  </a:cubicBezTo>
                  <a:cubicBezTo>
                    <a:pt x="60374" y="94026"/>
                    <a:pt x="71069" y="108731"/>
                    <a:pt x="96469" y="122099"/>
                  </a:cubicBezTo>
                  <a:cubicBezTo>
                    <a:pt x="121869" y="135467"/>
                    <a:pt x="159969" y="134799"/>
                    <a:pt x="196732" y="154183"/>
                  </a:cubicBezTo>
                  <a:cubicBezTo>
                    <a:pt x="233495" y="173567"/>
                    <a:pt x="290980" y="219021"/>
                    <a:pt x="317048" y="238405"/>
                  </a:cubicBezTo>
                  <a:cubicBezTo>
                    <a:pt x="343116" y="257789"/>
                    <a:pt x="345122" y="250437"/>
                    <a:pt x="353143" y="270489"/>
                  </a:cubicBezTo>
                  <a:cubicBezTo>
                    <a:pt x="361164" y="290541"/>
                    <a:pt x="362501" y="335994"/>
                    <a:pt x="365175" y="358720"/>
                  </a:cubicBezTo>
                  <a:cubicBezTo>
                    <a:pt x="367849" y="381446"/>
                    <a:pt x="368517" y="390805"/>
                    <a:pt x="369185" y="406847"/>
                  </a:cubicBezTo>
                  <a:cubicBezTo>
                    <a:pt x="369853" y="422889"/>
                    <a:pt x="367180" y="434921"/>
                    <a:pt x="369185" y="454973"/>
                  </a:cubicBezTo>
                  <a:cubicBezTo>
                    <a:pt x="371190" y="475025"/>
                    <a:pt x="375870" y="506441"/>
                    <a:pt x="381217" y="527162"/>
                  </a:cubicBezTo>
                  <a:cubicBezTo>
                    <a:pt x="386564" y="547883"/>
                    <a:pt x="398595" y="561920"/>
                    <a:pt x="401269" y="579299"/>
                  </a:cubicBezTo>
                  <a:cubicBezTo>
                    <a:pt x="403943" y="596678"/>
                    <a:pt x="395922" y="610047"/>
                    <a:pt x="397259" y="631436"/>
                  </a:cubicBezTo>
                  <a:cubicBezTo>
                    <a:pt x="398596" y="652825"/>
                    <a:pt x="403274" y="670873"/>
                    <a:pt x="409290" y="707636"/>
                  </a:cubicBezTo>
                  <a:cubicBezTo>
                    <a:pt x="415306" y="744399"/>
                    <a:pt x="426669" y="799878"/>
                    <a:pt x="433353" y="852015"/>
                  </a:cubicBezTo>
                  <a:cubicBezTo>
                    <a:pt x="440037" y="904152"/>
                    <a:pt x="444717" y="985699"/>
                    <a:pt x="449396" y="1020457"/>
                  </a:cubicBezTo>
                  <a:cubicBezTo>
                    <a:pt x="454075" y="1055215"/>
                    <a:pt x="458085" y="1048530"/>
                    <a:pt x="461427" y="1060562"/>
                  </a:cubicBezTo>
                  <a:cubicBezTo>
                    <a:pt x="464769" y="1072594"/>
                    <a:pt x="467443" y="1065910"/>
                    <a:pt x="469448" y="1092647"/>
                  </a:cubicBezTo>
                  <a:cubicBezTo>
                    <a:pt x="471453" y="1119384"/>
                    <a:pt x="470117" y="1169515"/>
                    <a:pt x="473459" y="1220983"/>
                  </a:cubicBezTo>
                  <a:cubicBezTo>
                    <a:pt x="476801" y="1272451"/>
                    <a:pt x="486159" y="1347315"/>
                    <a:pt x="489501" y="1401457"/>
                  </a:cubicBezTo>
                  <a:cubicBezTo>
                    <a:pt x="492843" y="1455599"/>
                    <a:pt x="491506" y="1495036"/>
                    <a:pt x="493511" y="1545836"/>
                  </a:cubicBezTo>
                  <a:cubicBezTo>
                    <a:pt x="495516" y="1596636"/>
                    <a:pt x="501532" y="1664147"/>
                    <a:pt x="501532" y="1706257"/>
                  </a:cubicBezTo>
                  <a:cubicBezTo>
                    <a:pt x="501532" y="1748367"/>
                    <a:pt x="503537" y="1785799"/>
                    <a:pt x="493511" y="1798499"/>
                  </a:cubicBezTo>
                  <a:cubicBezTo>
                    <a:pt x="483485" y="1811199"/>
                    <a:pt x="462096" y="1785131"/>
                    <a:pt x="441375" y="1782457"/>
                  </a:cubicBezTo>
                  <a:cubicBezTo>
                    <a:pt x="420654" y="1779783"/>
                    <a:pt x="385227" y="1767083"/>
                    <a:pt x="369185" y="1782457"/>
                  </a:cubicBezTo>
                  <a:cubicBezTo>
                    <a:pt x="353143" y="1797831"/>
                    <a:pt x="363169" y="1850636"/>
                    <a:pt x="345122" y="1874699"/>
                  </a:cubicBezTo>
                  <a:cubicBezTo>
                    <a:pt x="327075" y="1898762"/>
                    <a:pt x="271596" y="1940204"/>
                    <a:pt x="260901" y="1926836"/>
                  </a:cubicBezTo>
                  <a:cubicBezTo>
                    <a:pt x="250206" y="1913468"/>
                    <a:pt x="275606" y="1833257"/>
                    <a:pt x="280953" y="1794489"/>
                  </a:cubicBezTo>
                  <a:cubicBezTo>
                    <a:pt x="286300" y="1755721"/>
                    <a:pt x="295659" y="1723636"/>
                    <a:pt x="292985" y="1694226"/>
                  </a:cubicBezTo>
                  <a:cubicBezTo>
                    <a:pt x="290311" y="1664816"/>
                    <a:pt x="270258" y="1655458"/>
                    <a:pt x="264911" y="1618026"/>
                  </a:cubicBezTo>
                  <a:cubicBezTo>
                    <a:pt x="259564" y="1580594"/>
                    <a:pt x="268922" y="1520436"/>
                    <a:pt x="260901" y="1469636"/>
                  </a:cubicBezTo>
                  <a:cubicBezTo>
                    <a:pt x="252880" y="1418836"/>
                    <a:pt x="233495" y="1376057"/>
                    <a:pt x="216785" y="1313226"/>
                  </a:cubicBezTo>
                  <a:cubicBezTo>
                    <a:pt x="200075" y="1250395"/>
                    <a:pt x="176012" y="1152805"/>
                    <a:pt x="160638" y="1092647"/>
                  </a:cubicBezTo>
                  <a:cubicBezTo>
                    <a:pt x="145264" y="1032489"/>
                    <a:pt x="132564" y="1023799"/>
                    <a:pt x="124543" y="952278"/>
                  </a:cubicBezTo>
                  <a:cubicBezTo>
                    <a:pt x="116522" y="880757"/>
                    <a:pt x="125211" y="766457"/>
                    <a:pt x="112511" y="663520"/>
                  </a:cubicBezTo>
                  <a:cubicBezTo>
                    <a:pt x="99811" y="560583"/>
                    <a:pt x="62380" y="419546"/>
                    <a:pt x="48343" y="334657"/>
                  </a:cubicBezTo>
                  <a:cubicBezTo>
                    <a:pt x="34306" y="249768"/>
                    <a:pt x="36311" y="208993"/>
                    <a:pt x="28290" y="154183"/>
                  </a:cubicBezTo>
                  <a:cubicBezTo>
                    <a:pt x="20269" y="99373"/>
                    <a:pt x="-2457" y="15151"/>
                    <a:pt x="217" y="1783"/>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0" name="Freeform 20">
              <a:extLst>
                <a:ext uri="{FF2B5EF4-FFF2-40B4-BE49-F238E27FC236}">
                  <a16:creationId xmlns:a16="http://schemas.microsoft.com/office/drawing/2014/main" id="{CB7F1149-309D-4F37-9691-C34CB67A06F8}"/>
                </a:ext>
              </a:extLst>
            </p:cNvPr>
            <p:cNvSpPr/>
            <p:nvPr/>
          </p:nvSpPr>
          <p:spPr>
            <a:xfrm>
              <a:off x="7169893" y="2519585"/>
              <a:ext cx="747215" cy="2075722"/>
            </a:xfrm>
            <a:custGeom>
              <a:avLst/>
              <a:gdLst>
                <a:gd name="connsiteX0" fmla="*/ 46647 w 820807"/>
                <a:gd name="connsiteY0" fmla="*/ 1178 h 2475960"/>
                <a:gd name="connsiteX1" fmla="*/ 90762 w 820807"/>
                <a:gd name="connsiteY1" fmla="*/ 117484 h 2475960"/>
                <a:gd name="connsiteX2" fmla="*/ 154931 w 820807"/>
                <a:gd name="connsiteY2" fmla="*/ 117484 h 2475960"/>
                <a:gd name="connsiteX3" fmla="*/ 207068 w 820807"/>
                <a:gd name="connsiteY3" fmla="*/ 93421 h 2475960"/>
                <a:gd name="connsiteX4" fmla="*/ 239152 w 820807"/>
                <a:gd name="connsiteY4" fmla="*/ 53315 h 2475960"/>
                <a:gd name="connsiteX5" fmla="*/ 247173 w 820807"/>
                <a:gd name="connsiteY5" fmla="*/ 41284 h 2475960"/>
                <a:gd name="connsiteX6" fmla="*/ 239152 w 820807"/>
                <a:gd name="connsiteY6" fmla="*/ 69357 h 2475960"/>
                <a:gd name="connsiteX7" fmla="*/ 239152 w 820807"/>
                <a:gd name="connsiteY7" fmla="*/ 149568 h 2475960"/>
                <a:gd name="connsiteX8" fmla="*/ 247173 w 820807"/>
                <a:gd name="connsiteY8" fmla="*/ 217747 h 2475960"/>
                <a:gd name="connsiteX9" fmla="*/ 239152 w 820807"/>
                <a:gd name="connsiteY9" fmla="*/ 326031 h 2475960"/>
                <a:gd name="connsiteX10" fmla="*/ 251184 w 820807"/>
                <a:gd name="connsiteY10" fmla="*/ 406242 h 2475960"/>
                <a:gd name="connsiteX11" fmla="*/ 247173 w 820807"/>
                <a:gd name="connsiteY11" fmla="*/ 494473 h 2475960"/>
                <a:gd name="connsiteX12" fmla="*/ 315352 w 820807"/>
                <a:gd name="connsiteY12" fmla="*/ 622810 h 2475960"/>
                <a:gd name="connsiteX13" fmla="*/ 391552 w 820807"/>
                <a:gd name="connsiteY13" fmla="*/ 735105 h 2475960"/>
                <a:gd name="connsiteX14" fmla="*/ 431657 w 820807"/>
                <a:gd name="connsiteY14" fmla="*/ 779221 h 2475960"/>
                <a:gd name="connsiteX15" fmla="*/ 447699 w 820807"/>
                <a:gd name="connsiteY15" fmla="*/ 743126 h 2475960"/>
                <a:gd name="connsiteX16" fmla="*/ 491815 w 820807"/>
                <a:gd name="connsiteY16" fmla="*/ 739115 h 2475960"/>
                <a:gd name="connsiteX17" fmla="*/ 572026 w 820807"/>
                <a:gd name="connsiteY17" fmla="*/ 763178 h 2475960"/>
                <a:gd name="connsiteX18" fmla="*/ 640205 w 820807"/>
                <a:gd name="connsiteY18" fmla="*/ 811305 h 2475960"/>
                <a:gd name="connsiteX19" fmla="*/ 684320 w 820807"/>
                <a:gd name="connsiteY19" fmla="*/ 839378 h 2475960"/>
                <a:gd name="connsiteX20" fmla="*/ 728436 w 820807"/>
                <a:gd name="connsiteY20" fmla="*/ 851410 h 2475960"/>
                <a:gd name="connsiteX21" fmla="*/ 760520 w 820807"/>
                <a:gd name="connsiteY21" fmla="*/ 827347 h 2475960"/>
                <a:gd name="connsiteX22" fmla="*/ 780573 w 820807"/>
                <a:gd name="connsiteY22" fmla="*/ 795263 h 2475960"/>
                <a:gd name="connsiteX23" fmla="*/ 780573 w 820807"/>
                <a:gd name="connsiteY23" fmla="*/ 871463 h 2475960"/>
                <a:gd name="connsiteX24" fmla="*/ 804636 w 820807"/>
                <a:gd name="connsiteY24" fmla="*/ 943652 h 2475960"/>
                <a:gd name="connsiteX25" fmla="*/ 816668 w 820807"/>
                <a:gd name="connsiteY25" fmla="*/ 999800 h 2475960"/>
                <a:gd name="connsiteX26" fmla="*/ 820678 w 820807"/>
                <a:gd name="connsiteY26" fmla="*/ 1051936 h 2475960"/>
                <a:gd name="connsiteX27" fmla="*/ 812657 w 820807"/>
                <a:gd name="connsiteY27" fmla="*/ 1140168 h 2475960"/>
                <a:gd name="connsiteX28" fmla="*/ 792605 w 820807"/>
                <a:gd name="connsiteY28" fmla="*/ 1264494 h 2475960"/>
                <a:gd name="connsiteX29" fmla="*/ 728436 w 820807"/>
                <a:gd name="connsiteY29" fmla="*/ 1384810 h 2475960"/>
                <a:gd name="connsiteX30" fmla="*/ 668278 w 820807"/>
                <a:gd name="connsiteY30" fmla="*/ 1521168 h 2475960"/>
                <a:gd name="connsiteX31" fmla="*/ 628173 w 820807"/>
                <a:gd name="connsiteY31" fmla="*/ 1621431 h 2475960"/>
                <a:gd name="connsiteX32" fmla="*/ 588068 w 820807"/>
                <a:gd name="connsiteY32" fmla="*/ 1833989 h 2475960"/>
                <a:gd name="connsiteX33" fmla="*/ 576036 w 820807"/>
                <a:gd name="connsiteY33" fmla="*/ 2042536 h 2475960"/>
                <a:gd name="connsiteX34" fmla="*/ 572026 w 820807"/>
                <a:gd name="connsiteY34" fmla="*/ 2303221 h 2475960"/>
                <a:gd name="connsiteX35" fmla="*/ 539941 w 820807"/>
                <a:gd name="connsiteY35" fmla="*/ 2443589 h 2475960"/>
                <a:gd name="connsiteX36" fmla="*/ 515878 w 820807"/>
                <a:gd name="connsiteY36" fmla="*/ 2475673 h 2475960"/>
                <a:gd name="connsiteX37" fmla="*/ 443689 w 820807"/>
                <a:gd name="connsiteY37" fmla="*/ 2455621 h 2475960"/>
                <a:gd name="connsiteX38" fmla="*/ 415615 w 820807"/>
                <a:gd name="connsiteY38" fmla="*/ 2395463 h 2475960"/>
                <a:gd name="connsiteX39" fmla="*/ 395562 w 820807"/>
                <a:gd name="connsiteY39" fmla="*/ 2231031 h 2475960"/>
                <a:gd name="connsiteX40" fmla="*/ 383531 w 820807"/>
                <a:gd name="connsiteY40" fmla="*/ 2046547 h 2475960"/>
                <a:gd name="connsiteX41" fmla="*/ 379520 w 820807"/>
                <a:gd name="connsiteY41" fmla="*/ 1918210 h 2475960"/>
                <a:gd name="connsiteX42" fmla="*/ 383531 w 820807"/>
                <a:gd name="connsiteY42" fmla="*/ 1886126 h 2475960"/>
                <a:gd name="connsiteX43" fmla="*/ 367489 w 820807"/>
                <a:gd name="connsiteY43" fmla="*/ 1878105 h 2475960"/>
                <a:gd name="connsiteX44" fmla="*/ 383531 w 820807"/>
                <a:gd name="connsiteY44" fmla="*/ 1805915 h 2475960"/>
                <a:gd name="connsiteX45" fmla="*/ 395562 w 820807"/>
                <a:gd name="connsiteY45" fmla="*/ 1725705 h 2475960"/>
                <a:gd name="connsiteX46" fmla="*/ 399573 w 820807"/>
                <a:gd name="connsiteY46" fmla="*/ 1613410 h 2475960"/>
                <a:gd name="connsiteX47" fmla="*/ 395562 w 820807"/>
                <a:gd name="connsiteY47" fmla="*/ 1517157 h 2475960"/>
                <a:gd name="connsiteX48" fmla="*/ 383531 w 820807"/>
                <a:gd name="connsiteY48" fmla="*/ 1364757 h 2475960"/>
                <a:gd name="connsiteX49" fmla="*/ 351447 w 820807"/>
                <a:gd name="connsiteY49" fmla="*/ 1280536 h 2475960"/>
                <a:gd name="connsiteX50" fmla="*/ 327384 w 820807"/>
                <a:gd name="connsiteY50" fmla="*/ 1152200 h 2475960"/>
                <a:gd name="connsiteX51" fmla="*/ 291289 w 820807"/>
                <a:gd name="connsiteY51" fmla="*/ 1084021 h 2475960"/>
                <a:gd name="connsiteX52" fmla="*/ 183005 w 820807"/>
                <a:gd name="connsiteY52" fmla="*/ 971726 h 2475960"/>
                <a:gd name="connsiteX53" fmla="*/ 146910 w 820807"/>
                <a:gd name="connsiteY53" fmla="*/ 887505 h 2475960"/>
                <a:gd name="connsiteX54" fmla="*/ 74720 w 820807"/>
                <a:gd name="connsiteY54" fmla="*/ 743126 h 2475960"/>
                <a:gd name="connsiteX55" fmla="*/ 50657 w 820807"/>
                <a:gd name="connsiteY55" fmla="*/ 695000 h 2475960"/>
                <a:gd name="connsiteX56" fmla="*/ 30605 w 820807"/>
                <a:gd name="connsiteY56" fmla="*/ 642863 h 2475960"/>
                <a:gd name="connsiteX57" fmla="*/ 14562 w 820807"/>
                <a:gd name="connsiteY57" fmla="*/ 486452 h 2475960"/>
                <a:gd name="connsiteX58" fmla="*/ 6541 w 820807"/>
                <a:gd name="connsiteY58" fmla="*/ 374157 h 2475960"/>
                <a:gd name="connsiteX59" fmla="*/ 2531 w 820807"/>
                <a:gd name="connsiteY59" fmla="*/ 261863 h 2475960"/>
                <a:gd name="connsiteX60" fmla="*/ 2531 w 820807"/>
                <a:gd name="connsiteY60" fmla="*/ 249831 h 2475960"/>
                <a:gd name="connsiteX61" fmla="*/ 34615 w 820807"/>
                <a:gd name="connsiteY61" fmla="*/ 129515 h 2475960"/>
                <a:gd name="connsiteX62" fmla="*/ 46647 w 820807"/>
                <a:gd name="connsiteY62" fmla="*/ 61336 h 2475960"/>
                <a:gd name="connsiteX63" fmla="*/ 46647 w 820807"/>
                <a:gd name="connsiteY63" fmla="*/ 1178 h 24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820807" h="2475960">
                  <a:moveTo>
                    <a:pt x="46647" y="1178"/>
                  </a:moveTo>
                  <a:cubicBezTo>
                    <a:pt x="53999" y="10536"/>
                    <a:pt x="72715" y="98100"/>
                    <a:pt x="90762" y="117484"/>
                  </a:cubicBezTo>
                  <a:cubicBezTo>
                    <a:pt x="108809" y="136868"/>
                    <a:pt x="135547" y="121494"/>
                    <a:pt x="154931" y="117484"/>
                  </a:cubicBezTo>
                  <a:cubicBezTo>
                    <a:pt x="174315" y="113474"/>
                    <a:pt x="193031" y="104116"/>
                    <a:pt x="207068" y="93421"/>
                  </a:cubicBezTo>
                  <a:cubicBezTo>
                    <a:pt x="221105" y="82726"/>
                    <a:pt x="232468" y="62004"/>
                    <a:pt x="239152" y="53315"/>
                  </a:cubicBezTo>
                  <a:cubicBezTo>
                    <a:pt x="245836" y="44626"/>
                    <a:pt x="247173" y="38610"/>
                    <a:pt x="247173" y="41284"/>
                  </a:cubicBezTo>
                  <a:cubicBezTo>
                    <a:pt x="247173" y="43958"/>
                    <a:pt x="240489" y="51310"/>
                    <a:pt x="239152" y="69357"/>
                  </a:cubicBezTo>
                  <a:cubicBezTo>
                    <a:pt x="237815" y="87404"/>
                    <a:pt x="237815" y="124837"/>
                    <a:pt x="239152" y="149568"/>
                  </a:cubicBezTo>
                  <a:cubicBezTo>
                    <a:pt x="240489" y="174299"/>
                    <a:pt x="247173" y="188337"/>
                    <a:pt x="247173" y="217747"/>
                  </a:cubicBezTo>
                  <a:cubicBezTo>
                    <a:pt x="247173" y="247157"/>
                    <a:pt x="238484" y="294615"/>
                    <a:pt x="239152" y="326031"/>
                  </a:cubicBezTo>
                  <a:cubicBezTo>
                    <a:pt x="239820" y="357447"/>
                    <a:pt x="249847" y="378168"/>
                    <a:pt x="251184" y="406242"/>
                  </a:cubicBezTo>
                  <a:cubicBezTo>
                    <a:pt x="252521" y="434316"/>
                    <a:pt x="236478" y="458378"/>
                    <a:pt x="247173" y="494473"/>
                  </a:cubicBezTo>
                  <a:cubicBezTo>
                    <a:pt x="257868" y="530568"/>
                    <a:pt x="291289" y="582705"/>
                    <a:pt x="315352" y="622810"/>
                  </a:cubicBezTo>
                  <a:cubicBezTo>
                    <a:pt x="339415" y="662915"/>
                    <a:pt x="372168" y="709037"/>
                    <a:pt x="391552" y="735105"/>
                  </a:cubicBezTo>
                  <a:cubicBezTo>
                    <a:pt x="410936" y="761173"/>
                    <a:pt x="422299" y="777884"/>
                    <a:pt x="431657" y="779221"/>
                  </a:cubicBezTo>
                  <a:cubicBezTo>
                    <a:pt x="441015" y="780558"/>
                    <a:pt x="437673" y="749810"/>
                    <a:pt x="447699" y="743126"/>
                  </a:cubicBezTo>
                  <a:cubicBezTo>
                    <a:pt x="457725" y="736442"/>
                    <a:pt x="471094" y="735773"/>
                    <a:pt x="491815" y="739115"/>
                  </a:cubicBezTo>
                  <a:cubicBezTo>
                    <a:pt x="512536" y="742457"/>
                    <a:pt x="547294" y="751146"/>
                    <a:pt x="572026" y="763178"/>
                  </a:cubicBezTo>
                  <a:cubicBezTo>
                    <a:pt x="596758" y="775210"/>
                    <a:pt x="621489" y="798605"/>
                    <a:pt x="640205" y="811305"/>
                  </a:cubicBezTo>
                  <a:cubicBezTo>
                    <a:pt x="658921" y="824005"/>
                    <a:pt x="669615" y="832694"/>
                    <a:pt x="684320" y="839378"/>
                  </a:cubicBezTo>
                  <a:cubicBezTo>
                    <a:pt x="699025" y="846062"/>
                    <a:pt x="715736" y="853415"/>
                    <a:pt x="728436" y="851410"/>
                  </a:cubicBezTo>
                  <a:cubicBezTo>
                    <a:pt x="741136" y="849405"/>
                    <a:pt x="751831" y="836705"/>
                    <a:pt x="760520" y="827347"/>
                  </a:cubicBezTo>
                  <a:cubicBezTo>
                    <a:pt x="769209" y="817989"/>
                    <a:pt x="777231" y="787910"/>
                    <a:pt x="780573" y="795263"/>
                  </a:cubicBezTo>
                  <a:cubicBezTo>
                    <a:pt x="783915" y="802616"/>
                    <a:pt x="776563" y="846732"/>
                    <a:pt x="780573" y="871463"/>
                  </a:cubicBezTo>
                  <a:cubicBezTo>
                    <a:pt x="784583" y="896194"/>
                    <a:pt x="798620" y="922263"/>
                    <a:pt x="804636" y="943652"/>
                  </a:cubicBezTo>
                  <a:cubicBezTo>
                    <a:pt x="810652" y="965042"/>
                    <a:pt x="813994" y="981753"/>
                    <a:pt x="816668" y="999800"/>
                  </a:cubicBezTo>
                  <a:cubicBezTo>
                    <a:pt x="819342" y="1017847"/>
                    <a:pt x="821346" y="1028541"/>
                    <a:pt x="820678" y="1051936"/>
                  </a:cubicBezTo>
                  <a:cubicBezTo>
                    <a:pt x="820010" y="1075331"/>
                    <a:pt x="817336" y="1104742"/>
                    <a:pt x="812657" y="1140168"/>
                  </a:cubicBezTo>
                  <a:cubicBezTo>
                    <a:pt x="807978" y="1175594"/>
                    <a:pt x="806642" y="1223720"/>
                    <a:pt x="792605" y="1264494"/>
                  </a:cubicBezTo>
                  <a:cubicBezTo>
                    <a:pt x="778568" y="1305268"/>
                    <a:pt x="749157" y="1342031"/>
                    <a:pt x="728436" y="1384810"/>
                  </a:cubicBezTo>
                  <a:cubicBezTo>
                    <a:pt x="707715" y="1427589"/>
                    <a:pt x="684989" y="1481731"/>
                    <a:pt x="668278" y="1521168"/>
                  </a:cubicBezTo>
                  <a:cubicBezTo>
                    <a:pt x="651568" y="1560605"/>
                    <a:pt x="641541" y="1569294"/>
                    <a:pt x="628173" y="1621431"/>
                  </a:cubicBezTo>
                  <a:cubicBezTo>
                    <a:pt x="614805" y="1673568"/>
                    <a:pt x="596758" y="1763805"/>
                    <a:pt x="588068" y="1833989"/>
                  </a:cubicBezTo>
                  <a:cubicBezTo>
                    <a:pt x="579379" y="1904173"/>
                    <a:pt x="578710" y="1964331"/>
                    <a:pt x="576036" y="2042536"/>
                  </a:cubicBezTo>
                  <a:cubicBezTo>
                    <a:pt x="573362" y="2120741"/>
                    <a:pt x="578042" y="2236379"/>
                    <a:pt x="572026" y="2303221"/>
                  </a:cubicBezTo>
                  <a:cubicBezTo>
                    <a:pt x="566010" y="2370063"/>
                    <a:pt x="549299" y="2414847"/>
                    <a:pt x="539941" y="2443589"/>
                  </a:cubicBezTo>
                  <a:cubicBezTo>
                    <a:pt x="530583" y="2472331"/>
                    <a:pt x="531920" y="2473668"/>
                    <a:pt x="515878" y="2475673"/>
                  </a:cubicBezTo>
                  <a:cubicBezTo>
                    <a:pt x="499836" y="2477678"/>
                    <a:pt x="460399" y="2468989"/>
                    <a:pt x="443689" y="2455621"/>
                  </a:cubicBezTo>
                  <a:cubicBezTo>
                    <a:pt x="426979" y="2442253"/>
                    <a:pt x="423636" y="2432895"/>
                    <a:pt x="415615" y="2395463"/>
                  </a:cubicBezTo>
                  <a:cubicBezTo>
                    <a:pt x="407594" y="2358031"/>
                    <a:pt x="400909" y="2289184"/>
                    <a:pt x="395562" y="2231031"/>
                  </a:cubicBezTo>
                  <a:cubicBezTo>
                    <a:pt x="390215" y="2172878"/>
                    <a:pt x="386205" y="2098684"/>
                    <a:pt x="383531" y="2046547"/>
                  </a:cubicBezTo>
                  <a:cubicBezTo>
                    <a:pt x="380857" y="1994410"/>
                    <a:pt x="379520" y="1944947"/>
                    <a:pt x="379520" y="1918210"/>
                  </a:cubicBezTo>
                  <a:cubicBezTo>
                    <a:pt x="379520" y="1891473"/>
                    <a:pt x="385536" y="1892810"/>
                    <a:pt x="383531" y="1886126"/>
                  </a:cubicBezTo>
                  <a:cubicBezTo>
                    <a:pt x="381526" y="1879442"/>
                    <a:pt x="367489" y="1891473"/>
                    <a:pt x="367489" y="1878105"/>
                  </a:cubicBezTo>
                  <a:cubicBezTo>
                    <a:pt x="367489" y="1864737"/>
                    <a:pt x="378852" y="1831315"/>
                    <a:pt x="383531" y="1805915"/>
                  </a:cubicBezTo>
                  <a:cubicBezTo>
                    <a:pt x="388210" y="1780515"/>
                    <a:pt x="392888" y="1757789"/>
                    <a:pt x="395562" y="1725705"/>
                  </a:cubicBezTo>
                  <a:cubicBezTo>
                    <a:pt x="398236" y="1693621"/>
                    <a:pt x="399573" y="1648168"/>
                    <a:pt x="399573" y="1613410"/>
                  </a:cubicBezTo>
                  <a:cubicBezTo>
                    <a:pt x="399573" y="1578652"/>
                    <a:pt x="398236" y="1558599"/>
                    <a:pt x="395562" y="1517157"/>
                  </a:cubicBezTo>
                  <a:cubicBezTo>
                    <a:pt x="392888" y="1475715"/>
                    <a:pt x="390884" y="1404194"/>
                    <a:pt x="383531" y="1364757"/>
                  </a:cubicBezTo>
                  <a:cubicBezTo>
                    <a:pt x="376179" y="1325320"/>
                    <a:pt x="360805" y="1315962"/>
                    <a:pt x="351447" y="1280536"/>
                  </a:cubicBezTo>
                  <a:cubicBezTo>
                    <a:pt x="342089" y="1245110"/>
                    <a:pt x="337410" y="1184953"/>
                    <a:pt x="327384" y="1152200"/>
                  </a:cubicBezTo>
                  <a:cubicBezTo>
                    <a:pt x="317358" y="1119447"/>
                    <a:pt x="315352" y="1114100"/>
                    <a:pt x="291289" y="1084021"/>
                  </a:cubicBezTo>
                  <a:cubicBezTo>
                    <a:pt x="267226" y="1053942"/>
                    <a:pt x="207068" y="1004479"/>
                    <a:pt x="183005" y="971726"/>
                  </a:cubicBezTo>
                  <a:cubicBezTo>
                    <a:pt x="158942" y="938973"/>
                    <a:pt x="164957" y="925605"/>
                    <a:pt x="146910" y="887505"/>
                  </a:cubicBezTo>
                  <a:cubicBezTo>
                    <a:pt x="128863" y="849405"/>
                    <a:pt x="74720" y="743126"/>
                    <a:pt x="74720" y="743126"/>
                  </a:cubicBezTo>
                  <a:cubicBezTo>
                    <a:pt x="58678" y="711042"/>
                    <a:pt x="58009" y="711710"/>
                    <a:pt x="50657" y="695000"/>
                  </a:cubicBezTo>
                  <a:cubicBezTo>
                    <a:pt x="43305" y="678290"/>
                    <a:pt x="36621" y="677621"/>
                    <a:pt x="30605" y="642863"/>
                  </a:cubicBezTo>
                  <a:cubicBezTo>
                    <a:pt x="24589" y="608105"/>
                    <a:pt x="18573" y="531236"/>
                    <a:pt x="14562" y="486452"/>
                  </a:cubicBezTo>
                  <a:cubicBezTo>
                    <a:pt x="10551" y="441668"/>
                    <a:pt x="8546" y="411588"/>
                    <a:pt x="6541" y="374157"/>
                  </a:cubicBezTo>
                  <a:cubicBezTo>
                    <a:pt x="4536" y="336726"/>
                    <a:pt x="3199" y="282584"/>
                    <a:pt x="2531" y="261863"/>
                  </a:cubicBezTo>
                  <a:cubicBezTo>
                    <a:pt x="1863" y="241142"/>
                    <a:pt x="-2816" y="271889"/>
                    <a:pt x="2531" y="249831"/>
                  </a:cubicBezTo>
                  <a:cubicBezTo>
                    <a:pt x="7878" y="227773"/>
                    <a:pt x="27262" y="160931"/>
                    <a:pt x="34615" y="129515"/>
                  </a:cubicBezTo>
                  <a:cubicBezTo>
                    <a:pt x="41968" y="98099"/>
                    <a:pt x="43973" y="82057"/>
                    <a:pt x="46647" y="61336"/>
                  </a:cubicBezTo>
                  <a:cubicBezTo>
                    <a:pt x="49321" y="40615"/>
                    <a:pt x="39295" y="-8180"/>
                    <a:pt x="46647" y="1178"/>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1" name="Freeform 22">
              <a:extLst>
                <a:ext uri="{FF2B5EF4-FFF2-40B4-BE49-F238E27FC236}">
                  <a16:creationId xmlns:a16="http://schemas.microsoft.com/office/drawing/2014/main" id="{4F4B84F5-262B-4ED0-B17F-D94C71FDFD38}"/>
                </a:ext>
              </a:extLst>
            </p:cNvPr>
            <p:cNvSpPr/>
            <p:nvPr/>
          </p:nvSpPr>
          <p:spPr>
            <a:xfrm>
              <a:off x="7210179" y="2487003"/>
              <a:ext cx="182503" cy="211637"/>
            </a:xfrm>
            <a:custGeom>
              <a:avLst/>
              <a:gdLst>
                <a:gd name="connsiteX0" fmla="*/ 196595 w 198015"/>
                <a:gd name="connsiteY0" fmla="*/ 136842 h 252445"/>
                <a:gd name="connsiteX1" fmla="*/ 176275 w 198015"/>
                <a:gd name="connsiteY1" fmla="*/ 86042 h 252445"/>
                <a:gd name="connsiteX2" fmla="*/ 181355 w 198015"/>
                <a:gd name="connsiteY2" fmla="*/ 40322 h 252445"/>
                <a:gd name="connsiteX3" fmla="*/ 155955 w 198015"/>
                <a:gd name="connsiteY3" fmla="*/ 9842 h 252445"/>
                <a:gd name="connsiteX4" fmla="*/ 155955 w 198015"/>
                <a:gd name="connsiteY4" fmla="*/ 50482 h 252445"/>
                <a:gd name="connsiteX5" fmla="*/ 110235 w 198015"/>
                <a:gd name="connsiteY5" fmla="*/ 65722 h 252445"/>
                <a:gd name="connsiteX6" fmla="*/ 64515 w 198015"/>
                <a:gd name="connsiteY6" fmla="*/ 65722 h 252445"/>
                <a:gd name="connsiteX7" fmla="*/ 23875 w 198015"/>
                <a:gd name="connsiteY7" fmla="*/ 20002 h 252445"/>
                <a:gd name="connsiteX8" fmla="*/ 3555 w 198015"/>
                <a:gd name="connsiteY8" fmla="*/ 4762 h 252445"/>
                <a:gd name="connsiteX9" fmla="*/ 3555 w 198015"/>
                <a:gd name="connsiteY9" fmla="*/ 101282 h 252445"/>
                <a:gd name="connsiteX10" fmla="*/ 39115 w 198015"/>
                <a:gd name="connsiteY10" fmla="*/ 243522 h 252445"/>
                <a:gd name="connsiteX11" fmla="*/ 130555 w 198015"/>
                <a:gd name="connsiteY11" fmla="*/ 228282 h 252445"/>
                <a:gd name="connsiteX12" fmla="*/ 196595 w 198015"/>
                <a:gd name="connsiteY12" fmla="*/ 136842 h 252445"/>
                <a:gd name="connsiteX0" fmla="*/ 196595 w 200477"/>
                <a:gd name="connsiteY0" fmla="*/ 136842 h 252445"/>
                <a:gd name="connsiteX1" fmla="*/ 191515 w 200477"/>
                <a:gd name="connsiteY1" fmla="*/ 80962 h 252445"/>
                <a:gd name="connsiteX2" fmla="*/ 181355 w 200477"/>
                <a:gd name="connsiteY2" fmla="*/ 40322 h 252445"/>
                <a:gd name="connsiteX3" fmla="*/ 155955 w 200477"/>
                <a:gd name="connsiteY3" fmla="*/ 9842 h 252445"/>
                <a:gd name="connsiteX4" fmla="*/ 155955 w 200477"/>
                <a:gd name="connsiteY4" fmla="*/ 50482 h 252445"/>
                <a:gd name="connsiteX5" fmla="*/ 110235 w 200477"/>
                <a:gd name="connsiteY5" fmla="*/ 65722 h 252445"/>
                <a:gd name="connsiteX6" fmla="*/ 64515 w 200477"/>
                <a:gd name="connsiteY6" fmla="*/ 65722 h 252445"/>
                <a:gd name="connsiteX7" fmla="*/ 23875 w 200477"/>
                <a:gd name="connsiteY7" fmla="*/ 20002 h 252445"/>
                <a:gd name="connsiteX8" fmla="*/ 3555 w 200477"/>
                <a:gd name="connsiteY8" fmla="*/ 4762 h 252445"/>
                <a:gd name="connsiteX9" fmla="*/ 3555 w 200477"/>
                <a:gd name="connsiteY9" fmla="*/ 101282 h 252445"/>
                <a:gd name="connsiteX10" fmla="*/ 39115 w 200477"/>
                <a:gd name="connsiteY10" fmla="*/ 243522 h 252445"/>
                <a:gd name="connsiteX11" fmla="*/ 130555 w 200477"/>
                <a:gd name="connsiteY11" fmla="*/ 228282 h 252445"/>
                <a:gd name="connsiteX12" fmla="*/ 196595 w 200477"/>
                <a:gd name="connsiteY12" fmla="*/ 136842 h 25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477" h="252445">
                  <a:moveTo>
                    <a:pt x="196595" y="136842"/>
                  </a:moveTo>
                  <a:cubicBezTo>
                    <a:pt x="206755" y="112289"/>
                    <a:pt x="194055" y="97049"/>
                    <a:pt x="191515" y="80962"/>
                  </a:cubicBezTo>
                  <a:cubicBezTo>
                    <a:pt x="188975" y="64875"/>
                    <a:pt x="187282" y="52175"/>
                    <a:pt x="181355" y="40322"/>
                  </a:cubicBezTo>
                  <a:cubicBezTo>
                    <a:pt x="175428" y="28469"/>
                    <a:pt x="160188" y="8149"/>
                    <a:pt x="155955" y="9842"/>
                  </a:cubicBezTo>
                  <a:cubicBezTo>
                    <a:pt x="151722" y="11535"/>
                    <a:pt x="163575" y="41169"/>
                    <a:pt x="155955" y="50482"/>
                  </a:cubicBezTo>
                  <a:cubicBezTo>
                    <a:pt x="148335" y="59795"/>
                    <a:pt x="125475" y="63182"/>
                    <a:pt x="110235" y="65722"/>
                  </a:cubicBezTo>
                  <a:cubicBezTo>
                    <a:pt x="94995" y="68262"/>
                    <a:pt x="78908" y="73342"/>
                    <a:pt x="64515" y="65722"/>
                  </a:cubicBezTo>
                  <a:cubicBezTo>
                    <a:pt x="50122" y="58102"/>
                    <a:pt x="34035" y="30162"/>
                    <a:pt x="23875" y="20002"/>
                  </a:cubicBezTo>
                  <a:cubicBezTo>
                    <a:pt x="13715" y="9842"/>
                    <a:pt x="6942" y="-8785"/>
                    <a:pt x="3555" y="4762"/>
                  </a:cubicBezTo>
                  <a:cubicBezTo>
                    <a:pt x="168" y="18309"/>
                    <a:pt x="-2372" y="61489"/>
                    <a:pt x="3555" y="101282"/>
                  </a:cubicBezTo>
                  <a:cubicBezTo>
                    <a:pt x="9482" y="141075"/>
                    <a:pt x="17948" y="222355"/>
                    <a:pt x="39115" y="243522"/>
                  </a:cubicBezTo>
                  <a:cubicBezTo>
                    <a:pt x="60282" y="264689"/>
                    <a:pt x="106848" y="243522"/>
                    <a:pt x="130555" y="228282"/>
                  </a:cubicBezTo>
                  <a:cubicBezTo>
                    <a:pt x="154262" y="213042"/>
                    <a:pt x="186435" y="161395"/>
                    <a:pt x="196595" y="13684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sp>
        <p:nvSpPr>
          <p:cNvPr id="44" name="Text Placeholder 1">
            <a:extLst>
              <a:ext uri="{FF2B5EF4-FFF2-40B4-BE49-F238E27FC236}">
                <a16:creationId xmlns:a16="http://schemas.microsoft.com/office/drawing/2014/main" id="{E1E7C1C0-5781-E851-4D75-9DF682EBAC42}"/>
              </a:ext>
            </a:extLst>
          </p:cNvPr>
          <p:cNvSpPr txBox="1">
            <a:spLocks/>
          </p:cNvSpPr>
          <p:nvPr/>
        </p:nvSpPr>
        <p:spPr>
          <a:xfrm>
            <a:off x="308943" y="233535"/>
            <a:ext cx="11573197" cy="7242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3200" dirty="0">
                <a:solidFill>
                  <a:schemeClr val="accent6"/>
                </a:solidFill>
                <a:latin typeface="Calibri" panose="020F0502020204030204" pitchFamily="34" charset="0"/>
                <a:ea typeface="Calibri" panose="020F0502020204030204" pitchFamily="34" charset="0"/>
                <a:cs typeface="Calibri" panose="020F0502020204030204" pitchFamily="34" charset="0"/>
              </a:rPr>
              <a:t>Πως προσεγγίζουμε ένα ασθενή με </a:t>
            </a:r>
            <a:r>
              <a:rPr lang="el-GR" sz="3200" dirty="0" err="1">
                <a:solidFill>
                  <a:schemeClr val="accent6"/>
                </a:solidFill>
                <a:latin typeface="Calibri" panose="020F0502020204030204" pitchFamily="34" charset="0"/>
                <a:ea typeface="Calibri" panose="020F0502020204030204" pitchFamily="34" charset="0"/>
                <a:cs typeface="Calibri" panose="020F0502020204030204" pitchFamily="34" charset="0"/>
              </a:rPr>
              <a:t>πομφολυγώδες</a:t>
            </a:r>
            <a:r>
              <a:rPr lang="el-GR" sz="3200" dirty="0">
                <a:solidFill>
                  <a:schemeClr val="accent6"/>
                </a:solidFill>
                <a:latin typeface="Calibri" panose="020F0502020204030204" pitchFamily="34" charset="0"/>
                <a:ea typeface="Calibri" panose="020F0502020204030204" pitchFamily="34" charset="0"/>
                <a:cs typeface="Calibri" panose="020F0502020204030204" pitchFamily="34" charset="0"/>
              </a:rPr>
              <a:t> νόσημα;</a:t>
            </a:r>
            <a:endParaRPr lang="en-US" sz="3200" dirty="0">
              <a:solidFill>
                <a:schemeClr val="accent6"/>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0B0E390A-70CB-21ED-6E3F-0FE043D0ACD9}"/>
              </a:ext>
            </a:extLst>
          </p:cNvPr>
          <p:cNvSpPr txBox="1"/>
          <p:nvPr/>
        </p:nvSpPr>
        <p:spPr>
          <a:xfrm>
            <a:off x="624928" y="1474387"/>
            <a:ext cx="2983091" cy="1200329"/>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r"/>
            <a:r>
              <a:rPr lang="el-GR" altLang="ko-KR" dirty="0">
                <a:solidFill>
                  <a:schemeClr val="tx1">
                    <a:lumMod val="75000"/>
                    <a:lumOff val="25000"/>
                  </a:schemeClr>
                </a:solidFill>
                <a:cs typeface="Arial" pitchFamily="34" charset="0"/>
              </a:rPr>
              <a:t>Πρέπει να θυμόμαστε ότι δεν παρουσιάζουν όλοι οι ασθενείς πομφόλυγες στην πρώτη εκτίμηση </a:t>
            </a:r>
            <a:endParaRPr lang="ko-KR" altLang="en-US" dirty="0">
              <a:solidFill>
                <a:schemeClr val="tx1">
                  <a:lumMod val="75000"/>
                  <a:lumOff val="25000"/>
                </a:schemeClr>
              </a:solidFill>
              <a:cs typeface="Arial" pitchFamily="34" charset="0"/>
            </a:endParaRPr>
          </a:p>
        </p:txBody>
      </p:sp>
      <p:sp>
        <p:nvSpPr>
          <p:cNvPr id="47" name="TextBox 46">
            <a:extLst>
              <a:ext uri="{FF2B5EF4-FFF2-40B4-BE49-F238E27FC236}">
                <a16:creationId xmlns:a16="http://schemas.microsoft.com/office/drawing/2014/main" id="{026617F5-63EF-476F-ECD5-2B46F9E857DD}"/>
              </a:ext>
            </a:extLst>
          </p:cNvPr>
          <p:cNvSpPr txBox="1"/>
          <p:nvPr/>
        </p:nvSpPr>
        <p:spPr>
          <a:xfrm>
            <a:off x="904863" y="3159176"/>
            <a:ext cx="2983091" cy="64633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r"/>
            <a:r>
              <a:rPr lang="el-GR" altLang="ko-KR" dirty="0">
                <a:solidFill>
                  <a:schemeClr val="tx1">
                    <a:lumMod val="75000"/>
                    <a:lumOff val="25000"/>
                  </a:schemeClr>
                </a:solidFill>
                <a:cs typeface="Arial" pitchFamily="34" charset="0"/>
              </a:rPr>
              <a:t>Εξετάζουμε προσεκτικά το βλεννογόνο</a:t>
            </a:r>
            <a:endParaRPr lang="ko-KR" altLang="en-US" dirty="0">
              <a:solidFill>
                <a:schemeClr val="tx1">
                  <a:lumMod val="75000"/>
                  <a:lumOff val="25000"/>
                </a:schemeClr>
              </a:solidFill>
              <a:cs typeface="Arial" pitchFamily="34" charset="0"/>
            </a:endParaRPr>
          </a:p>
        </p:txBody>
      </p:sp>
      <p:sp>
        <p:nvSpPr>
          <p:cNvPr id="48" name="TextBox 47">
            <a:extLst>
              <a:ext uri="{FF2B5EF4-FFF2-40B4-BE49-F238E27FC236}">
                <a16:creationId xmlns:a16="http://schemas.microsoft.com/office/drawing/2014/main" id="{830FCCF1-3FD7-2164-5EF8-BA510F2D9005}"/>
              </a:ext>
            </a:extLst>
          </p:cNvPr>
          <p:cNvSpPr txBox="1"/>
          <p:nvPr/>
        </p:nvSpPr>
        <p:spPr>
          <a:xfrm>
            <a:off x="94117" y="3546921"/>
            <a:ext cx="2371014"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l-GR" dirty="0"/>
              <a:t>Μπορεί να παρατηρηθεί μόνο ερύθημα ούλων…γυαλίζει;</a:t>
            </a:r>
          </a:p>
        </p:txBody>
      </p:sp>
      <p:sp>
        <p:nvSpPr>
          <p:cNvPr id="49" name="TextBox 48">
            <a:extLst>
              <a:ext uri="{FF2B5EF4-FFF2-40B4-BE49-F238E27FC236}">
                <a16:creationId xmlns:a16="http://schemas.microsoft.com/office/drawing/2014/main" id="{263187F8-2FD9-4CDC-DB61-99BA7C847CB6}"/>
              </a:ext>
            </a:extLst>
          </p:cNvPr>
          <p:cNvSpPr txBox="1"/>
          <p:nvPr/>
        </p:nvSpPr>
        <p:spPr>
          <a:xfrm>
            <a:off x="981742" y="5223224"/>
            <a:ext cx="2983091" cy="923330"/>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r"/>
            <a:r>
              <a:rPr lang="el-GR" altLang="ko-KR" dirty="0">
                <a:solidFill>
                  <a:schemeClr val="tx1">
                    <a:lumMod val="75000"/>
                    <a:lumOff val="25000"/>
                  </a:schemeClr>
                </a:solidFill>
                <a:cs typeface="Arial" pitchFamily="34" charset="0"/>
              </a:rPr>
              <a:t>Παρατηρούμε τη κλινική κατανομή και μορφολογία του εξανθήματος</a:t>
            </a:r>
            <a:endParaRPr lang="ko-KR" altLang="en-US" dirty="0">
              <a:solidFill>
                <a:schemeClr val="tx1">
                  <a:lumMod val="75000"/>
                  <a:lumOff val="25000"/>
                </a:schemeClr>
              </a:solidFill>
              <a:cs typeface="Arial" pitchFamily="34" charset="0"/>
            </a:endParaRPr>
          </a:p>
        </p:txBody>
      </p:sp>
      <p:sp>
        <p:nvSpPr>
          <p:cNvPr id="50" name="TextBox 49">
            <a:extLst>
              <a:ext uri="{FF2B5EF4-FFF2-40B4-BE49-F238E27FC236}">
                <a16:creationId xmlns:a16="http://schemas.microsoft.com/office/drawing/2014/main" id="{F74CCC5F-AF3F-2BF5-9527-5DDBC73CED70}"/>
              </a:ext>
            </a:extLst>
          </p:cNvPr>
          <p:cNvSpPr txBox="1"/>
          <p:nvPr/>
        </p:nvSpPr>
        <p:spPr>
          <a:xfrm>
            <a:off x="8080019" y="1204353"/>
            <a:ext cx="2983091" cy="1477328"/>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r"/>
            <a:r>
              <a:rPr lang="el-GR" altLang="ko-KR" dirty="0">
                <a:solidFill>
                  <a:schemeClr val="tx1">
                    <a:lumMod val="75000"/>
                    <a:lumOff val="25000"/>
                  </a:schemeClr>
                </a:solidFill>
                <a:cs typeface="Arial" pitchFamily="34" charset="0"/>
              </a:rPr>
              <a:t>Ρωτάμε τον ασθενή για πιθανή συμπτωματολογία (κνησμός;) και το ιστορικό (δερματικής</a:t>
            </a:r>
            <a:r>
              <a:rPr lang="en-US" altLang="ko-KR" dirty="0">
                <a:solidFill>
                  <a:schemeClr val="tx1">
                    <a:lumMod val="75000"/>
                    <a:lumOff val="25000"/>
                  </a:schemeClr>
                </a:solidFill>
                <a:cs typeface="Arial" pitchFamily="34" charset="0"/>
              </a:rPr>
              <a:t> </a:t>
            </a:r>
            <a:r>
              <a:rPr lang="el-GR" altLang="ko-KR" dirty="0">
                <a:solidFill>
                  <a:schemeClr val="tx1">
                    <a:lumMod val="75000"/>
                    <a:lumOff val="25000"/>
                  </a:schemeClr>
                </a:solidFill>
                <a:cs typeface="Arial" pitchFamily="34" charset="0"/>
              </a:rPr>
              <a:t>νόσου και γενικά) </a:t>
            </a:r>
            <a:endParaRPr lang="ko-KR" altLang="en-US" dirty="0">
              <a:solidFill>
                <a:schemeClr val="tx1">
                  <a:lumMod val="75000"/>
                  <a:lumOff val="25000"/>
                </a:schemeClr>
              </a:solidFill>
              <a:cs typeface="Arial" pitchFamily="34" charset="0"/>
            </a:endParaRPr>
          </a:p>
        </p:txBody>
      </p:sp>
      <p:sp>
        <p:nvSpPr>
          <p:cNvPr id="51" name="TextBox 50">
            <a:extLst>
              <a:ext uri="{FF2B5EF4-FFF2-40B4-BE49-F238E27FC236}">
                <a16:creationId xmlns:a16="http://schemas.microsoft.com/office/drawing/2014/main" id="{4B3CB391-812B-3E10-7528-39A0F7AA24D8}"/>
              </a:ext>
            </a:extLst>
          </p:cNvPr>
          <p:cNvSpPr txBox="1"/>
          <p:nvPr/>
        </p:nvSpPr>
        <p:spPr>
          <a:xfrm>
            <a:off x="8080019" y="3429000"/>
            <a:ext cx="2983091" cy="64633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r"/>
            <a:r>
              <a:rPr lang="el-GR" altLang="ko-KR" dirty="0">
                <a:solidFill>
                  <a:schemeClr val="tx1">
                    <a:lumMod val="75000"/>
                    <a:lumOff val="25000"/>
                  </a:schemeClr>
                </a:solidFill>
                <a:cs typeface="Arial" pitchFamily="34" charset="0"/>
              </a:rPr>
              <a:t>Ψάχνουμε για τα σημεία της νόσου (δοκιμασίες)*</a:t>
            </a:r>
            <a:endParaRPr lang="ko-KR" altLang="en-US" dirty="0">
              <a:solidFill>
                <a:schemeClr val="tx1">
                  <a:lumMod val="75000"/>
                  <a:lumOff val="25000"/>
                </a:schemeClr>
              </a:solidFill>
              <a:cs typeface="Arial" pitchFamily="34" charset="0"/>
            </a:endParaRPr>
          </a:p>
        </p:txBody>
      </p:sp>
      <p:sp>
        <p:nvSpPr>
          <p:cNvPr id="52" name="TextBox 51">
            <a:extLst>
              <a:ext uri="{FF2B5EF4-FFF2-40B4-BE49-F238E27FC236}">
                <a16:creationId xmlns:a16="http://schemas.microsoft.com/office/drawing/2014/main" id="{5305BFC5-C04E-475C-73AA-625C3F78832A}"/>
              </a:ext>
            </a:extLst>
          </p:cNvPr>
          <p:cNvSpPr txBox="1"/>
          <p:nvPr/>
        </p:nvSpPr>
        <p:spPr>
          <a:xfrm>
            <a:off x="8080019" y="4900058"/>
            <a:ext cx="2983091" cy="646331"/>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r"/>
            <a:r>
              <a:rPr lang="el-GR" altLang="ko-KR" dirty="0">
                <a:solidFill>
                  <a:schemeClr val="tx1">
                    <a:lumMod val="75000"/>
                    <a:lumOff val="25000"/>
                  </a:schemeClr>
                </a:solidFill>
                <a:cs typeface="Arial" pitchFamily="34" charset="0"/>
              </a:rPr>
              <a:t>Εκτιμούμε τη σοβαρότητα της νόσου*</a:t>
            </a:r>
            <a:endParaRPr lang="ko-KR" altLang="en-US"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1026614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B53B40EC-6C6E-9572-8344-F97334271B70}"/>
              </a:ext>
            </a:extLst>
          </p:cNvPr>
          <p:cNvPicPr>
            <a:picLocks noChangeAspect="1"/>
          </p:cNvPicPr>
          <p:nvPr/>
        </p:nvPicPr>
        <p:blipFill>
          <a:blip r:embed="rId2"/>
          <a:stretch>
            <a:fillRect/>
          </a:stretch>
        </p:blipFill>
        <p:spPr>
          <a:xfrm>
            <a:off x="1577462" y="456730"/>
            <a:ext cx="8861937" cy="5667624"/>
          </a:xfrm>
          <a:prstGeom prst="rect">
            <a:avLst/>
          </a:prstGeom>
        </p:spPr>
      </p:pic>
    </p:spTree>
    <p:extLst>
      <p:ext uri="{BB962C8B-B14F-4D97-AF65-F5344CB8AC3E}">
        <p14:creationId xmlns:p14="http://schemas.microsoft.com/office/powerpoint/2010/main" val="3578693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349872BF-8202-09E1-7F5C-280115A8ACF4}"/>
              </a:ext>
            </a:extLst>
          </p:cNvPr>
          <p:cNvPicPr>
            <a:picLocks noChangeAspect="1"/>
          </p:cNvPicPr>
          <p:nvPr/>
        </p:nvPicPr>
        <p:blipFill>
          <a:blip r:embed="rId2"/>
          <a:stretch>
            <a:fillRect/>
          </a:stretch>
        </p:blipFill>
        <p:spPr>
          <a:xfrm>
            <a:off x="2624758" y="179917"/>
            <a:ext cx="6211977" cy="6498166"/>
          </a:xfrm>
          <a:prstGeom prst="rect">
            <a:avLst/>
          </a:prstGeom>
        </p:spPr>
      </p:pic>
      <p:sp>
        <p:nvSpPr>
          <p:cNvPr id="5" name="TextBox 4">
            <a:extLst>
              <a:ext uri="{FF2B5EF4-FFF2-40B4-BE49-F238E27FC236}">
                <a16:creationId xmlns:a16="http://schemas.microsoft.com/office/drawing/2014/main" id="{4968CBFC-DC6B-91FB-7171-C7D156B7AD6A}"/>
              </a:ext>
            </a:extLst>
          </p:cNvPr>
          <p:cNvSpPr txBox="1"/>
          <p:nvPr/>
        </p:nvSpPr>
        <p:spPr>
          <a:xfrm>
            <a:off x="8439593" y="978771"/>
            <a:ext cx="3500770" cy="1477328"/>
          </a:xfrm>
          <a:prstGeom prst="rect">
            <a:avLst/>
          </a:prstGeom>
          <a:noFill/>
        </p:spPr>
        <p:txBody>
          <a:bodyPr wrap="square">
            <a:spAutoFit/>
          </a:bodyPr>
          <a:lstStyle/>
          <a:p>
            <a:pPr algn="l"/>
            <a:r>
              <a:rPr lang="en-US" sz="1800" b="0" i="1" u="none" strike="noStrike" baseline="0" dirty="0">
                <a:latin typeface="TimesLTStd-Italic3"/>
              </a:rPr>
              <a:t>The </a:t>
            </a:r>
            <a:r>
              <a:rPr lang="en-US" sz="1800" b="0" i="1" u="none" strike="noStrike" baseline="0" dirty="0" err="1">
                <a:latin typeface="TimesLTStd-Italic3"/>
              </a:rPr>
              <a:t>Nikolsky</a:t>
            </a:r>
            <a:r>
              <a:rPr lang="en-US" sz="1800" b="0" i="1" u="none" strike="noStrike" baseline="0" dirty="0">
                <a:latin typeface="TimesLTStd-Italic3"/>
              </a:rPr>
              <a:t> sign is positive in epidermal</a:t>
            </a:r>
            <a:r>
              <a:rPr lang="el-GR" sz="1800" b="0" i="1" u="none" strike="noStrike" baseline="0" dirty="0">
                <a:latin typeface="TimesLTStd-Italic3"/>
              </a:rPr>
              <a:t> </a:t>
            </a:r>
            <a:r>
              <a:rPr lang="en-US" sz="1800" b="0" i="1" u="none" strike="noStrike" baseline="0" dirty="0">
                <a:latin typeface="TimesLTStd-Italic3"/>
              </a:rPr>
              <a:t>acantholysis such as in all forms of pemphigus</a:t>
            </a:r>
            <a:r>
              <a:rPr lang="el-GR" sz="1800" b="0" i="1" u="none" strike="noStrike" baseline="0" dirty="0">
                <a:latin typeface="TimesLTStd-Italic3"/>
              </a:rPr>
              <a:t> </a:t>
            </a:r>
            <a:r>
              <a:rPr lang="en-US" sz="1800" b="0" i="1" u="none" strike="noStrike" baseline="0" dirty="0">
                <a:latin typeface="TimesLTStd-Italic3"/>
              </a:rPr>
              <a:t>and in staphylococcal scaled skin syndrome</a:t>
            </a:r>
            <a:r>
              <a:rPr lang="el-GR" sz="1800" b="0" i="1" u="none" strike="noStrike" baseline="0" dirty="0">
                <a:latin typeface="TimesLTStd-Italic3"/>
              </a:rPr>
              <a:t> </a:t>
            </a:r>
            <a:r>
              <a:rPr lang="en-US" sz="1800" b="0" i="1" u="none" strike="noStrike" baseline="0" dirty="0">
                <a:latin typeface="TimesLTStd-Italic3"/>
              </a:rPr>
              <a:t>(SSSS)</a:t>
            </a:r>
            <a:endParaRPr lang="el-GR" dirty="0"/>
          </a:p>
        </p:txBody>
      </p:sp>
      <p:sp>
        <p:nvSpPr>
          <p:cNvPr id="7" name="TextBox 6">
            <a:extLst>
              <a:ext uri="{FF2B5EF4-FFF2-40B4-BE49-F238E27FC236}">
                <a16:creationId xmlns:a16="http://schemas.microsoft.com/office/drawing/2014/main" id="{1ADF0978-124C-8A20-30EE-D97ACC24C2EA}"/>
              </a:ext>
            </a:extLst>
          </p:cNvPr>
          <p:cNvSpPr txBox="1"/>
          <p:nvPr/>
        </p:nvSpPr>
        <p:spPr>
          <a:xfrm>
            <a:off x="7418868" y="4401902"/>
            <a:ext cx="4691616" cy="1200329"/>
          </a:xfrm>
          <a:prstGeom prst="rect">
            <a:avLst/>
          </a:prstGeom>
          <a:noFill/>
        </p:spPr>
        <p:txBody>
          <a:bodyPr wrap="square">
            <a:spAutoFit/>
          </a:bodyPr>
          <a:lstStyle/>
          <a:p>
            <a:pPr algn="l"/>
            <a:r>
              <a:rPr lang="en-US" sz="1800" b="0" i="1" u="none" strike="noStrike" baseline="0" dirty="0">
                <a:latin typeface="TimesLTStd-Italic3"/>
              </a:rPr>
              <a:t>The pseudo-</a:t>
            </a:r>
            <a:r>
              <a:rPr lang="en-US" sz="1800" b="0" i="1" u="none" strike="noStrike" baseline="0" dirty="0" err="1">
                <a:latin typeface="TimesLTStd-Italic3"/>
              </a:rPr>
              <a:t>Nikolsky</a:t>
            </a:r>
            <a:r>
              <a:rPr lang="en-US" sz="1800" b="0" i="1" u="none" strike="noStrike" baseline="0" dirty="0">
                <a:latin typeface="TimesLTStd-Italic3"/>
              </a:rPr>
              <a:t> sign is positive in</a:t>
            </a:r>
          </a:p>
          <a:p>
            <a:pPr algn="l"/>
            <a:r>
              <a:rPr lang="en-US" sz="1800" b="0" i="1" u="none" strike="noStrike" baseline="0" dirty="0">
                <a:latin typeface="TimesLTStd-Italic3"/>
              </a:rPr>
              <a:t>Erythema </a:t>
            </a:r>
            <a:r>
              <a:rPr lang="en-US" sz="1800" b="0" i="1" u="none" strike="noStrike" baseline="0" dirty="0" err="1">
                <a:latin typeface="TimesLTStd-Italic3"/>
              </a:rPr>
              <a:t>exsudativum</a:t>
            </a:r>
            <a:r>
              <a:rPr lang="en-US" sz="1800" b="0" i="1" u="none" strike="noStrike" baseline="0" dirty="0">
                <a:latin typeface="TimesLTStd-Italic3"/>
              </a:rPr>
              <a:t> multiforme (EEM),</a:t>
            </a:r>
          </a:p>
          <a:p>
            <a:pPr algn="l"/>
            <a:r>
              <a:rPr lang="en-US" sz="1800" b="0" i="1" u="none" strike="noStrike" baseline="0" dirty="0">
                <a:latin typeface="TimesLTStd-Italic3"/>
              </a:rPr>
              <a:t>Stevens-Johnson syndrome (SJS) and Toxic epidermal</a:t>
            </a:r>
            <a:r>
              <a:rPr lang="el-GR" sz="1800" b="0" i="1" u="none" strike="noStrike" baseline="0" dirty="0">
                <a:latin typeface="TimesLTStd-Italic3"/>
              </a:rPr>
              <a:t> </a:t>
            </a:r>
            <a:r>
              <a:rPr lang="en-US" sz="1800" b="0" i="1" u="none" strike="noStrike" baseline="0" dirty="0">
                <a:latin typeface="TimesLTStd-Italic3"/>
              </a:rPr>
              <a:t>necrolysis (TEN).</a:t>
            </a:r>
            <a:endParaRPr lang="el-GR" dirty="0"/>
          </a:p>
        </p:txBody>
      </p:sp>
    </p:spTree>
    <p:extLst>
      <p:ext uri="{BB962C8B-B14F-4D97-AF65-F5344CB8AC3E}">
        <p14:creationId xmlns:p14="http://schemas.microsoft.com/office/powerpoint/2010/main" val="908986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3DDDF646-980F-9F1C-E3D7-A5EF8DCC9D2C}"/>
              </a:ext>
            </a:extLst>
          </p:cNvPr>
          <p:cNvPicPr>
            <a:picLocks noChangeAspect="1"/>
          </p:cNvPicPr>
          <p:nvPr/>
        </p:nvPicPr>
        <p:blipFill>
          <a:blip r:embed="rId2"/>
          <a:stretch>
            <a:fillRect/>
          </a:stretch>
        </p:blipFill>
        <p:spPr>
          <a:xfrm>
            <a:off x="1987932" y="194220"/>
            <a:ext cx="8216135" cy="5463982"/>
          </a:xfrm>
          <a:prstGeom prst="rect">
            <a:avLst/>
          </a:prstGeom>
        </p:spPr>
      </p:pic>
      <p:sp>
        <p:nvSpPr>
          <p:cNvPr id="7" name="TextBox 6">
            <a:extLst>
              <a:ext uri="{FF2B5EF4-FFF2-40B4-BE49-F238E27FC236}">
                <a16:creationId xmlns:a16="http://schemas.microsoft.com/office/drawing/2014/main" id="{C4879D78-713F-C913-3EB8-573C05F1769F}"/>
              </a:ext>
            </a:extLst>
          </p:cNvPr>
          <p:cNvSpPr txBox="1"/>
          <p:nvPr/>
        </p:nvSpPr>
        <p:spPr>
          <a:xfrm>
            <a:off x="6929769" y="4551862"/>
            <a:ext cx="6097772" cy="646331"/>
          </a:xfrm>
          <a:prstGeom prst="rect">
            <a:avLst/>
          </a:prstGeom>
          <a:noFill/>
        </p:spPr>
        <p:txBody>
          <a:bodyPr wrap="square">
            <a:spAutoFit/>
          </a:bodyPr>
          <a:lstStyle/>
          <a:p>
            <a:pPr algn="l"/>
            <a:r>
              <a:rPr lang="en-US" sz="1800" b="0" i="1" u="none" strike="noStrike" baseline="0" dirty="0">
                <a:latin typeface="TimesLTStd-Italic3"/>
              </a:rPr>
              <a:t>Asboe-Hansen sign is</a:t>
            </a:r>
          </a:p>
          <a:p>
            <a:pPr algn="l"/>
            <a:r>
              <a:rPr lang="en-US" sz="1800" b="0" i="1" u="none" strike="noStrike" baseline="0" dirty="0">
                <a:latin typeface="TimesLTStd-Italic3"/>
              </a:rPr>
              <a:t>positive in all bullous diseases.</a:t>
            </a:r>
            <a:endParaRPr lang="el-GR" dirty="0"/>
          </a:p>
        </p:txBody>
      </p:sp>
    </p:spTree>
    <p:extLst>
      <p:ext uri="{BB962C8B-B14F-4D97-AF65-F5344CB8AC3E}">
        <p14:creationId xmlns:p14="http://schemas.microsoft.com/office/powerpoint/2010/main" val="706649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AFE1FB4F-9D60-4DF9-34A6-C4053BDC230F}"/>
              </a:ext>
            </a:extLst>
          </p:cNvPr>
          <p:cNvPicPr>
            <a:picLocks noChangeAspect="1"/>
          </p:cNvPicPr>
          <p:nvPr/>
        </p:nvPicPr>
        <p:blipFill>
          <a:blip r:embed="rId2"/>
          <a:stretch>
            <a:fillRect/>
          </a:stretch>
        </p:blipFill>
        <p:spPr>
          <a:xfrm>
            <a:off x="0" y="0"/>
            <a:ext cx="7856901" cy="4488569"/>
          </a:xfrm>
          <a:prstGeom prst="rect">
            <a:avLst/>
          </a:prstGeom>
        </p:spPr>
      </p:pic>
      <p:pic>
        <p:nvPicPr>
          <p:cNvPr id="5" name="Εικόνα 4">
            <a:extLst>
              <a:ext uri="{FF2B5EF4-FFF2-40B4-BE49-F238E27FC236}">
                <a16:creationId xmlns:a16="http://schemas.microsoft.com/office/drawing/2014/main" id="{810987C5-789D-51C3-EEE7-5B33F3F8A208}"/>
              </a:ext>
            </a:extLst>
          </p:cNvPr>
          <p:cNvPicPr>
            <a:picLocks noChangeAspect="1"/>
          </p:cNvPicPr>
          <p:nvPr/>
        </p:nvPicPr>
        <p:blipFill>
          <a:blip r:embed="rId3"/>
          <a:stretch>
            <a:fillRect/>
          </a:stretch>
        </p:blipFill>
        <p:spPr>
          <a:xfrm>
            <a:off x="5943600" y="2992831"/>
            <a:ext cx="7505910" cy="3865170"/>
          </a:xfrm>
          <a:prstGeom prst="rect">
            <a:avLst/>
          </a:prstGeom>
        </p:spPr>
      </p:pic>
    </p:spTree>
    <p:extLst>
      <p:ext uri="{BB962C8B-B14F-4D97-AF65-F5344CB8AC3E}">
        <p14:creationId xmlns:p14="http://schemas.microsoft.com/office/powerpoint/2010/main" val="1557100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E6338E70-C144-13DB-A003-24AB5E070337}"/>
              </a:ext>
            </a:extLst>
          </p:cNvPr>
          <p:cNvPicPr>
            <a:picLocks noChangeAspect="1"/>
          </p:cNvPicPr>
          <p:nvPr/>
        </p:nvPicPr>
        <p:blipFill>
          <a:blip r:embed="rId2"/>
          <a:stretch>
            <a:fillRect/>
          </a:stretch>
        </p:blipFill>
        <p:spPr>
          <a:xfrm>
            <a:off x="491525" y="661221"/>
            <a:ext cx="10068819" cy="3889513"/>
          </a:xfrm>
          <a:prstGeom prst="rect">
            <a:avLst/>
          </a:prstGeom>
        </p:spPr>
      </p:pic>
    </p:spTree>
    <p:extLst>
      <p:ext uri="{BB962C8B-B14F-4D97-AF65-F5344CB8AC3E}">
        <p14:creationId xmlns:p14="http://schemas.microsoft.com/office/powerpoint/2010/main" val="3722873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FC2CF138-FA88-06D7-D61B-AFBEEA1C8045}"/>
              </a:ext>
            </a:extLst>
          </p:cNvPr>
          <p:cNvPicPr>
            <a:picLocks noChangeAspect="1"/>
          </p:cNvPicPr>
          <p:nvPr/>
        </p:nvPicPr>
        <p:blipFill>
          <a:blip r:embed="rId2"/>
          <a:stretch>
            <a:fillRect/>
          </a:stretch>
        </p:blipFill>
        <p:spPr>
          <a:xfrm>
            <a:off x="175111" y="76658"/>
            <a:ext cx="6502136" cy="6698137"/>
          </a:xfrm>
          <a:prstGeom prst="rect">
            <a:avLst/>
          </a:prstGeom>
        </p:spPr>
      </p:pic>
      <p:pic>
        <p:nvPicPr>
          <p:cNvPr id="5" name="Εικόνα 4">
            <a:extLst>
              <a:ext uri="{FF2B5EF4-FFF2-40B4-BE49-F238E27FC236}">
                <a16:creationId xmlns:a16="http://schemas.microsoft.com/office/drawing/2014/main" id="{63C48674-1C18-504E-CCA3-B18D8E9B7F3B}"/>
              </a:ext>
            </a:extLst>
          </p:cNvPr>
          <p:cNvPicPr>
            <a:picLocks noChangeAspect="1"/>
          </p:cNvPicPr>
          <p:nvPr/>
        </p:nvPicPr>
        <p:blipFill>
          <a:blip r:embed="rId3"/>
          <a:stretch>
            <a:fillRect/>
          </a:stretch>
        </p:blipFill>
        <p:spPr>
          <a:xfrm>
            <a:off x="5903221" y="411225"/>
            <a:ext cx="6288779" cy="4118243"/>
          </a:xfrm>
          <a:prstGeom prst="rect">
            <a:avLst/>
          </a:prstGeom>
        </p:spPr>
      </p:pic>
    </p:spTree>
    <p:extLst>
      <p:ext uri="{BB962C8B-B14F-4D97-AF65-F5344CB8AC3E}">
        <p14:creationId xmlns:p14="http://schemas.microsoft.com/office/powerpoint/2010/main" val="3799889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B73C2B-6B0A-6EEC-AF45-8C0BACB41B4B}"/>
              </a:ext>
            </a:extLst>
          </p:cNvPr>
          <p:cNvSpPr>
            <a:spLocks noGrp="1"/>
          </p:cNvSpPr>
          <p:nvPr>
            <p:ph type="title"/>
          </p:nvPr>
        </p:nvSpPr>
        <p:spPr>
          <a:xfrm>
            <a:off x="551330" y="313592"/>
            <a:ext cx="7658067" cy="1325033"/>
          </a:xfrm>
        </p:spPr>
        <p:txBody>
          <a:bodyPr/>
          <a:lstStyle/>
          <a:p>
            <a:r>
              <a:rPr lang="el-GR" sz="2667" dirty="0"/>
              <a:t>Ποιες είναι οι κλασικές μέθοδοι διάγνωσης των </a:t>
            </a:r>
            <a:r>
              <a:rPr lang="el-GR" sz="2667" dirty="0" err="1"/>
              <a:t>πομφολυγωδών</a:t>
            </a:r>
            <a:r>
              <a:rPr lang="el-GR" sz="2667" dirty="0"/>
              <a:t> νοσημάτων; </a:t>
            </a:r>
          </a:p>
        </p:txBody>
      </p:sp>
      <p:sp>
        <p:nvSpPr>
          <p:cNvPr id="3" name="Ορθογώνιο: Στρογγύλεμα γωνιών 2">
            <a:extLst>
              <a:ext uri="{FF2B5EF4-FFF2-40B4-BE49-F238E27FC236}">
                <a16:creationId xmlns:a16="http://schemas.microsoft.com/office/drawing/2014/main" id="{07ABA2C4-4B11-0A18-72F8-CEB5E5CE4EBC}"/>
              </a:ext>
            </a:extLst>
          </p:cNvPr>
          <p:cNvSpPr/>
          <p:nvPr/>
        </p:nvSpPr>
        <p:spPr>
          <a:xfrm>
            <a:off x="551330" y="1426277"/>
            <a:ext cx="1417373" cy="76808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sz="2400" dirty="0"/>
              <a:t>Βιοψία</a:t>
            </a:r>
          </a:p>
        </p:txBody>
      </p:sp>
      <p:sp>
        <p:nvSpPr>
          <p:cNvPr id="4" name="Ορθογώνιο: Στρογγύλεμα γωνιών 3">
            <a:extLst>
              <a:ext uri="{FF2B5EF4-FFF2-40B4-BE49-F238E27FC236}">
                <a16:creationId xmlns:a16="http://schemas.microsoft.com/office/drawing/2014/main" id="{4E2D53BB-BD64-E7D6-234D-F39E783E0DB2}"/>
              </a:ext>
            </a:extLst>
          </p:cNvPr>
          <p:cNvSpPr/>
          <p:nvPr/>
        </p:nvSpPr>
        <p:spPr>
          <a:xfrm>
            <a:off x="488374" y="2940096"/>
            <a:ext cx="2688299" cy="118030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sz="2400" dirty="0"/>
              <a:t>Άμεσος </a:t>
            </a:r>
            <a:r>
              <a:rPr lang="el-GR" sz="2400" dirty="0" err="1"/>
              <a:t>Ανοσοφθορισμός</a:t>
            </a:r>
            <a:endParaRPr lang="el-GR" sz="2400" dirty="0"/>
          </a:p>
        </p:txBody>
      </p:sp>
      <p:pic>
        <p:nvPicPr>
          <p:cNvPr id="5" name="Εικόνα 4">
            <a:extLst>
              <a:ext uri="{FF2B5EF4-FFF2-40B4-BE49-F238E27FC236}">
                <a16:creationId xmlns:a16="http://schemas.microsoft.com/office/drawing/2014/main" id="{E683F361-C2FF-F238-4958-E31EF83CB22E}"/>
              </a:ext>
            </a:extLst>
          </p:cNvPr>
          <p:cNvPicPr>
            <a:picLocks noChangeAspect="1"/>
          </p:cNvPicPr>
          <p:nvPr/>
        </p:nvPicPr>
        <p:blipFill>
          <a:blip r:embed="rId3"/>
          <a:stretch>
            <a:fillRect/>
          </a:stretch>
        </p:blipFill>
        <p:spPr>
          <a:xfrm>
            <a:off x="2463601" y="2480911"/>
            <a:ext cx="1426143" cy="1220755"/>
          </a:xfrm>
          <a:prstGeom prst="rect">
            <a:avLst/>
          </a:prstGeom>
        </p:spPr>
      </p:pic>
      <p:sp>
        <p:nvSpPr>
          <p:cNvPr id="9" name="TextBox 8">
            <a:extLst>
              <a:ext uri="{FF2B5EF4-FFF2-40B4-BE49-F238E27FC236}">
                <a16:creationId xmlns:a16="http://schemas.microsoft.com/office/drawing/2014/main" id="{E4DEBD9C-7322-D200-DD4F-0F51B847D588}"/>
              </a:ext>
            </a:extLst>
          </p:cNvPr>
          <p:cNvSpPr txBox="1"/>
          <p:nvPr/>
        </p:nvSpPr>
        <p:spPr>
          <a:xfrm>
            <a:off x="0" y="6421448"/>
            <a:ext cx="12336843" cy="400110"/>
          </a:xfrm>
          <a:prstGeom prst="rect">
            <a:avLst/>
          </a:prstGeom>
          <a:noFill/>
        </p:spPr>
        <p:txBody>
          <a:bodyPr wrap="square">
            <a:spAutoFit/>
          </a:bodyPr>
          <a:lstStyle/>
          <a:p>
            <a:r>
              <a:rPr lang="en-US" sz="1000" i="1" dirty="0" err="1"/>
              <a:t>Saschenbrecker</a:t>
            </a:r>
            <a:r>
              <a:rPr lang="en-US" sz="1000" i="1" dirty="0"/>
              <a:t> S, Karl I, </a:t>
            </a:r>
            <a:r>
              <a:rPr lang="en-US" sz="1000" i="1" dirty="0" err="1"/>
              <a:t>Komorowski</a:t>
            </a:r>
            <a:r>
              <a:rPr lang="en-US" sz="1000" i="1" dirty="0"/>
              <a:t> L, Probst C, </a:t>
            </a:r>
            <a:r>
              <a:rPr lang="en-US" sz="1000" i="1" dirty="0" err="1"/>
              <a:t>Dähnrich</a:t>
            </a:r>
            <a:r>
              <a:rPr lang="en-US" sz="1000" i="1" dirty="0"/>
              <a:t> C, et al. Front Immunol. 2019 Aug 20;10:1974.</a:t>
            </a:r>
          </a:p>
          <a:p>
            <a:r>
              <a:rPr lang="en-US" sz="1000" i="1" dirty="0"/>
              <a:t>https://plasticsurgerykey.com/pemphigus, assessed December 2022</a:t>
            </a:r>
          </a:p>
        </p:txBody>
      </p:sp>
      <p:sp>
        <p:nvSpPr>
          <p:cNvPr id="11" name="TextBox 10">
            <a:extLst>
              <a:ext uri="{FF2B5EF4-FFF2-40B4-BE49-F238E27FC236}">
                <a16:creationId xmlns:a16="http://schemas.microsoft.com/office/drawing/2014/main" id="{5ECEAC39-BAB4-E26F-E581-A911B6465893}"/>
              </a:ext>
            </a:extLst>
          </p:cNvPr>
          <p:cNvSpPr txBox="1"/>
          <p:nvPr/>
        </p:nvSpPr>
        <p:spPr>
          <a:xfrm>
            <a:off x="262488" y="4437349"/>
            <a:ext cx="3895441" cy="1733488"/>
          </a:xfrm>
          <a:prstGeom prst="rect">
            <a:avLst/>
          </a:prstGeom>
          <a:noFill/>
        </p:spPr>
        <p:txBody>
          <a:bodyPr wrap="square">
            <a:spAutoFit/>
          </a:bodyPr>
          <a:lstStyle/>
          <a:p>
            <a:r>
              <a:rPr lang="el-GR" sz="2133" dirty="0">
                <a:latin typeface="+mj-lt"/>
              </a:rPr>
              <a:t>Ευαισθησία της τάξεως του </a:t>
            </a:r>
            <a:r>
              <a:rPr lang="en-US" sz="2133" dirty="0">
                <a:latin typeface="+mj-lt"/>
              </a:rPr>
              <a:t>82–</a:t>
            </a:r>
          </a:p>
          <a:p>
            <a:r>
              <a:rPr lang="en-US" sz="2133" dirty="0">
                <a:latin typeface="+mj-lt"/>
              </a:rPr>
              <a:t>91% </a:t>
            </a:r>
            <a:r>
              <a:rPr lang="el-GR" sz="2133" dirty="0">
                <a:latin typeface="+mj-lt"/>
              </a:rPr>
              <a:t>και ειδικότητα  </a:t>
            </a:r>
            <a:r>
              <a:rPr lang="el-GR" sz="2133" dirty="0">
                <a:latin typeface="+mj-lt"/>
                <a:cs typeface="Times New Roman" panose="02020603050405020304" pitchFamily="18" charset="0"/>
              </a:rPr>
              <a:t>≈</a:t>
            </a:r>
            <a:r>
              <a:rPr lang="en-US" sz="2133" dirty="0">
                <a:latin typeface="+mj-lt"/>
              </a:rPr>
              <a:t>98%</a:t>
            </a:r>
          </a:p>
          <a:p>
            <a:r>
              <a:rPr lang="en-US" sz="2133" dirty="0">
                <a:latin typeface="+mj-lt"/>
              </a:rPr>
              <a:t> </a:t>
            </a:r>
            <a:r>
              <a:rPr lang="el-GR" sz="2133" dirty="0">
                <a:latin typeface="+mj-lt"/>
              </a:rPr>
              <a:t>Περιορισμένες πληροφορίες για τα αντιγόνα στόχους</a:t>
            </a:r>
          </a:p>
          <a:p>
            <a:r>
              <a:rPr lang="el-GR" sz="2133" dirty="0">
                <a:latin typeface="+mj-lt"/>
              </a:rPr>
              <a:t>Παρεμβατική</a:t>
            </a:r>
          </a:p>
        </p:txBody>
      </p:sp>
      <p:pic>
        <p:nvPicPr>
          <p:cNvPr id="7" name="Εικόνα 6">
            <a:extLst>
              <a:ext uri="{FF2B5EF4-FFF2-40B4-BE49-F238E27FC236}">
                <a16:creationId xmlns:a16="http://schemas.microsoft.com/office/drawing/2014/main" id="{9916C064-4ECD-AEF5-AA95-68C56318E086}"/>
              </a:ext>
            </a:extLst>
          </p:cNvPr>
          <p:cNvPicPr>
            <a:picLocks noChangeAspect="1"/>
          </p:cNvPicPr>
          <p:nvPr/>
        </p:nvPicPr>
        <p:blipFill>
          <a:blip r:embed="rId4"/>
          <a:stretch>
            <a:fillRect/>
          </a:stretch>
        </p:blipFill>
        <p:spPr>
          <a:xfrm>
            <a:off x="6682972" y="885029"/>
            <a:ext cx="5004158" cy="3179832"/>
          </a:xfrm>
          <a:prstGeom prst="rect">
            <a:avLst/>
          </a:prstGeom>
        </p:spPr>
      </p:pic>
      <p:pic>
        <p:nvPicPr>
          <p:cNvPr id="10" name="Εικόνα 9">
            <a:extLst>
              <a:ext uri="{FF2B5EF4-FFF2-40B4-BE49-F238E27FC236}">
                <a16:creationId xmlns:a16="http://schemas.microsoft.com/office/drawing/2014/main" id="{E56CC434-F4E4-14CD-6F4B-5068B604EDE1}"/>
              </a:ext>
            </a:extLst>
          </p:cNvPr>
          <p:cNvPicPr>
            <a:picLocks noChangeAspect="1"/>
          </p:cNvPicPr>
          <p:nvPr/>
        </p:nvPicPr>
        <p:blipFill>
          <a:blip r:embed="rId5"/>
          <a:stretch>
            <a:fillRect/>
          </a:stretch>
        </p:blipFill>
        <p:spPr>
          <a:xfrm>
            <a:off x="4074496" y="4395322"/>
            <a:ext cx="8623893" cy="2057075"/>
          </a:xfrm>
          <a:prstGeom prst="rect">
            <a:avLst/>
          </a:prstGeom>
        </p:spPr>
      </p:pic>
    </p:spTree>
    <p:extLst>
      <p:ext uri="{BB962C8B-B14F-4D97-AF65-F5344CB8AC3E}">
        <p14:creationId xmlns:p14="http://schemas.microsoft.com/office/powerpoint/2010/main" val="1950577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09F66670-7AEF-0418-C76A-C7190CF7ED6E}"/>
              </a:ext>
            </a:extLst>
          </p:cNvPr>
          <p:cNvPicPr>
            <a:picLocks noChangeAspect="1"/>
          </p:cNvPicPr>
          <p:nvPr/>
        </p:nvPicPr>
        <p:blipFill>
          <a:blip r:embed="rId2"/>
          <a:stretch>
            <a:fillRect/>
          </a:stretch>
        </p:blipFill>
        <p:spPr>
          <a:xfrm>
            <a:off x="1445917" y="679599"/>
            <a:ext cx="9800281" cy="4966290"/>
          </a:xfrm>
          <a:prstGeom prst="rect">
            <a:avLst/>
          </a:prstGeom>
        </p:spPr>
      </p:pic>
      <p:sp>
        <p:nvSpPr>
          <p:cNvPr id="3" name="TextBox 2">
            <a:extLst>
              <a:ext uri="{FF2B5EF4-FFF2-40B4-BE49-F238E27FC236}">
                <a16:creationId xmlns:a16="http://schemas.microsoft.com/office/drawing/2014/main" id="{11DF9248-2119-6CD0-34A7-B1E49E949977}"/>
              </a:ext>
            </a:extLst>
          </p:cNvPr>
          <p:cNvSpPr txBox="1"/>
          <p:nvPr/>
        </p:nvSpPr>
        <p:spPr>
          <a:xfrm>
            <a:off x="289737" y="6338408"/>
            <a:ext cx="7682022" cy="246221"/>
          </a:xfrm>
          <a:prstGeom prst="rect">
            <a:avLst/>
          </a:prstGeom>
          <a:noFill/>
        </p:spPr>
        <p:txBody>
          <a:bodyPr wrap="square">
            <a:spAutoFit/>
          </a:bodyPr>
          <a:lstStyle/>
          <a:p>
            <a:r>
              <a:rPr lang="en-US" sz="1000" dirty="0">
                <a:solidFill>
                  <a:schemeClr val="bg1"/>
                </a:solidFill>
              </a:rPr>
              <a:t>https://doi.org/10.3389/fmed.2018.00296</a:t>
            </a:r>
            <a:endParaRPr lang="el-GR" sz="1000" dirty="0">
              <a:solidFill>
                <a:schemeClr val="bg1"/>
              </a:solidFill>
            </a:endParaRPr>
          </a:p>
        </p:txBody>
      </p:sp>
      <p:grpSp>
        <p:nvGrpSpPr>
          <p:cNvPr id="8" name="Ομάδα 7">
            <a:extLst>
              <a:ext uri="{FF2B5EF4-FFF2-40B4-BE49-F238E27FC236}">
                <a16:creationId xmlns:a16="http://schemas.microsoft.com/office/drawing/2014/main" id="{EDD4135B-A4CA-0415-E4B2-F48C68551E55}"/>
              </a:ext>
            </a:extLst>
          </p:cNvPr>
          <p:cNvGrpSpPr/>
          <p:nvPr/>
        </p:nvGrpSpPr>
        <p:grpSpPr>
          <a:xfrm>
            <a:off x="5074926" y="1623579"/>
            <a:ext cx="5997460" cy="4961050"/>
            <a:chOff x="5074926" y="1623579"/>
            <a:chExt cx="5997460" cy="4961050"/>
          </a:xfrm>
        </p:grpSpPr>
        <p:pic>
          <p:nvPicPr>
            <p:cNvPr id="5" name="Εικόνα 4">
              <a:extLst>
                <a:ext uri="{FF2B5EF4-FFF2-40B4-BE49-F238E27FC236}">
                  <a16:creationId xmlns:a16="http://schemas.microsoft.com/office/drawing/2014/main" id="{D3812E5A-A76C-2560-AE79-0FC851E640F2}"/>
                </a:ext>
              </a:extLst>
            </p:cNvPr>
            <p:cNvPicPr>
              <a:picLocks noChangeAspect="1"/>
            </p:cNvPicPr>
            <p:nvPr/>
          </p:nvPicPr>
          <p:blipFill>
            <a:blip r:embed="rId3"/>
            <a:stretch>
              <a:fillRect/>
            </a:stretch>
          </p:blipFill>
          <p:spPr>
            <a:xfrm>
              <a:off x="5074926" y="1623579"/>
              <a:ext cx="5997460" cy="4961050"/>
            </a:xfrm>
            <a:prstGeom prst="rect">
              <a:avLst/>
            </a:prstGeom>
          </p:spPr>
        </p:pic>
        <p:sp>
          <p:nvSpPr>
            <p:cNvPr id="7" name="TextBox 6">
              <a:extLst>
                <a:ext uri="{FF2B5EF4-FFF2-40B4-BE49-F238E27FC236}">
                  <a16:creationId xmlns:a16="http://schemas.microsoft.com/office/drawing/2014/main" id="{6B8F4041-5497-F638-1A78-C56832E2E96D}"/>
                </a:ext>
              </a:extLst>
            </p:cNvPr>
            <p:cNvSpPr txBox="1"/>
            <p:nvPr/>
          </p:nvSpPr>
          <p:spPr>
            <a:xfrm>
              <a:off x="8152125" y="4768726"/>
              <a:ext cx="2739895" cy="1754326"/>
            </a:xfrm>
            <a:prstGeom prst="rect">
              <a:avLst/>
            </a:prstGeom>
            <a:noFill/>
          </p:spPr>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rPr>
                <a:t>Patterns of epithelial cell surface (ECS) staining in pemphigus: (a) smooth pattern, (b) fine granular pattern,</a:t>
              </a:r>
            </a:p>
            <a:p>
              <a:r>
                <a:rPr lang="en-US" dirty="0">
                  <a:latin typeface="Calibri" panose="020F0502020204030204" pitchFamily="34" charset="0"/>
                  <a:ea typeface="Calibri" panose="020F0502020204030204" pitchFamily="34" charset="0"/>
                  <a:cs typeface="Calibri" panose="020F0502020204030204" pitchFamily="34" charset="0"/>
                </a:rPr>
                <a:t>(c) coarse granular pattern</a:t>
              </a:r>
              <a:endParaRPr lang="el-GR" dirty="0">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6996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B73C2B-6B0A-6EEC-AF45-8C0BACB41B4B}"/>
              </a:ext>
            </a:extLst>
          </p:cNvPr>
          <p:cNvSpPr>
            <a:spLocks noGrp="1"/>
          </p:cNvSpPr>
          <p:nvPr>
            <p:ph type="title"/>
          </p:nvPr>
        </p:nvSpPr>
        <p:spPr>
          <a:xfrm>
            <a:off x="306356" y="313188"/>
            <a:ext cx="6985992" cy="1325033"/>
          </a:xfrm>
        </p:spPr>
        <p:txBody>
          <a:bodyPr/>
          <a:lstStyle/>
          <a:p>
            <a:r>
              <a:rPr lang="el-GR" sz="2667" dirty="0"/>
              <a:t>Ποιες είναι οι κλασικές μέθοδοι διάγνωσης των </a:t>
            </a:r>
            <a:r>
              <a:rPr lang="el-GR" sz="2667" dirty="0" err="1"/>
              <a:t>πομφολυγωδών</a:t>
            </a:r>
            <a:r>
              <a:rPr lang="el-GR" sz="2667" dirty="0"/>
              <a:t> νοσημάτων; </a:t>
            </a:r>
          </a:p>
        </p:txBody>
      </p:sp>
      <p:sp>
        <p:nvSpPr>
          <p:cNvPr id="4" name="Ορθογώνιο: Στρογγύλεμα γωνιών 3">
            <a:extLst>
              <a:ext uri="{FF2B5EF4-FFF2-40B4-BE49-F238E27FC236}">
                <a16:creationId xmlns:a16="http://schemas.microsoft.com/office/drawing/2014/main" id="{4E2D53BB-BD64-E7D6-234D-F39E783E0DB2}"/>
              </a:ext>
            </a:extLst>
          </p:cNvPr>
          <p:cNvSpPr/>
          <p:nvPr/>
        </p:nvSpPr>
        <p:spPr>
          <a:xfrm>
            <a:off x="306356" y="1638221"/>
            <a:ext cx="2688299" cy="118030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sz="2400" dirty="0"/>
              <a:t>Έμμεσος </a:t>
            </a:r>
            <a:r>
              <a:rPr lang="el-GR" sz="2400" dirty="0" err="1"/>
              <a:t>Ανοσοφθορισμός</a:t>
            </a:r>
            <a:endParaRPr lang="el-GR" sz="2400" dirty="0"/>
          </a:p>
        </p:txBody>
      </p:sp>
      <p:sp>
        <p:nvSpPr>
          <p:cNvPr id="9" name="TextBox 8">
            <a:extLst>
              <a:ext uri="{FF2B5EF4-FFF2-40B4-BE49-F238E27FC236}">
                <a16:creationId xmlns:a16="http://schemas.microsoft.com/office/drawing/2014/main" id="{E4DEBD9C-7322-D200-DD4F-0F51B847D588}"/>
              </a:ext>
            </a:extLst>
          </p:cNvPr>
          <p:cNvSpPr txBox="1"/>
          <p:nvPr/>
        </p:nvSpPr>
        <p:spPr>
          <a:xfrm>
            <a:off x="1007435" y="6254934"/>
            <a:ext cx="6432715" cy="502573"/>
          </a:xfrm>
          <a:prstGeom prst="rect">
            <a:avLst/>
          </a:prstGeom>
          <a:noFill/>
        </p:spPr>
        <p:txBody>
          <a:bodyPr wrap="square">
            <a:spAutoFit/>
          </a:bodyPr>
          <a:lstStyle/>
          <a:p>
            <a:r>
              <a:rPr lang="en-US" sz="1333" i="1" dirty="0" err="1"/>
              <a:t>Saschenbrecker</a:t>
            </a:r>
            <a:r>
              <a:rPr lang="en-US" sz="1333" i="1" dirty="0"/>
              <a:t> S, Karl I, </a:t>
            </a:r>
            <a:r>
              <a:rPr lang="en-US" sz="1333" i="1" dirty="0" err="1"/>
              <a:t>Komorowski</a:t>
            </a:r>
            <a:r>
              <a:rPr lang="en-US" sz="1333" i="1" dirty="0"/>
              <a:t> L, Probst C, </a:t>
            </a:r>
            <a:r>
              <a:rPr lang="en-US" sz="1333" i="1" dirty="0" err="1"/>
              <a:t>Dähnrich</a:t>
            </a:r>
            <a:r>
              <a:rPr lang="en-US" sz="1333" i="1" dirty="0"/>
              <a:t> C, et al. Front Immunol. 2019 Aug 20;10:1974.</a:t>
            </a:r>
          </a:p>
        </p:txBody>
      </p:sp>
      <p:pic>
        <p:nvPicPr>
          <p:cNvPr id="7" name="Εικόνα 6">
            <a:extLst>
              <a:ext uri="{FF2B5EF4-FFF2-40B4-BE49-F238E27FC236}">
                <a16:creationId xmlns:a16="http://schemas.microsoft.com/office/drawing/2014/main" id="{51176F5C-EB6A-EBD5-4439-7D4BB6ADEC46}"/>
              </a:ext>
            </a:extLst>
          </p:cNvPr>
          <p:cNvPicPr>
            <a:picLocks noChangeAspect="1"/>
          </p:cNvPicPr>
          <p:nvPr/>
        </p:nvPicPr>
        <p:blipFill>
          <a:blip r:embed="rId2"/>
          <a:stretch>
            <a:fillRect/>
          </a:stretch>
        </p:blipFill>
        <p:spPr>
          <a:xfrm>
            <a:off x="7733814" y="68627"/>
            <a:ext cx="4458185" cy="6789373"/>
          </a:xfrm>
          <a:prstGeom prst="rect">
            <a:avLst/>
          </a:prstGeom>
        </p:spPr>
      </p:pic>
      <p:sp>
        <p:nvSpPr>
          <p:cNvPr id="10" name="TextBox 9">
            <a:extLst>
              <a:ext uri="{FF2B5EF4-FFF2-40B4-BE49-F238E27FC236}">
                <a16:creationId xmlns:a16="http://schemas.microsoft.com/office/drawing/2014/main" id="{E84694D9-F900-05CA-9999-69E98B98235A}"/>
              </a:ext>
            </a:extLst>
          </p:cNvPr>
          <p:cNvSpPr txBox="1"/>
          <p:nvPr/>
        </p:nvSpPr>
        <p:spPr>
          <a:xfrm>
            <a:off x="318627" y="2909315"/>
            <a:ext cx="6200773" cy="3046411"/>
          </a:xfrm>
          <a:prstGeom prst="rect">
            <a:avLst/>
          </a:prstGeom>
          <a:noFill/>
        </p:spPr>
        <p:txBody>
          <a:bodyPr wrap="square">
            <a:spAutoFit/>
          </a:bodyPr>
          <a:lstStyle/>
          <a:p>
            <a:pPr marL="380990" indent="-380990">
              <a:buFont typeface="Arial" panose="020B0604020202020204" pitchFamily="34" charset="0"/>
              <a:buChar char="•"/>
            </a:pPr>
            <a:r>
              <a:rPr lang="el-GR" sz="2133" dirty="0"/>
              <a:t>Το </a:t>
            </a:r>
            <a:r>
              <a:rPr lang="en-US" sz="2133" dirty="0"/>
              <a:t>Monkey esophagus</a:t>
            </a:r>
            <a:r>
              <a:rPr lang="el-GR" sz="2133" dirty="0"/>
              <a:t> είναι καλό υπόστρωμα για την ανίχνευση Κοινής </a:t>
            </a:r>
            <a:r>
              <a:rPr lang="el-GR" sz="2133" dirty="0" err="1"/>
              <a:t>πέμφιγας</a:t>
            </a:r>
            <a:r>
              <a:rPr lang="el-GR" sz="2133" dirty="0"/>
              <a:t> ή Φυλλώδους </a:t>
            </a:r>
            <a:r>
              <a:rPr lang="el-GR" sz="2133" dirty="0" err="1"/>
              <a:t>πέμφιγας</a:t>
            </a:r>
            <a:r>
              <a:rPr lang="en-US" sz="2133" dirty="0"/>
              <a:t> </a:t>
            </a:r>
            <a:r>
              <a:rPr lang="el-GR" sz="2133" dirty="0"/>
              <a:t>(</a:t>
            </a:r>
            <a:r>
              <a:rPr lang="en-US" sz="2133" dirty="0"/>
              <a:t>sensitivity of 81–100% and a specificity of 89–100%</a:t>
            </a:r>
            <a:r>
              <a:rPr lang="el-GR" sz="2133" dirty="0"/>
              <a:t>)</a:t>
            </a:r>
          </a:p>
          <a:p>
            <a:pPr marL="380990" indent="-380990">
              <a:buFont typeface="Arial" panose="020B0604020202020204" pitchFamily="34" charset="0"/>
              <a:buChar char="•"/>
            </a:pPr>
            <a:r>
              <a:rPr lang="el-GR" sz="2133" dirty="0"/>
              <a:t>Το </a:t>
            </a:r>
            <a:r>
              <a:rPr lang="en-US" sz="2133" dirty="0"/>
              <a:t>salt split skin </a:t>
            </a:r>
            <a:r>
              <a:rPr lang="el-GR" sz="2133" dirty="0"/>
              <a:t>προτιμάται για τα </a:t>
            </a:r>
            <a:r>
              <a:rPr lang="el-GR" sz="2133" dirty="0" err="1"/>
              <a:t>πεμφιγοειδή</a:t>
            </a:r>
            <a:r>
              <a:rPr lang="el-GR" sz="2133" dirty="0"/>
              <a:t> (</a:t>
            </a:r>
            <a:r>
              <a:rPr lang="en-US" sz="2133" dirty="0"/>
              <a:t>sensitivity</a:t>
            </a:r>
            <a:r>
              <a:rPr lang="el-GR" sz="2133" dirty="0"/>
              <a:t> </a:t>
            </a:r>
            <a:r>
              <a:rPr lang="en-US" sz="2133" dirty="0"/>
              <a:t>73–96%</a:t>
            </a:r>
            <a:r>
              <a:rPr lang="el-GR" sz="2133" dirty="0"/>
              <a:t>,</a:t>
            </a:r>
            <a:r>
              <a:rPr lang="en-US" sz="2133" dirty="0"/>
              <a:t> specificity 97%</a:t>
            </a:r>
            <a:r>
              <a:rPr lang="el-GR" sz="2133" dirty="0"/>
              <a:t>)</a:t>
            </a:r>
          </a:p>
          <a:p>
            <a:pPr marL="380990" indent="-380990">
              <a:buFont typeface="Arial" panose="020B0604020202020204" pitchFamily="34" charset="0"/>
              <a:buChar char="•"/>
            </a:pPr>
            <a:r>
              <a:rPr lang="en-US" sz="2133" dirty="0"/>
              <a:t>Bladder </a:t>
            </a:r>
            <a:r>
              <a:rPr lang="el-GR" sz="2133" dirty="0"/>
              <a:t>για πιθανή </a:t>
            </a:r>
            <a:r>
              <a:rPr lang="el-GR" sz="2133" dirty="0" err="1"/>
              <a:t>παρανεοπλαστική</a:t>
            </a:r>
            <a:r>
              <a:rPr lang="el-GR" sz="2133" dirty="0"/>
              <a:t> </a:t>
            </a:r>
            <a:r>
              <a:rPr lang="el-GR" sz="2133" dirty="0" err="1"/>
              <a:t>πεμφιγα</a:t>
            </a:r>
            <a:r>
              <a:rPr lang="el-GR" sz="2133" dirty="0"/>
              <a:t> (</a:t>
            </a:r>
            <a:r>
              <a:rPr lang="en-US" sz="2133" dirty="0"/>
              <a:t>s envoplakin, periplakin, </a:t>
            </a:r>
            <a:r>
              <a:rPr lang="en-US" sz="2133" dirty="0" err="1"/>
              <a:t>desmoplakin</a:t>
            </a:r>
            <a:r>
              <a:rPr lang="el-GR" sz="2133" dirty="0"/>
              <a:t> όχι </a:t>
            </a:r>
            <a:r>
              <a:rPr lang="en-US" sz="2133" dirty="0"/>
              <a:t>dsg1 </a:t>
            </a:r>
            <a:r>
              <a:rPr lang="el-GR" sz="2133" dirty="0"/>
              <a:t>η </a:t>
            </a:r>
            <a:r>
              <a:rPr lang="en-US" sz="2133" dirty="0" err="1"/>
              <a:t>dsg</a:t>
            </a:r>
            <a:r>
              <a:rPr lang="el-GR" sz="2133" dirty="0"/>
              <a:t>2, </a:t>
            </a:r>
            <a:r>
              <a:rPr lang="en-US" sz="2133" dirty="0"/>
              <a:t>74% sensitivity, 99–100% specificity)</a:t>
            </a:r>
            <a:endParaRPr lang="el-GR" sz="2133" dirty="0"/>
          </a:p>
        </p:txBody>
      </p:sp>
    </p:spTree>
    <p:extLst>
      <p:ext uri="{BB962C8B-B14F-4D97-AF65-F5344CB8AC3E}">
        <p14:creationId xmlns:p14="http://schemas.microsoft.com/office/powerpoint/2010/main" val="3263480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EB6BE32C-1495-B39D-34DE-E2EA7B7DF578}"/>
              </a:ext>
            </a:extLst>
          </p:cNvPr>
          <p:cNvPicPr>
            <a:picLocks noChangeAspect="1"/>
          </p:cNvPicPr>
          <p:nvPr/>
        </p:nvPicPr>
        <p:blipFill>
          <a:blip r:embed="rId2"/>
          <a:stretch>
            <a:fillRect/>
          </a:stretch>
        </p:blipFill>
        <p:spPr>
          <a:xfrm>
            <a:off x="900112" y="652462"/>
            <a:ext cx="10391775" cy="5553075"/>
          </a:xfrm>
          <a:prstGeom prst="rect">
            <a:avLst/>
          </a:prstGeom>
        </p:spPr>
      </p:pic>
      <p:sp>
        <p:nvSpPr>
          <p:cNvPr id="4" name="TextBox 3">
            <a:extLst>
              <a:ext uri="{FF2B5EF4-FFF2-40B4-BE49-F238E27FC236}">
                <a16:creationId xmlns:a16="http://schemas.microsoft.com/office/drawing/2014/main" id="{0B0071F2-EDAC-EA20-6671-5051C5641F30}"/>
              </a:ext>
            </a:extLst>
          </p:cNvPr>
          <p:cNvSpPr txBox="1"/>
          <p:nvPr/>
        </p:nvSpPr>
        <p:spPr>
          <a:xfrm>
            <a:off x="289737" y="6338408"/>
            <a:ext cx="7682022" cy="246221"/>
          </a:xfrm>
          <a:prstGeom prst="rect">
            <a:avLst/>
          </a:prstGeom>
          <a:noFill/>
        </p:spPr>
        <p:txBody>
          <a:bodyPr wrap="square">
            <a:spAutoFit/>
          </a:bodyPr>
          <a:lstStyle/>
          <a:p>
            <a:r>
              <a:rPr lang="en-US" sz="1000" dirty="0">
                <a:solidFill>
                  <a:schemeClr val="bg1"/>
                </a:solidFill>
              </a:rPr>
              <a:t>https://doi.org/10.3389/fmed.2018.00296</a:t>
            </a:r>
            <a:endParaRPr lang="el-GR" sz="1000" dirty="0">
              <a:solidFill>
                <a:schemeClr val="bg1"/>
              </a:solidFill>
            </a:endParaRPr>
          </a:p>
        </p:txBody>
      </p:sp>
    </p:spTree>
    <p:extLst>
      <p:ext uri="{BB962C8B-B14F-4D97-AF65-F5344CB8AC3E}">
        <p14:creationId xmlns:p14="http://schemas.microsoft.com/office/powerpoint/2010/main" val="2792117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6CA87E2-F0DD-6F73-CB4F-D38CD431EE6A}"/>
              </a:ext>
            </a:extLst>
          </p:cNvPr>
          <p:cNvSpPr txBox="1">
            <a:spLocks/>
          </p:cNvSpPr>
          <p:nvPr/>
        </p:nvSpPr>
        <p:spPr>
          <a:xfrm>
            <a:off x="838200" y="366185"/>
            <a:ext cx="6985992" cy="1325033"/>
          </a:xfrm>
          <a:prstGeom prst="rect">
            <a:avLst/>
          </a:prstGeom>
        </p:spPr>
        <p:txBody>
          <a:bodyPr/>
          <a:lstStyle>
            <a:lvl1pPr algn="ctr" defTabSz="914400" rtl="0" eaLnBrk="1" latinLnBrk="0" hangingPunct="1">
              <a:spcBef>
                <a:spcPct val="0"/>
              </a:spcBef>
              <a:buNone/>
              <a:defRPr sz="4000" kern="1200">
                <a:solidFill>
                  <a:schemeClr val="tx1"/>
                </a:solidFill>
                <a:latin typeface="+mj-lt"/>
                <a:ea typeface="+mj-ea"/>
                <a:cs typeface="+mj-cs"/>
              </a:defRPr>
            </a:lvl1pPr>
          </a:lstStyle>
          <a:p>
            <a:r>
              <a:rPr lang="el-GR" sz="2667"/>
              <a:t>Ποιες είναι οι κλασικές μέθοδοι διάγνωσης των πομφολυγωδών νοσημάτων; </a:t>
            </a:r>
            <a:endParaRPr lang="el-GR" sz="2667" dirty="0"/>
          </a:p>
        </p:txBody>
      </p:sp>
      <p:sp>
        <p:nvSpPr>
          <p:cNvPr id="3" name="Ορθογώνιο: Στρογγύλεμα γωνιών 2">
            <a:extLst>
              <a:ext uri="{FF2B5EF4-FFF2-40B4-BE49-F238E27FC236}">
                <a16:creationId xmlns:a16="http://schemas.microsoft.com/office/drawing/2014/main" id="{46DACBF8-A31A-AD0B-86AA-7ADB20BBFFB4}"/>
              </a:ext>
            </a:extLst>
          </p:cNvPr>
          <p:cNvSpPr/>
          <p:nvPr/>
        </p:nvSpPr>
        <p:spPr>
          <a:xfrm>
            <a:off x="306356" y="1638221"/>
            <a:ext cx="2688299" cy="118030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t>ELISA</a:t>
            </a:r>
            <a:endParaRPr lang="el-GR" sz="2400" dirty="0"/>
          </a:p>
        </p:txBody>
      </p:sp>
      <p:sp>
        <p:nvSpPr>
          <p:cNvPr id="4" name="Ορθογώνιο: Στρογγύλεμα γωνιών 3">
            <a:extLst>
              <a:ext uri="{FF2B5EF4-FFF2-40B4-BE49-F238E27FC236}">
                <a16:creationId xmlns:a16="http://schemas.microsoft.com/office/drawing/2014/main" id="{D7F28605-DB34-727F-341E-3BD020351268}"/>
              </a:ext>
            </a:extLst>
          </p:cNvPr>
          <p:cNvSpPr/>
          <p:nvPr/>
        </p:nvSpPr>
        <p:spPr>
          <a:xfrm>
            <a:off x="306356" y="3044958"/>
            <a:ext cx="2688299" cy="118030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t>Immunoblot</a:t>
            </a:r>
            <a:endParaRPr lang="el-GR" sz="2400" dirty="0"/>
          </a:p>
        </p:txBody>
      </p:sp>
      <p:sp>
        <p:nvSpPr>
          <p:cNvPr id="5" name="Ορθογώνιο: Στρογγύλεμα γωνιών 4">
            <a:extLst>
              <a:ext uri="{FF2B5EF4-FFF2-40B4-BE49-F238E27FC236}">
                <a16:creationId xmlns:a16="http://schemas.microsoft.com/office/drawing/2014/main" id="{CC1E3E12-A955-30DA-A42E-38DDAB9BA96B}"/>
              </a:ext>
            </a:extLst>
          </p:cNvPr>
          <p:cNvSpPr/>
          <p:nvPr/>
        </p:nvSpPr>
        <p:spPr>
          <a:xfrm>
            <a:off x="306355" y="4451696"/>
            <a:ext cx="3005335" cy="1180305"/>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t>Immunoprecipitation</a:t>
            </a:r>
            <a:endParaRPr lang="el-GR" sz="2400" dirty="0"/>
          </a:p>
        </p:txBody>
      </p:sp>
      <p:sp>
        <p:nvSpPr>
          <p:cNvPr id="6" name="TextBox 5">
            <a:extLst>
              <a:ext uri="{FF2B5EF4-FFF2-40B4-BE49-F238E27FC236}">
                <a16:creationId xmlns:a16="http://schemas.microsoft.com/office/drawing/2014/main" id="{EDB062F1-C5E6-CDFA-44A8-0E5E0DEAB31A}"/>
              </a:ext>
            </a:extLst>
          </p:cNvPr>
          <p:cNvSpPr txBox="1"/>
          <p:nvPr/>
        </p:nvSpPr>
        <p:spPr>
          <a:xfrm>
            <a:off x="2639617" y="3727754"/>
            <a:ext cx="3005335" cy="42056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l-GR" sz="2133" dirty="0">
                <a:latin typeface="+mj-lt"/>
              </a:rPr>
              <a:t>Ποιοτικό </a:t>
            </a:r>
            <a:r>
              <a:rPr lang="en-US" sz="2133" dirty="0">
                <a:latin typeface="+mj-lt"/>
              </a:rPr>
              <a:t>test</a:t>
            </a:r>
            <a:r>
              <a:rPr lang="el-GR" sz="2133" dirty="0">
                <a:latin typeface="+mj-lt"/>
              </a:rPr>
              <a:t>: Αντιγόνα</a:t>
            </a:r>
          </a:p>
        </p:txBody>
      </p:sp>
      <p:sp>
        <p:nvSpPr>
          <p:cNvPr id="7" name="TextBox 6">
            <a:extLst>
              <a:ext uri="{FF2B5EF4-FFF2-40B4-BE49-F238E27FC236}">
                <a16:creationId xmlns:a16="http://schemas.microsoft.com/office/drawing/2014/main" id="{C09248D9-0986-F5B4-4449-77309607525A}"/>
              </a:ext>
            </a:extLst>
          </p:cNvPr>
          <p:cNvSpPr txBox="1"/>
          <p:nvPr/>
        </p:nvSpPr>
        <p:spPr>
          <a:xfrm>
            <a:off x="2639617" y="5407027"/>
            <a:ext cx="3005335" cy="107702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l-GR" sz="2133" dirty="0">
                <a:latin typeface="+mj-lt"/>
              </a:rPr>
              <a:t>Ποιοτικό </a:t>
            </a:r>
            <a:r>
              <a:rPr lang="en-US" sz="2133" dirty="0">
                <a:latin typeface="+mj-lt"/>
              </a:rPr>
              <a:t>test</a:t>
            </a:r>
            <a:r>
              <a:rPr lang="el-GR" sz="2133" dirty="0">
                <a:latin typeface="+mj-lt"/>
              </a:rPr>
              <a:t>: Αντιγόνα</a:t>
            </a:r>
          </a:p>
          <a:p>
            <a:r>
              <a:rPr lang="el-GR" sz="2133" dirty="0">
                <a:latin typeface="+mj-lt"/>
              </a:rPr>
              <a:t>Υψηλότερη ευαισθησία από το </a:t>
            </a:r>
            <a:r>
              <a:rPr lang="en-US" sz="2133" dirty="0">
                <a:latin typeface="+mj-lt"/>
              </a:rPr>
              <a:t>immunoblot</a:t>
            </a:r>
            <a:endParaRPr lang="el-GR" sz="2133" dirty="0">
              <a:latin typeface="+mj-lt"/>
            </a:endParaRPr>
          </a:p>
        </p:txBody>
      </p:sp>
      <p:pic>
        <p:nvPicPr>
          <p:cNvPr id="8" name="Εικόνα 7">
            <a:extLst>
              <a:ext uri="{FF2B5EF4-FFF2-40B4-BE49-F238E27FC236}">
                <a16:creationId xmlns:a16="http://schemas.microsoft.com/office/drawing/2014/main" id="{CB800B10-BF57-ECAB-1EE8-D5357C6F978C}"/>
              </a:ext>
            </a:extLst>
          </p:cNvPr>
          <p:cNvPicPr>
            <a:picLocks noChangeAspect="1"/>
          </p:cNvPicPr>
          <p:nvPr/>
        </p:nvPicPr>
        <p:blipFill>
          <a:blip r:embed="rId2"/>
          <a:stretch>
            <a:fillRect/>
          </a:stretch>
        </p:blipFill>
        <p:spPr>
          <a:xfrm>
            <a:off x="-240704" y="1307272"/>
            <a:ext cx="1426143" cy="1220755"/>
          </a:xfrm>
          <a:prstGeom prst="rect">
            <a:avLst/>
          </a:prstGeom>
        </p:spPr>
      </p:pic>
      <p:sp>
        <p:nvSpPr>
          <p:cNvPr id="9" name="TextBox 8">
            <a:extLst>
              <a:ext uri="{FF2B5EF4-FFF2-40B4-BE49-F238E27FC236}">
                <a16:creationId xmlns:a16="http://schemas.microsoft.com/office/drawing/2014/main" id="{6CF88DD5-BE6F-FE19-53F0-CDBB410D73F9}"/>
              </a:ext>
            </a:extLst>
          </p:cNvPr>
          <p:cNvSpPr txBox="1"/>
          <p:nvPr/>
        </p:nvSpPr>
        <p:spPr>
          <a:xfrm>
            <a:off x="2916926" y="1855257"/>
            <a:ext cx="6578204" cy="107702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l-GR" sz="2133" dirty="0">
                <a:latin typeface="+mj-lt"/>
              </a:rPr>
              <a:t>Ποσοτικό </a:t>
            </a:r>
            <a:r>
              <a:rPr lang="en-US" sz="2133" dirty="0">
                <a:latin typeface="+mj-lt"/>
              </a:rPr>
              <a:t>test</a:t>
            </a:r>
            <a:r>
              <a:rPr lang="el-GR" sz="2133" dirty="0">
                <a:latin typeface="+mj-lt"/>
              </a:rPr>
              <a:t>: Αντιγόνα</a:t>
            </a:r>
          </a:p>
          <a:p>
            <a:r>
              <a:rPr lang="el-GR" sz="2133" dirty="0">
                <a:latin typeface="+mj-lt"/>
              </a:rPr>
              <a:t>Εύκολη</a:t>
            </a:r>
          </a:p>
          <a:p>
            <a:r>
              <a:rPr lang="el-GR" sz="2133" dirty="0">
                <a:latin typeface="+mj-lt"/>
              </a:rPr>
              <a:t>Μπορεί να παρακολουθηθεί η πορεία ενός ασθενούς</a:t>
            </a:r>
          </a:p>
        </p:txBody>
      </p:sp>
      <p:pic>
        <p:nvPicPr>
          <p:cNvPr id="10" name="Εικόνα 9">
            <a:extLst>
              <a:ext uri="{FF2B5EF4-FFF2-40B4-BE49-F238E27FC236}">
                <a16:creationId xmlns:a16="http://schemas.microsoft.com/office/drawing/2014/main" id="{0EAC9EB8-A349-348B-A384-CA29A2CE198D}"/>
              </a:ext>
            </a:extLst>
          </p:cNvPr>
          <p:cNvPicPr>
            <a:picLocks noChangeAspect="1"/>
          </p:cNvPicPr>
          <p:nvPr/>
        </p:nvPicPr>
        <p:blipFill>
          <a:blip r:embed="rId3"/>
          <a:stretch>
            <a:fillRect/>
          </a:stretch>
        </p:blipFill>
        <p:spPr>
          <a:xfrm>
            <a:off x="9604944" y="1205772"/>
            <a:ext cx="2519037" cy="1680197"/>
          </a:xfrm>
          <a:prstGeom prst="rect">
            <a:avLst/>
          </a:prstGeom>
        </p:spPr>
      </p:pic>
      <p:sp>
        <p:nvSpPr>
          <p:cNvPr id="14" name="TextBox 13">
            <a:extLst>
              <a:ext uri="{FF2B5EF4-FFF2-40B4-BE49-F238E27FC236}">
                <a16:creationId xmlns:a16="http://schemas.microsoft.com/office/drawing/2014/main" id="{AC5F4789-B3E7-0FBB-DD97-B6D5C43CE7D2}"/>
              </a:ext>
            </a:extLst>
          </p:cNvPr>
          <p:cNvSpPr txBox="1"/>
          <p:nvPr/>
        </p:nvSpPr>
        <p:spPr>
          <a:xfrm>
            <a:off x="1013320" y="6529706"/>
            <a:ext cx="3738531" cy="297454"/>
          </a:xfrm>
          <a:prstGeom prst="rect">
            <a:avLst/>
          </a:prstGeom>
          <a:noFill/>
        </p:spPr>
        <p:txBody>
          <a:bodyPr wrap="square">
            <a:spAutoFit/>
          </a:bodyPr>
          <a:lstStyle/>
          <a:p>
            <a:r>
              <a:rPr lang="en-US" sz="1333" i="1" dirty="0"/>
              <a:t>https://doi.org/10.1007/978-3-030-91557-5</a:t>
            </a:r>
            <a:endParaRPr lang="el-GR" sz="1333" i="1" dirty="0"/>
          </a:p>
        </p:txBody>
      </p:sp>
      <p:sp>
        <p:nvSpPr>
          <p:cNvPr id="15" name="Ορθογώνιο: Στρογγύλεμα γωνιών 14">
            <a:extLst>
              <a:ext uri="{FF2B5EF4-FFF2-40B4-BE49-F238E27FC236}">
                <a16:creationId xmlns:a16="http://schemas.microsoft.com/office/drawing/2014/main" id="{2408D817-42F4-67ED-99F1-C8A4CB77E2C4}"/>
              </a:ext>
            </a:extLst>
          </p:cNvPr>
          <p:cNvSpPr/>
          <p:nvPr/>
        </p:nvSpPr>
        <p:spPr>
          <a:xfrm>
            <a:off x="2351584" y="1394856"/>
            <a:ext cx="2688299" cy="49369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a:t>Multiplex ELISA</a:t>
            </a:r>
            <a:endParaRPr lang="el-GR" sz="2400" dirty="0"/>
          </a:p>
        </p:txBody>
      </p:sp>
      <p:pic>
        <p:nvPicPr>
          <p:cNvPr id="13" name="Εικόνα 12">
            <a:extLst>
              <a:ext uri="{FF2B5EF4-FFF2-40B4-BE49-F238E27FC236}">
                <a16:creationId xmlns:a16="http://schemas.microsoft.com/office/drawing/2014/main" id="{DA9FDD96-1021-C329-1085-7DD0AEAB5A2C}"/>
              </a:ext>
            </a:extLst>
          </p:cNvPr>
          <p:cNvPicPr>
            <a:picLocks noChangeAspect="1"/>
          </p:cNvPicPr>
          <p:nvPr/>
        </p:nvPicPr>
        <p:blipFill>
          <a:blip r:embed="rId4"/>
          <a:stretch>
            <a:fillRect/>
          </a:stretch>
        </p:blipFill>
        <p:spPr>
          <a:xfrm>
            <a:off x="5943602" y="3122903"/>
            <a:ext cx="6088908" cy="3535986"/>
          </a:xfrm>
          <a:prstGeom prst="rect">
            <a:avLst/>
          </a:prstGeom>
        </p:spPr>
      </p:pic>
    </p:spTree>
    <p:extLst>
      <p:ext uri="{BB962C8B-B14F-4D97-AF65-F5344CB8AC3E}">
        <p14:creationId xmlns:p14="http://schemas.microsoft.com/office/powerpoint/2010/main" val="2889418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442001-48F9-E333-856C-47ED14756E25}"/>
              </a:ext>
            </a:extLst>
          </p:cNvPr>
          <p:cNvSpPr>
            <a:spLocks noGrp="1"/>
          </p:cNvSpPr>
          <p:nvPr>
            <p:ph type="title"/>
          </p:nvPr>
        </p:nvSpPr>
        <p:spPr>
          <a:xfrm>
            <a:off x="431371" y="356660"/>
            <a:ext cx="7584843" cy="1325033"/>
          </a:xfrm>
        </p:spPr>
        <p:txBody>
          <a:bodyPr/>
          <a:lstStyle/>
          <a:p>
            <a:r>
              <a:rPr lang="en-US" sz="4267" dirty="0"/>
              <a:t>Biochips &amp; </a:t>
            </a:r>
            <a:r>
              <a:rPr lang="el-GR" sz="4267" dirty="0"/>
              <a:t>νεότερες μέθοδοι</a:t>
            </a:r>
          </a:p>
        </p:txBody>
      </p:sp>
      <p:sp>
        <p:nvSpPr>
          <p:cNvPr id="6" name="TextBox 5">
            <a:extLst>
              <a:ext uri="{FF2B5EF4-FFF2-40B4-BE49-F238E27FC236}">
                <a16:creationId xmlns:a16="http://schemas.microsoft.com/office/drawing/2014/main" id="{E99D827D-1FC3-0E7D-CA63-D54782F9AA40}"/>
              </a:ext>
            </a:extLst>
          </p:cNvPr>
          <p:cNvSpPr txBox="1"/>
          <p:nvPr/>
        </p:nvSpPr>
        <p:spPr>
          <a:xfrm>
            <a:off x="239349" y="1435471"/>
            <a:ext cx="6336704" cy="461665"/>
          </a:xfrm>
          <a:prstGeom prst="rect">
            <a:avLst/>
          </a:prstGeom>
          <a:noFill/>
        </p:spPr>
        <p:txBody>
          <a:bodyPr wrap="square">
            <a:spAutoFit/>
          </a:bodyPr>
          <a:lstStyle/>
          <a:p>
            <a:r>
              <a:rPr lang="en-US" sz="2400" dirty="0"/>
              <a:t>Recombinant Monospecific Substrates</a:t>
            </a:r>
            <a:r>
              <a:rPr lang="el-GR" sz="2400" dirty="0"/>
              <a:t> (</a:t>
            </a:r>
            <a:r>
              <a:rPr lang="en-US" sz="2400" dirty="0"/>
              <a:t>biochips)</a:t>
            </a:r>
          </a:p>
        </p:txBody>
      </p:sp>
      <p:sp>
        <p:nvSpPr>
          <p:cNvPr id="8" name="TextBox 7">
            <a:extLst>
              <a:ext uri="{FF2B5EF4-FFF2-40B4-BE49-F238E27FC236}">
                <a16:creationId xmlns:a16="http://schemas.microsoft.com/office/drawing/2014/main" id="{6EE19FC1-0664-4F50-282A-BA9DDF3B4C4F}"/>
              </a:ext>
            </a:extLst>
          </p:cNvPr>
          <p:cNvSpPr txBox="1"/>
          <p:nvPr/>
        </p:nvSpPr>
        <p:spPr>
          <a:xfrm>
            <a:off x="335361" y="1965537"/>
            <a:ext cx="6578204" cy="107702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133" dirty="0">
                <a:latin typeface="+mj-lt"/>
              </a:rPr>
              <a:t>To </a:t>
            </a:r>
            <a:r>
              <a:rPr lang="el-GR" sz="2133" dirty="0">
                <a:latin typeface="+mj-lt"/>
              </a:rPr>
              <a:t>υπόστρωμα τοποθετείται πάνω σε μικροσκοπικά πλακίδια (υπάρχουν δυο διαφορετικοί τύποι υποστρωμάτων)   </a:t>
            </a:r>
          </a:p>
        </p:txBody>
      </p:sp>
      <p:sp>
        <p:nvSpPr>
          <p:cNvPr id="11" name="TextBox 10">
            <a:extLst>
              <a:ext uri="{FF2B5EF4-FFF2-40B4-BE49-F238E27FC236}">
                <a16:creationId xmlns:a16="http://schemas.microsoft.com/office/drawing/2014/main" id="{6178AC1A-91BA-C1B3-B8A0-0963CF2B4232}"/>
              </a:ext>
            </a:extLst>
          </p:cNvPr>
          <p:cNvSpPr txBox="1"/>
          <p:nvPr/>
        </p:nvSpPr>
        <p:spPr>
          <a:xfrm>
            <a:off x="335360" y="3357380"/>
            <a:ext cx="6336704" cy="461665"/>
          </a:xfrm>
          <a:prstGeom prst="rect">
            <a:avLst/>
          </a:prstGeom>
          <a:noFill/>
        </p:spPr>
        <p:txBody>
          <a:bodyPr wrap="square">
            <a:spAutoFit/>
          </a:bodyPr>
          <a:lstStyle/>
          <a:p>
            <a:r>
              <a:rPr lang="en-US" sz="2400" dirty="0"/>
              <a:t>Multiparametric BIOCHIP Mosaics</a:t>
            </a:r>
          </a:p>
        </p:txBody>
      </p:sp>
      <p:sp>
        <p:nvSpPr>
          <p:cNvPr id="12" name="TextBox 11">
            <a:extLst>
              <a:ext uri="{FF2B5EF4-FFF2-40B4-BE49-F238E27FC236}">
                <a16:creationId xmlns:a16="http://schemas.microsoft.com/office/drawing/2014/main" id="{AD9BDCCC-D3EA-9BE0-A03B-4E6F586757E4}"/>
              </a:ext>
            </a:extLst>
          </p:cNvPr>
          <p:cNvSpPr txBox="1"/>
          <p:nvPr/>
        </p:nvSpPr>
        <p:spPr>
          <a:xfrm>
            <a:off x="335361" y="3834052"/>
            <a:ext cx="6578204" cy="206171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l-GR" sz="2133" dirty="0">
                <a:latin typeface="+mj-lt"/>
              </a:rPr>
              <a:t>Με αυτή τη μέθοδο χρησιμοποιούνται ταυτόχρονα πολλαπλά υποστρώματα (κλασσικά όπως </a:t>
            </a:r>
            <a:r>
              <a:rPr lang="en-US" sz="2133" dirty="0">
                <a:latin typeface="+mj-lt"/>
              </a:rPr>
              <a:t>monkey esophagus </a:t>
            </a:r>
            <a:r>
              <a:rPr lang="el-GR" sz="2133" dirty="0">
                <a:latin typeface="+mj-lt"/>
              </a:rPr>
              <a:t>ή </a:t>
            </a:r>
            <a:r>
              <a:rPr lang="en-US" sz="2133" dirty="0">
                <a:latin typeface="+mj-lt"/>
              </a:rPr>
              <a:t>monospecific / HEK293)</a:t>
            </a:r>
          </a:p>
          <a:p>
            <a:r>
              <a:rPr lang="el-GR" sz="2133" dirty="0">
                <a:latin typeface="+mj-lt"/>
              </a:rPr>
              <a:t>Επιτρέπει την αξιολόγηση πολλαπλών πιθανών διαγνώσεων</a:t>
            </a:r>
          </a:p>
          <a:p>
            <a:r>
              <a:rPr lang="el-GR" sz="2133" dirty="0">
                <a:latin typeface="+mj-lt"/>
              </a:rPr>
              <a:t>Γρήγορο και οικονομικότερο </a:t>
            </a:r>
            <a:endParaRPr lang="en-US" sz="2133" dirty="0">
              <a:latin typeface="+mj-lt"/>
            </a:endParaRPr>
          </a:p>
        </p:txBody>
      </p:sp>
      <p:pic>
        <p:nvPicPr>
          <p:cNvPr id="16" name="Εικόνα 15">
            <a:extLst>
              <a:ext uri="{FF2B5EF4-FFF2-40B4-BE49-F238E27FC236}">
                <a16:creationId xmlns:a16="http://schemas.microsoft.com/office/drawing/2014/main" id="{35F4B4E4-9A2C-9709-0A79-88E088301CBD}"/>
              </a:ext>
            </a:extLst>
          </p:cNvPr>
          <p:cNvPicPr>
            <a:picLocks noChangeAspect="1"/>
          </p:cNvPicPr>
          <p:nvPr/>
        </p:nvPicPr>
        <p:blipFill>
          <a:blip r:embed="rId3"/>
          <a:stretch>
            <a:fillRect/>
          </a:stretch>
        </p:blipFill>
        <p:spPr>
          <a:xfrm>
            <a:off x="6714701" y="3603601"/>
            <a:ext cx="5488313" cy="3219556"/>
          </a:xfrm>
          <a:prstGeom prst="rect">
            <a:avLst/>
          </a:prstGeom>
        </p:spPr>
      </p:pic>
      <p:pic>
        <p:nvPicPr>
          <p:cNvPr id="10" name="Εικόνα 9">
            <a:extLst>
              <a:ext uri="{FF2B5EF4-FFF2-40B4-BE49-F238E27FC236}">
                <a16:creationId xmlns:a16="http://schemas.microsoft.com/office/drawing/2014/main" id="{5A7E310E-7BF4-89A7-EBC3-1485FCEA442E}"/>
              </a:ext>
            </a:extLst>
          </p:cNvPr>
          <p:cNvPicPr>
            <a:picLocks noChangeAspect="1"/>
          </p:cNvPicPr>
          <p:nvPr/>
        </p:nvPicPr>
        <p:blipFill>
          <a:blip r:embed="rId4"/>
          <a:stretch>
            <a:fillRect/>
          </a:stretch>
        </p:blipFill>
        <p:spPr>
          <a:xfrm rot="16200000">
            <a:off x="8531825" y="1163198"/>
            <a:ext cx="2449536" cy="2712673"/>
          </a:xfrm>
          <a:prstGeom prst="rect">
            <a:avLst/>
          </a:prstGeom>
        </p:spPr>
      </p:pic>
    </p:spTree>
    <p:extLst>
      <p:ext uri="{BB962C8B-B14F-4D97-AF65-F5344CB8AC3E}">
        <p14:creationId xmlns:p14="http://schemas.microsoft.com/office/powerpoint/2010/main" val="3354517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86E7F5-B9DB-AFE3-2453-02324B8D7FFE}"/>
              </a:ext>
            </a:extLst>
          </p:cNvPr>
          <p:cNvSpPr>
            <a:spLocks noGrp="1"/>
          </p:cNvSpPr>
          <p:nvPr>
            <p:ph type="title"/>
          </p:nvPr>
        </p:nvSpPr>
        <p:spPr>
          <a:xfrm>
            <a:off x="385664" y="310201"/>
            <a:ext cx="8138120" cy="1325033"/>
          </a:xfrm>
        </p:spPr>
        <p:txBody>
          <a:bodyPr/>
          <a:lstStyle/>
          <a:p>
            <a:r>
              <a:rPr lang="el-GR" sz="3200" dirty="0"/>
              <a:t>Έλεγχος για </a:t>
            </a:r>
            <a:r>
              <a:rPr lang="el-GR" sz="3200" dirty="0" err="1"/>
              <a:t>πέμφιγα</a:t>
            </a:r>
            <a:endParaRPr lang="el-GR" sz="3200" dirty="0"/>
          </a:p>
        </p:txBody>
      </p:sp>
      <p:graphicFrame>
        <p:nvGraphicFramePr>
          <p:cNvPr id="4" name="Διάγραμμα 3">
            <a:extLst>
              <a:ext uri="{FF2B5EF4-FFF2-40B4-BE49-F238E27FC236}">
                <a16:creationId xmlns:a16="http://schemas.microsoft.com/office/drawing/2014/main" id="{6D34204A-9240-A62F-DDFD-A745E5C14257}"/>
              </a:ext>
            </a:extLst>
          </p:cNvPr>
          <p:cNvGraphicFramePr/>
          <p:nvPr/>
        </p:nvGraphicFramePr>
        <p:xfrm>
          <a:off x="1391477" y="1124744"/>
          <a:ext cx="1008112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6B1EFAB3-CF58-EA41-DE32-39AC9CCF678C}"/>
              </a:ext>
            </a:extLst>
          </p:cNvPr>
          <p:cNvSpPr txBox="1"/>
          <p:nvPr/>
        </p:nvSpPr>
        <p:spPr>
          <a:xfrm>
            <a:off x="1375933" y="6324520"/>
            <a:ext cx="10753195" cy="502573"/>
          </a:xfrm>
          <a:prstGeom prst="rect">
            <a:avLst/>
          </a:prstGeom>
          <a:noFill/>
        </p:spPr>
        <p:txBody>
          <a:bodyPr wrap="square">
            <a:spAutoFit/>
          </a:bodyPr>
          <a:lstStyle/>
          <a:p>
            <a:r>
              <a:rPr lang="en-US" sz="1333" i="1" dirty="0"/>
              <a:t>Joly, P., Horvath, B., </a:t>
            </a:r>
            <a:r>
              <a:rPr lang="en-US" sz="1333" i="1" dirty="0" err="1"/>
              <a:t>Patsatsi</a:t>
            </a:r>
            <a:r>
              <a:rPr lang="en-US" sz="1333" i="1" dirty="0"/>
              <a:t>, </a:t>
            </a:r>
            <a:r>
              <a:rPr lang="el-GR" sz="1333" i="1" dirty="0"/>
              <a:t>Α., </a:t>
            </a:r>
            <a:r>
              <a:rPr lang="en-US" sz="1333" i="1" dirty="0"/>
              <a:t>et al. Updated S2K guidelines on the management of pemphigus vulgaris and foliaceus initiated by the European academy of dermatology and venereology (EADV). J </a:t>
            </a:r>
            <a:r>
              <a:rPr lang="en-US" sz="1333" i="1" dirty="0" err="1"/>
              <a:t>Eur</a:t>
            </a:r>
            <a:r>
              <a:rPr lang="en-US" sz="1333" i="1" dirty="0"/>
              <a:t> </a:t>
            </a:r>
            <a:r>
              <a:rPr lang="en-US" sz="1333" i="1" dirty="0" err="1"/>
              <a:t>Acad</a:t>
            </a:r>
            <a:r>
              <a:rPr lang="en-US" sz="1333" i="1" dirty="0"/>
              <a:t> Dermatol </a:t>
            </a:r>
            <a:r>
              <a:rPr lang="en-US" sz="1333" i="1" dirty="0" err="1"/>
              <a:t>Venereol</a:t>
            </a:r>
            <a:r>
              <a:rPr lang="en-US" sz="1333" i="1" dirty="0"/>
              <a:t>, 34: 1900-1913. https://doi.org/10.1111/jdv.16752</a:t>
            </a:r>
            <a:endParaRPr lang="el-GR" sz="1333" i="1" dirty="0"/>
          </a:p>
        </p:txBody>
      </p:sp>
    </p:spTree>
    <p:extLst>
      <p:ext uri="{BB962C8B-B14F-4D97-AF65-F5344CB8AC3E}">
        <p14:creationId xmlns:p14="http://schemas.microsoft.com/office/powerpoint/2010/main" val="3623533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309C8E4E-E5F3-85D8-6A54-B93988831B2F}"/>
              </a:ext>
            </a:extLst>
          </p:cNvPr>
          <p:cNvPicPr>
            <a:picLocks noChangeAspect="1"/>
          </p:cNvPicPr>
          <p:nvPr/>
        </p:nvPicPr>
        <p:blipFill>
          <a:blip r:embed="rId2"/>
          <a:stretch>
            <a:fillRect/>
          </a:stretch>
        </p:blipFill>
        <p:spPr>
          <a:xfrm>
            <a:off x="1487489" y="1604798"/>
            <a:ext cx="4054191" cy="4470788"/>
          </a:xfrm>
          <a:prstGeom prst="rect">
            <a:avLst/>
          </a:prstGeom>
        </p:spPr>
      </p:pic>
      <p:sp>
        <p:nvSpPr>
          <p:cNvPr id="4" name="TextBox 3">
            <a:extLst>
              <a:ext uri="{FF2B5EF4-FFF2-40B4-BE49-F238E27FC236}">
                <a16:creationId xmlns:a16="http://schemas.microsoft.com/office/drawing/2014/main" id="{7B07C6BB-EB64-8024-1C01-5FD23F53F948}"/>
              </a:ext>
            </a:extLst>
          </p:cNvPr>
          <p:cNvSpPr txBox="1"/>
          <p:nvPr/>
        </p:nvSpPr>
        <p:spPr>
          <a:xfrm>
            <a:off x="1199456" y="6255893"/>
            <a:ext cx="10753195" cy="502573"/>
          </a:xfrm>
          <a:prstGeom prst="rect">
            <a:avLst/>
          </a:prstGeom>
          <a:noFill/>
        </p:spPr>
        <p:txBody>
          <a:bodyPr wrap="square">
            <a:spAutoFit/>
          </a:bodyPr>
          <a:lstStyle/>
          <a:p>
            <a:r>
              <a:rPr lang="en-US" sz="1333" i="1" dirty="0"/>
              <a:t>Joly, P., Horvath, B., </a:t>
            </a:r>
            <a:r>
              <a:rPr lang="en-US" sz="1333" i="1" dirty="0" err="1"/>
              <a:t>Patsatsi</a:t>
            </a:r>
            <a:r>
              <a:rPr lang="en-US" sz="1333" i="1" dirty="0"/>
              <a:t>, </a:t>
            </a:r>
            <a:r>
              <a:rPr lang="el-GR" sz="1333" i="1" dirty="0"/>
              <a:t>Α., </a:t>
            </a:r>
            <a:r>
              <a:rPr lang="en-US" sz="1333" i="1" dirty="0"/>
              <a:t>et al. Updated S2K guidelines on the management of pemphigus vulgaris and foliaceus initiated by the European academy of dermatology and venereology (EADV). J </a:t>
            </a:r>
            <a:r>
              <a:rPr lang="en-US" sz="1333" i="1" dirty="0" err="1"/>
              <a:t>Eur</a:t>
            </a:r>
            <a:r>
              <a:rPr lang="en-US" sz="1333" i="1" dirty="0"/>
              <a:t> </a:t>
            </a:r>
            <a:r>
              <a:rPr lang="en-US" sz="1333" i="1" dirty="0" err="1"/>
              <a:t>Acad</a:t>
            </a:r>
            <a:r>
              <a:rPr lang="en-US" sz="1333" i="1" dirty="0"/>
              <a:t> Dermatol </a:t>
            </a:r>
            <a:r>
              <a:rPr lang="en-US" sz="1333" i="1" dirty="0" err="1"/>
              <a:t>Venereol</a:t>
            </a:r>
            <a:r>
              <a:rPr lang="en-US" sz="1333" i="1" dirty="0"/>
              <a:t>, 34: 1900-1913. https://doi.org/10.1111/jdv.16752</a:t>
            </a:r>
            <a:endParaRPr lang="el-GR" sz="1333" i="1" dirty="0"/>
          </a:p>
        </p:txBody>
      </p:sp>
      <p:sp>
        <p:nvSpPr>
          <p:cNvPr id="5" name="Τίτλος 1">
            <a:extLst>
              <a:ext uri="{FF2B5EF4-FFF2-40B4-BE49-F238E27FC236}">
                <a16:creationId xmlns:a16="http://schemas.microsoft.com/office/drawing/2014/main" id="{27E86EB5-18AC-557F-54B3-7DC4DC4390E9}"/>
              </a:ext>
            </a:extLst>
          </p:cNvPr>
          <p:cNvSpPr txBox="1">
            <a:spLocks/>
          </p:cNvSpPr>
          <p:nvPr/>
        </p:nvSpPr>
        <p:spPr>
          <a:xfrm>
            <a:off x="335360" y="164637"/>
            <a:ext cx="7370035" cy="790840"/>
          </a:xfrm>
          <a:prstGeom prst="rect">
            <a:avLst/>
          </a:prstGeom>
        </p:spPr>
        <p:txBody>
          <a:bodyPr/>
          <a:lstStyle>
            <a:lvl1pPr algn="ctr" defTabSz="914400" rtl="0" eaLnBrk="1" latinLnBrk="0" hangingPunct="1">
              <a:spcBef>
                <a:spcPct val="0"/>
              </a:spcBef>
              <a:buNone/>
              <a:defRPr sz="4000" kern="1200">
                <a:solidFill>
                  <a:schemeClr val="tx1"/>
                </a:solidFill>
                <a:latin typeface="+mj-lt"/>
                <a:ea typeface="+mj-ea"/>
                <a:cs typeface="+mj-cs"/>
              </a:defRPr>
            </a:lvl1pPr>
          </a:lstStyle>
          <a:p>
            <a:r>
              <a:rPr lang="el-GR" sz="3200" dirty="0"/>
              <a:t>Έλεγχος για </a:t>
            </a:r>
            <a:r>
              <a:rPr lang="el-GR" sz="3200" dirty="0" err="1"/>
              <a:t>πέμφιγα</a:t>
            </a:r>
            <a:r>
              <a:rPr lang="en-US" sz="3200" dirty="0"/>
              <a:t> (</a:t>
            </a:r>
            <a:r>
              <a:rPr lang="el-GR" sz="3200" dirty="0"/>
              <a:t>πριν</a:t>
            </a:r>
            <a:r>
              <a:rPr lang="en-US" sz="3200" dirty="0"/>
              <a:t> </a:t>
            </a:r>
            <a:r>
              <a:rPr lang="el-GR" sz="3200" dirty="0"/>
              <a:t>και μετά τη χορήγηση συστηματικής αγωγής)</a:t>
            </a:r>
          </a:p>
        </p:txBody>
      </p:sp>
      <p:sp>
        <p:nvSpPr>
          <p:cNvPr id="7" name="TextBox 6">
            <a:extLst>
              <a:ext uri="{FF2B5EF4-FFF2-40B4-BE49-F238E27FC236}">
                <a16:creationId xmlns:a16="http://schemas.microsoft.com/office/drawing/2014/main" id="{1BAF2F24-1751-0486-2858-048843BE9BF9}"/>
              </a:ext>
            </a:extLst>
          </p:cNvPr>
          <p:cNvSpPr txBox="1"/>
          <p:nvPr/>
        </p:nvSpPr>
        <p:spPr>
          <a:xfrm>
            <a:off x="5991227" y="2805466"/>
            <a:ext cx="5289349" cy="140525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l-GR" sz="2133" dirty="0"/>
              <a:t>Προτείνεται ο έλεγχος της δραστηριότητας νόσου με τη πραγματοποίηση </a:t>
            </a:r>
            <a:r>
              <a:rPr lang="en-US" sz="2133" dirty="0"/>
              <a:t>ELISA, </a:t>
            </a:r>
            <a:r>
              <a:rPr lang="el-GR" sz="2133" dirty="0"/>
              <a:t>στους 0, 3 και μετά κάθε 3 με 6 μήνες ανάλογα τη κλινική εικόνα της νόσου. </a:t>
            </a:r>
          </a:p>
        </p:txBody>
      </p:sp>
      <mc:AlternateContent xmlns:mc="http://schemas.openxmlformats.org/markup-compatibility/2006" xmlns:p14="http://schemas.microsoft.com/office/powerpoint/2010/main" xmlns:aink="http://schemas.microsoft.com/office/drawing/2016/ink">
        <mc:Choice Requires="p14 aink">
          <p:contentPart p14:bwMode="auto" r:id="rId3">
            <p14:nvContentPartPr>
              <p14:cNvPr id="6" name="Γραφή 5">
                <a:extLst>
                  <a:ext uri="{FF2B5EF4-FFF2-40B4-BE49-F238E27FC236}">
                    <a16:creationId xmlns:a16="http://schemas.microsoft.com/office/drawing/2014/main" id="{ACEEE2BB-5987-CA99-ED4E-0C4E66874A2D}"/>
                  </a:ext>
                </a:extLst>
              </p14:cNvPr>
              <p14:cNvContentPartPr/>
              <p14:nvPr/>
            </p14:nvContentPartPr>
            <p14:xfrm>
              <a:off x="249120" y="677280"/>
              <a:ext cx="664320" cy="1040160"/>
            </p14:xfrm>
          </p:contentPart>
        </mc:Choice>
        <mc:Fallback xmlns="">
          <p:pic>
            <p:nvPicPr>
              <p:cNvPr id="6" name="Γραφή 5">
                <a:extLst>
                  <a:ext uri="{FF2B5EF4-FFF2-40B4-BE49-F238E27FC236}">
                    <a16:creationId xmlns:a16="http://schemas.microsoft.com/office/drawing/2014/main" id="{ACEEE2BB-5987-CA99-ED4E-0C4E66874A2D}"/>
                  </a:ext>
                </a:extLst>
              </p:cNvPr>
              <p:cNvPicPr/>
              <p:nvPr/>
            </p:nvPicPr>
            <p:blipFill>
              <a:blip r:embed="rId4"/>
              <a:stretch>
                <a:fillRect/>
              </a:stretch>
            </p:blipFill>
            <p:spPr>
              <a:xfrm>
                <a:off x="213113" y="641276"/>
                <a:ext cx="735973" cy="1111808"/>
              </a:xfrm>
              <a:prstGeom prst="rect">
                <a:avLst/>
              </a:prstGeom>
            </p:spPr>
          </p:pic>
        </mc:Fallback>
      </mc:AlternateContent>
    </p:spTree>
    <p:extLst>
      <p:ext uri="{BB962C8B-B14F-4D97-AF65-F5344CB8AC3E}">
        <p14:creationId xmlns:p14="http://schemas.microsoft.com/office/powerpoint/2010/main" val="18074523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2">
            <a:extLst>
              <a:ext uri="{FF2B5EF4-FFF2-40B4-BE49-F238E27FC236}">
                <a16:creationId xmlns:a16="http://schemas.microsoft.com/office/drawing/2014/main" id="{FA721144-4443-4CC5-9358-A9C70BE45EFB}"/>
              </a:ext>
            </a:extLst>
          </p:cNvPr>
          <p:cNvSpPr/>
          <p:nvPr/>
        </p:nvSpPr>
        <p:spPr>
          <a:xfrm>
            <a:off x="913717" y="2767281"/>
            <a:ext cx="3364319" cy="707886"/>
          </a:xfrm>
          <a:prstGeom prst="rect">
            <a:avLst/>
          </a:prstGeom>
        </p:spPr>
        <p:txBody>
          <a:bodyPr wrap="none">
            <a:spAutoFit/>
          </a:bodyPr>
          <a:lstStyle/>
          <a:p>
            <a:r>
              <a:rPr lang="el-GR" altLang="ko-KR" sz="4000" b="1" dirty="0">
                <a:solidFill>
                  <a:schemeClr val="bg1"/>
                </a:solidFill>
                <a:cs typeface="Arial" pitchFamily="34" charset="0"/>
              </a:rPr>
              <a:t>Κοινή </a:t>
            </a:r>
            <a:r>
              <a:rPr lang="el-GR" altLang="ko-KR" sz="4000" b="1" dirty="0" err="1">
                <a:solidFill>
                  <a:schemeClr val="bg1"/>
                </a:solidFill>
                <a:cs typeface="Arial" pitchFamily="34" charset="0"/>
              </a:rPr>
              <a:t>πέμφιγα</a:t>
            </a:r>
            <a:endParaRPr lang="en-US" altLang="ko-KR" sz="4000" b="1" dirty="0">
              <a:solidFill>
                <a:schemeClr val="bg1"/>
              </a:solidFill>
              <a:cs typeface="Arial" pitchFamily="34" charset="0"/>
            </a:endParaRPr>
          </a:p>
        </p:txBody>
      </p:sp>
      <p:pic>
        <p:nvPicPr>
          <p:cNvPr id="7" name="Θέση εικόνας 6">
            <a:extLst>
              <a:ext uri="{FF2B5EF4-FFF2-40B4-BE49-F238E27FC236}">
                <a16:creationId xmlns:a16="http://schemas.microsoft.com/office/drawing/2014/main" id="{730EF5D7-29DF-CD80-7CC2-F7F60BBA1317}"/>
              </a:ext>
            </a:extLst>
          </p:cNvPr>
          <p:cNvPicPr>
            <a:picLocks noGrp="1" noChangeAspect="1"/>
          </p:cNvPicPr>
          <p:nvPr>
            <p:ph type="pic" sz="quarter" idx="65"/>
          </p:nvPr>
        </p:nvPicPr>
        <p:blipFill>
          <a:blip r:embed="rId2">
            <a:extLst>
              <a:ext uri="{28A0092B-C50C-407E-A947-70E740481C1C}">
                <a14:useLocalDpi xmlns:a14="http://schemas.microsoft.com/office/drawing/2010/main" val="0"/>
              </a:ext>
            </a:extLst>
          </a:blip>
          <a:srcRect l="19781" r="19781"/>
          <a:stretch>
            <a:fillRect/>
          </a:stretch>
        </p:blipFill>
        <p:spPr/>
      </p:pic>
    </p:spTree>
    <p:extLst>
      <p:ext uri="{BB962C8B-B14F-4D97-AF65-F5344CB8AC3E}">
        <p14:creationId xmlns:p14="http://schemas.microsoft.com/office/powerpoint/2010/main" val="2765596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7807D42-75C8-5CC9-5B21-6F4F43D5DB39}"/>
              </a:ext>
            </a:extLst>
          </p:cNvPr>
          <p:cNvSpPr txBox="1">
            <a:spLocks noChangeArrowheads="1"/>
          </p:cNvSpPr>
          <p:nvPr/>
        </p:nvSpPr>
        <p:spPr>
          <a:xfrm>
            <a:off x="172941" y="255587"/>
            <a:ext cx="8305800" cy="431800"/>
          </a:xfrm>
          <a:prstGeom prst="rect">
            <a:avLst/>
          </a:prstGeom>
          <a:solidFill>
            <a:schemeClr val="accent1"/>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l-GR" sz="2400" dirty="0">
                <a:solidFill>
                  <a:schemeClr val="bg1"/>
                </a:solidFill>
                <a:latin typeface="Calibri" panose="020F0502020204030204" pitchFamily="34" charset="0"/>
                <a:ea typeface="Calibri" panose="020F0502020204030204" pitchFamily="34" charset="0"/>
                <a:cs typeface="Calibri" panose="020F0502020204030204" pitchFamily="34" charset="0"/>
              </a:rPr>
              <a:t>Κοινή </a:t>
            </a:r>
            <a:r>
              <a:rPr lang="el-GR" altLang="el-GR" sz="2400" dirty="0" err="1">
                <a:solidFill>
                  <a:schemeClr val="bg1"/>
                </a:solidFill>
                <a:latin typeface="Calibri" panose="020F0502020204030204" pitchFamily="34" charset="0"/>
                <a:ea typeface="Calibri" panose="020F0502020204030204" pitchFamily="34" charset="0"/>
                <a:cs typeface="Calibri" panose="020F0502020204030204" pitchFamily="34" charset="0"/>
              </a:rPr>
              <a:t>πέμφιγα</a:t>
            </a:r>
            <a:endParaRPr lang="el-GR" altLang="el-GR"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tangle 5">
            <a:extLst>
              <a:ext uri="{FF2B5EF4-FFF2-40B4-BE49-F238E27FC236}">
                <a16:creationId xmlns:a16="http://schemas.microsoft.com/office/drawing/2014/main" id="{FD31EFE6-59F5-C8C1-04A5-0EC139E0E5AA}"/>
              </a:ext>
            </a:extLst>
          </p:cNvPr>
          <p:cNvSpPr>
            <a:spLocks noChangeArrowheads="1"/>
          </p:cNvSpPr>
          <p:nvPr/>
        </p:nvSpPr>
        <p:spPr bwMode="auto">
          <a:xfrm>
            <a:off x="172941" y="814978"/>
            <a:ext cx="12153712" cy="232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Η συχνότερη μορφή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πέμφιγας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(70% των περιπτώσεων)</a:t>
            </a:r>
          </a:p>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Σπάνιο νόσημα με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επιπολασμό</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0,76 έως 5 ανά 1.000.000 πληθυσμού </a:t>
            </a:r>
          </a:p>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Συνήθως τη 4</a:t>
            </a:r>
            <a:r>
              <a:rPr lang="el-GR" altLang="el-GR" sz="2000" baseline="30000" dirty="0">
                <a:solidFill>
                  <a:schemeClr val="bg1"/>
                </a:solidFill>
                <a:latin typeface="Calibri" panose="020F0502020204030204" pitchFamily="34" charset="0"/>
                <a:ea typeface="Calibri" panose="020F0502020204030204" pitchFamily="34" charset="0"/>
                <a:cs typeface="Calibri" panose="020F0502020204030204" pitchFamily="34" charset="0"/>
              </a:rPr>
              <a:t>η</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με 5</a:t>
            </a:r>
            <a:r>
              <a:rPr lang="el-GR" altLang="el-GR" sz="2000" baseline="30000" dirty="0">
                <a:solidFill>
                  <a:schemeClr val="bg1"/>
                </a:solidFill>
                <a:latin typeface="Calibri" panose="020F0502020204030204" pitchFamily="34" charset="0"/>
                <a:ea typeface="Calibri" panose="020F0502020204030204" pitchFamily="34" charset="0"/>
                <a:cs typeface="Calibri" panose="020F0502020204030204" pitchFamily="34" charset="0"/>
              </a:rPr>
              <a:t>η</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δεκαετία της ζωής</a:t>
            </a:r>
          </a:p>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2 βασικές μορφές: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δερματοβλεννογόνιος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και βλεννογόνων</a:t>
            </a:r>
          </a:p>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Συχνότερη μεταξύ Εβραίων (φυλή </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Ashkenazi</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επιπολασμός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έως και 16/ 1.000.000)</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altLang="el-GR" sz="2000" b="1" dirty="0">
                <a:solidFill>
                  <a:srgbClr val="FFFF00"/>
                </a:solidFill>
                <a:latin typeface="Calibri" panose="020F0502020204030204" pitchFamily="34" charset="0"/>
                <a:ea typeface="Calibri" panose="020F0502020204030204" pitchFamily="34" charset="0"/>
                <a:cs typeface="Calibri" panose="020F0502020204030204" pitchFamily="34" charset="0"/>
              </a:rPr>
              <a:t>λαών Μεσογείου </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και Ινδών</a:t>
            </a:r>
          </a:p>
          <a:p>
            <a:pPr marL="342900" indent="-342900">
              <a:spcBef>
                <a:spcPts val="600"/>
              </a:spcBef>
              <a:buFont typeface="Arial" panose="020B0604020202020204" pitchFamily="34" charset="0"/>
              <a:buChar char="•"/>
            </a:pP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HLA DR4, DRW6</a:t>
            </a: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4" descr="01003">
            <a:extLst>
              <a:ext uri="{FF2B5EF4-FFF2-40B4-BE49-F238E27FC236}">
                <a16:creationId xmlns:a16="http://schemas.microsoft.com/office/drawing/2014/main" id="{EE825BBE-96AF-A5C8-D8C2-A42F31F961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1585" y="3429000"/>
            <a:ext cx="4968875" cy="317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Pim7787">
            <a:extLst>
              <a:ext uri="{FF2B5EF4-FFF2-40B4-BE49-F238E27FC236}">
                <a16:creationId xmlns:a16="http://schemas.microsoft.com/office/drawing/2014/main" id="{3723E78A-CDB2-69D1-04D5-C14B2A528F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3370" y="3416299"/>
            <a:ext cx="2690813" cy="319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0121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B5D1A436-1EE4-FD1C-6F0D-81407FCD5078}"/>
              </a:ext>
            </a:extLst>
          </p:cNvPr>
          <p:cNvPicPr>
            <a:picLocks noChangeAspect="1"/>
          </p:cNvPicPr>
          <p:nvPr/>
        </p:nvPicPr>
        <p:blipFill>
          <a:blip r:embed="rId2"/>
          <a:stretch>
            <a:fillRect/>
          </a:stretch>
        </p:blipFill>
        <p:spPr>
          <a:xfrm>
            <a:off x="2107143" y="250871"/>
            <a:ext cx="8270235" cy="6356258"/>
          </a:xfrm>
          <a:prstGeom prst="rect">
            <a:avLst/>
          </a:prstGeom>
        </p:spPr>
      </p:pic>
    </p:spTree>
    <p:extLst>
      <p:ext uri="{BB962C8B-B14F-4D97-AF65-F5344CB8AC3E}">
        <p14:creationId xmlns:p14="http://schemas.microsoft.com/office/powerpoint/2010/main" val="4012128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159714E4-B10C-B8DA-AB5C-0438197C5E16}"/>
              </a:ext>
            </a:extLst>
          </p:cNvPr>
          <p:cNvSpPr>
            <a:spLocks noChangeArrowheads="1"/>
          </p:cNvSpPr>
          <p:nvPr/>
        </p:nvSpPr>
        <p:spPr bwMode="auto">
          <a:xfrm>
            <a:off x="414670" y="432996"/>
            <a:ext cx="91440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spcBef>
                <a:spcPts val="600"/>
              </a:spcBef>
              <a:buFont typeface="Arial" panose="020B0604020202020204" pitchFamily="34" charset="0"/>
              <a:buChar char="•"/>
            </a:pPr>
            <a:r>
              <a:rPr lang="el-GR" altLang="el-GR" sz="2000" dirty="0">
                <a:latin typeface="Calibri" panose="020F0502020204030204" pitchFamily="34" charset="0"/>
                <a:ea typeface="Calibri" panose="020F0502020204030204" pitchFamily="34" charset="0"/>
                <a:cs typeface="Calibri" panose="020F0502020204030204" pitchFamily="34" charset="0"/>
              </a:rPr>
              <a:t>Προσβολή βλεννογόνων: σχεδόν πάντα </a:t>
            </a:r>
          </a:p>
          <a:p>
            <a:pPr marL="342900" indent="-342900">
              <a:spcBef>
                <a:spcPts val="600"/>
              </a:spcBef>
              <a:buFont typeface="Arial" panose="020B0604020202020204" pitchFamily="34" charset="0"/>
              <a:buChar char="•"/>
            </a:pPr>
            <a:r>
              <a:rPr lang="el-GR" altLang="el-GR" sz="2000" dirty="0">
                <a:latin typeface="Calibri" panose="020F0502020204030204" pitchFamily="34" charset="0"/>
                <a:ea typeface="Calibri" panose="020F0502020204030204" pitchFamily="34" charset="0"/>
                <a:cs typeface="Calibri" panose="020F0502020204030204" pitchFamily="34" charset="0"/>
              </a:rPr>
              <a:t>Οι βλάβες των βλεννογόνων συνήθως προηγούνται επί μήνες του δέρματος</a:t>
            </a:r>
          </a:p>
          <a:p>
            <a:pPr marL="342900" indent="-342900">
              <a:spcBef>
                <a:spcPts val="600"/>
              </a:spcBef>
              <a:buFont typeface="Arial" panose="020B0604020202020204" pitchFamily="34" charset="0"/>
              <a:buChar char="•"/>
            </a:pPr>
            <a:r>
              <a:rPr lang="el-GR" altLang="el-GR" sz="2000" dirty="0">
                <a:latin typeface="Calibri" panose="020F0502020204030204" pitchFamily="34" charset="0"/>
                <a:ea typeface="Calibri" panose="020F0502020204030204" pitchFamily="34" charset="0"/>
                <a:cs typeface="Calibri" panose="020F0502020204030204" pitchFamily="34" charset="0"/>
              </a:rPr>
              <a:t>Εντόπιση</a:t>
            </a:r>
            <a:r>
              <a:rPr lang="en-US" altLang="el-GR" sz="2000" dirty="0">
                <a:latin typeface="Calibri" panose="020F0502020204030204" pitchFamily="34" charset="0"/>
                <a:ea typeface="Calibri" panose="020F0502020204030204" pitchFamily="34" charset="0"/>
                <a:cs typeface="Calibri" panose="020F0502020204030204" pitchFamily="34" charset="0"/>
              </a:rPr>
              <a:t>:</a:t>
            </a:r>
            <a:r>
              <a:rPr lang="el-GR" altLang="el-GR" sz="2000" dirty="0">
                <a:latin typeface="Calibri" panose="020F0502020204030204" pitchFamily="34" charset="0"/>
                <a:ea typeface="Calibri" panose="020F0502020204030204" pitchFamily="34" charset="0"/>
                <a:cs typeface="Calibri" panose="020F0502020204030204" pitchFamily="34" charset="0"/>
              </a:rPr>
              <a:t> Βλεννογόνοι</a:t>
            </a:r>
            <a:r>
              <a:rPr lang="en-US" altLang="el-GR" sz="2000" dirty="0">
                <a:latin typeface="Calibri" panose="020F0502020204030204" pitchFamily="34" charset="0"/>
                <a:ea typeface="Calibri" panose="020F0502020204030204" pitchFamily="34" charset="0"/>
                <a:cs typeface="Calibri" panose="020F0502020204030204" pitchFamily="34" charset="0"/>
              </a:rPr>
              <a:t> </a:t>
            </a:r>
            <a:r>
              <a:rPr lang="el-GR" altLang="el-GR" sz="2000" dirty="0">
                <a:latin typeface="Calibri" panose="020F0502020204030204" pitchFamily="34" charset="0"/>
                <a:ea typeface="Calibri" panose="020F0502020204030204" pitchFamily="34" charset="0"/>
                <a:cs typeface="Calibri" panose="020F0502020204030204" pitchFamily="34" charset="0"/>
              </a:rPr>
              <a:t>(70-80% μόνο στο στοματικό βλεννογόνο - υπερώα, παρειές), τριχωτό κεφαλής, πρόσωπο, κορμός, μασχάλες, </a:t>
            </a:r>
            <a:r>
              <a:rPr lang="el-GR" altLang="el-GR" sz="2000" dirty="0" err="1">
                <a:latin typeface="Calibri" panose="020F0502020204030204" pitchFamily="34" charset="0"/>
                <a:ea typeface="Calibri" panose="020F0502020204030204" pitchFamily="34" charset="0"/>
                <a:cs typeface="Calibri" panose="020F0502020204030204" pitchFamily="34" charset="0"/>
              </a:rPr>
              <a:t>μηρογεννητικές</a:t>
            </a:r>
            <a:r>
              <a:rPr lang="el-GR" altLang="el-GR" sz="2000" dirty="0">
                <a:latin typeface="Calibri" panose="020F0502020204030204" pitchFamily="34" charset="0"/>
                <a:ea typeface="Calibri" panose="020F0502020204030204" pitchFamily="34" charset="0"/>
                <a:cs typeface="Calibri" panose="020F0502020204030204" pitchFamily="34" charset="0"/>
              </a:rPr>
              <a:t> πτυχές </a:t>
            </a:r>
          </a:p>
          <a:p>
            <a:pPr marL="342900" indent="-342900">
              <a:spcBef>
                <a:spcPts val="600"/>
              </a:spcBef>
              <a:buFont typeface="Arial" panose="020B0604020202020204" pitchFamily="34" charset="0"/>
              <a:buChar char="•"/>
            </a:pPr>
            <a:r>
              <a:rPr lang="el-GR" altLang="el-GR" sz="2000" dirty="0">
                <a:latin typeface="Calibri" panose="020F0502020204030204" pitchFamily="34" charset="0"/>
                <a:ea typeface="Calibri" panose="020F0502020204030204" pitchFamily="34" charset="0"/>
                <a:cs typeface="Calibri" panose="020F0502020204030204" pitchFamily="34" charset="0"/>
              </a:rPr>
              <a:t>Σπανιότερα στο φάρυγγα, λάρυγγα, </a:t>
            </a:r>
            <a:r>
              <a:rPr lang="el-GR" altLang="el-GR" sz="2000" dirty="0" err="1">
                <a:latin typeface="Calibri" panose="020F0502020204030204" pitchFamily="34" charset="0"/>
                <a:ea typeface="Calibri" panose="020F0502020204030204" pitchFamily="34" charset="0"/>
                <a:cs typeface="Calibri" panose="020F0502020204030204" pitchFamily="34" charset="0"/>
              </a:rPr>
              <a:t>επιπεφυκότες</a:t>
            </a:r>
            <a:r>
              <a:rPr lang="el-GR" altLang="el-GR" sz="2000" dirty="0">
                <a:latin typeface="Calibri" panose="020F0502020204030204" pitchFamily="34" charset="0"/>
                <a:ea typeface="Calibri" panose="020F0502020204030204" pitchFamily="34" charset="0"/>
                <a:cs typeface="Calibri" panose="020F0502020204030204" pitchFamily="34" charset="0"/>
              </a:rPr>
              <a:t>, πρωκτό, ουρήθρα, έξω γεννητικά όργανα – </a:t>
            </a:r>
            <a:r>
              <a:rPr lang="el-GR" altLang="el-GR" sz="2000" dirty="0" err="1">
                <a:latin typeface="Calibri" panose="020F0502020204030204" pitchFamily="34" charset="0"/>
                <a:ea typeface="Calibri" panose="020F0502020204030204" pitchFamily="34" charset="0"/>
                <a:cs typeface="Calibri" panose="020F0502020204030204" pitchFamily="34" charset="0"/>
              </a:rPr>
              <a:t>δυσκαταποσία</a:t>
            </a:r>
            <a:r>
              <a:rPr lang="el-GR" altLang="el-GR" sz="2000" dirty="0">
                <a:latin typeface="Calibri" panose="020F0502020204030204" pitchFamily="34" charset="0"/>
                <a:ea typeface="Calibri" panose="020F0502020204030204" pitchFamily="34" charset="0"/>
                <a:cs typeface="Calibri" panose="020F0502020204030204" pitchFamily="34" charset="0"/>
              </a:rPr>
              <a:t>, δυσφαγία, δυσουρία</a:t>
            </a:r>
          </a:p>
          <a:p>
            <a:pPr marL="342900" indent="-342900">
              <a:spcBef>
                <a:spcPts val="600"/>
              </a:spcBef>
              <a:buFont typeface="Arial" panose="020B0604020202020204" pitchFamily="34" charset="0"/>
              <a:buChar char="•"/>
            </a:pPr>
            <a:r>
              <a:rPr lang="el-GR" altLang="el-GR" sz="2000" dirty="0">
                <a:latin typeface="Calibri" panose="020F0502020204030204" pitchFamily="34" charset="0"/>
                <a:ea typeface="Calibri" panose="020F0502020204030204" pitchFamily="34" charset="0"/>
                <a:cs typeface="Calibri" panose="020F0502020204030204" pitchFamily="34" charset="0"/>
              </a:rPr>
              <a:t>Χαλαρές ή “πλαδαρές” πομφόλυγες που σπάζουν εύκολα και καταλείπουν επώδυνες διαβρώσεις με περιφερική αποκόλληση της επιδερμίδας</a:t>
            </a:r>
          </a:p>
          <a:p>
            <a:pPr marL="342900" indent="-342900">
              <a:spcBef>
                <a:spcPts val="600"/>
              </a:spcBef>
              <a:buFont typeface="Arial" panose="020B0604020202020204" pitchFamily="34" charset="0"/>
              <a:buChar char="•"/>
            </a:pPr>
            <a:r>
              <a:rPr lang="el-GR" altLang="el-GR" sz="2000" dirty="0">
                <a:latin typeface="Calibri" panose="020F0502020204030204" pitchFamily="34" charset="0"/>
                <a:ea typeface="Calibri" panose="020F0502020204030204" pitchFamily="34" charset="0"/>
                <a:cs typeface="Calibri" panose="020F0502020204030204" pitchFamily="34" charset="0"/>
              </a:rPr>
              <a:t>Αργή επούλωση με </a:t>
            </a:r>
            <a:r>
              <a:rPr lang="el-GR" altLang="el-GR" sz="2000" dirty="0" err="1">
                <a:latin typeface="Calibri" panose="020F0502020204030204" pitchFamily="34" charset="0"/>
                <a:ea typeface="Calibri" panose="020F0502020204030204" pitchFamily="34" charset="0"/>
                <a:cs typeface="Calibri" panose="020F0502020204030204" pitchFamily="34" charset="0"/>
              </a:rPr>
              <a:t>εφελκιδοποίηση</a:t>
            </a:r>
            <a:r>
              <a:rPr lang="el-GR" altLang="el-GR" sz="2000" dirty="0">
                <a:latin typeface="Calibri" panose="020F0502020204030204" pitchFamily="34" charset="0"/>
                <a:ea typeface="Calibri" panose="020F0502020204030204" pitchFamily="34" charset="0"/>
                <a:cs typeface="Calibri" panose="020F0502020204030204" pitchFamily="34" charset="0"/>
              </a:rPr>
              <a:t>, χωρίς δημιουργία ουλής</a:t>
            </a:r>
          </a:p>
          <a:p>
            <a:endParaRPr lang="el-GR" altLang="el-GR" sz="20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7">
            <a:extLst>
              <a:ext uri="{FF2B5EF4-FFF2-40B4-BE49-F238E27FC236}">
                <a16:creationId xmlns:a16="http://schemas.microsoft.com/office/drawing/2014/main" id="{3A6398FA-096C-952F-7FDB-6034D0D3E6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670" y="4099129"/>
            <a:ext cx="4103687"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a:extLst>
              <a:ext uri="{FF2B5EF4-FFF2-40B4-BE49-F238E27FC236}">
                <a16:creationId xmlns:a16="http://schemas.microsoft.com/office/drawing/2014/main" id="{E45F092C-3214-2458-0CD2-364D1F40D9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2602" y="4110241"/>
            <a:ext cx="2376488" cy="220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Εικόνα 6">
            <a:extLst>
              <a:ext uri="{FF2B5EF4-FFF2-40B4-BE49-F238E27FC236}">
                <a16:creationId xmlns:a16="http://schemas.microsoft.com/office/drawing/2014/main" id="{4D8509E8-779E-18D4-FF81-AB5AB21529D8}"/>
              </a:ext>
            </a:extLst>
          </p:cNvPr>
          <p:cNvPicPr>
            <a:picLocks noChangeAspect="1"/>
          </p:cNvPicPr>
          <p:nvPr/>
        </p:nvPicPr>
        <p:blipFill>
          <a:blip r:embed="rId4"/>
          <a:stretch>
            <a:fillRect/>
          </a:stretch>
        </p:blipFill>
        <p:spPr>
          <a:xfrm>
            <a:off x="7293935" y="4418222"/>
            <a:ext cx="4998161" cy="1366930"/>
          </a:xfrm>
          <a:prstGeom prst="rect">
            <a:avLst/>
          </a:prstGeom>
        </p:spPr>
      </p:pic>
    </p:spTree>
    <p:extLst>
      <p:ext uri="{BB962C8B-B14F-4D97-AF65-F5344CB8AC3E}">
        <p14:creationId xmlns:p14="http://schemas.microsoft.com/office/powerpoint/2010/main" val="1888696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bolognia">
            <a:extLst>
              <a:ext uri="{FF2B5EF4-FFF2-40B4-BE49-F238E27FC236}">
                <a16:creationId xmlns:a16="http://schemas.microsoft.com/office/drawing/2014/main" id="{96639482-B305-CA76-CE05-19E4CB4834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78" t="40064"/>
          <a:stretch/>
        </p:blipFill>
        <p:spPr bwMode="auto">
          <a:xfrm>
            <a:off x="4432891" y="2442370"/>
            <a:ext cx="6554231" cy="4032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Rectangle 6">
            <a:extLst>
              <a:ext uri="{FF2B5EF4-FFF2-40B4-BE49-F238E27FC236}">
                <a16:creationId xmlns:a16="http://schemas.microsoft.com/office/drawing/2014/main" id="{854CCE69-45F8-513E-E43B-1AEF602071E0}"/>
              </a:ext>
            </a:extLst>
          </p:cNvPr>
          <p:cNvSpPr>
            <a:spLocks noChangeArrowheads="1"/>
          </p:cNvSpPr>
          <p:nvPr/>
        </p:nvSpPr>
        <p:spPr bwMode="auto">
          <a:xfrm>
            <a:off x="396949" y="611983"/>
            <a:ext cx="9144000" cy="183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endParaRPr lang="en-US" altLang="el-GR" sz="2000" dirty="0"/>
          </a:p>
          <a:p>
            <a:endParaRPr lang="el-GR" altLang="el-GR" sz="800" dirty="0"/>
          </a:p>
          <a:p>
            <a:r>
              <a:rPr lang="el-GR" altLang="el-GR" sz="2000" dirty="0">
                <a:latin typeface="Arial" panose="020B0604020202020204" pitchFamily="34" charset="0"/>
              </a:rPr>
              <a:t>● Βλάβες βλεννογόνων συσχετίζονται με </a:t>
            </a:r>
            <a:r>
              <a:rPr lang="el-GR" altLang="el-GR" sz="2000" dirty="0" err="1">
                <a:latin typeface="Arial" panose="020B0604020202020204" pitchFamily="34" charset="0"/>
              </a:rPr>
              <a:t>αυτοαντισώματα</a:t>
            </a:r>
            <a:r>
              <a:rPr lang="en-US" altLang="el-GR" sz="2000" dirty="0">
                <a:latin typeface="Arial" panose="020B0604020202020204" pitchFamily="34" charset="0"/>
              </a:rPr>
              <a:t> </a:t>
            </a:r>
            <a:r>
              <a:rPr lang="el-GR" altLang="el-GR" sz="2000" dirty="0">
                <a:latin typeface="Arial" panose="020B0604020202020204" pitchFamily="34" charset="0"/>
              </a:rPr>
              <a:t>κατά της </a:t>
            </a:r>
            <a:r>
              <a:rPr lang="en-US" altLang="el-GR" sz="2000" dirty="0" err="1">
                <a:latin typeface="Arial" panose="020B0604020202020204" pitchFamily="34" charset="0"/>
              </a:rPr>
              <a:t>Dsg</a:t>
            </a:r>
            <a:r>
              <a:rPr lang="el-GR" altLang="el-GR" sz="2000" dirty="0">
                <a:latin typeface="Arial" panose="020B0604020202020204" pitchFamily="34" charset="0"/>
              </a:rPr>
              <a:t> 3</a:t>
            </a:r>
          </a:p>
          <a:p>
            <a:endParaRPr lang="el-GR" altLang="el-GR" sz="600" dirty="0">
              <a:latin typeface="Arial" panose="020B0604020202020204" pitchFamily="34" charset="0"/>
            </a:endParaRPr>
          </a:p>
          <a:p>
            <a:r>
              <a:rPr lang="el-GR" altLang="el-GR" sz="2000" dirty="0">
                <a:latin typeface="Arial" panose="020B0604020202020204" pitchFamily="34" charset="0"/>
              </a:rPr>
              <a:t>● Ο συνδυασμός των κατά </a:t>
            </a:r>
            <a:r>
              <a:rPr lang="en-US" altLang="el-GR" sz="2000" dirty="0" err="1">
                <a:latin typeface="Arial" panose="020B0604020202020204" pitchFamily="34" charset="0"/>
              </a:rPr>
              <a:t>Dsg</a:t>
            </a:r>
            <a:r>
              <a:rPr lang="el-GR" altLang="el-GR" sz="2000" dirty="0">
                <a:latin typeface="Arial" panose="020B0604020202020204" pitchFamily="34" charset="0"/>
              </a:rPr>
              <a:t> 1 (αντιγόνο φυλλώδους) και </a:t>
            </a:r>
            <a:r>
              <a:rPr lang="en-US" altLang="el-GR" sz="2000" dirty="0" err="1">
                <a:latin typeface="Arial" panose="020B0604020202020204" pitchFamily="34" charset="0"/>
              </a:rPr>
              <a:t>Dsg</a:t>
            </a:r>
            <a:r>
              <a:rPr lang="el-GR" altLang="el-GR" sz="2000" dirty="0">
                <a:latin typeface="Arial" panose="020B0604020202020204" pitchFamily="34" charset="0"/>
              </a:rPr>
              <a:t> 3 </a:t>
            </a:r>
            <a:r>
              <a:rPr lang="el-GR" altLang="el-GR" sz="2000" dirty="0" err="1">
                <a:latin typeface="Arial" panose="020B0604020202020204" pitchFamily="34" charset="0"/>
              </a:rPr>
              <a:t>αυτοαντισωμάτων</a:t>
            </a:r>
            <a:r>
              <a:rPr lang="el-GR" altLang="el-GR" sz="2000" dirty="0">
                <a:latin typeface="Arial" panose="020B0604020202020204" pitchFamily="34" charset="0"/>
              </a:rPr>
              <a:t> συσχετίζεται με </a:t>
            </a:r>
            <a:r>
              <a:rPr lang="el-GR" altLang="el-GR" sz="2000" dirty="0" err="1">
                <a:latin typeface="Arial" panose="020B0604020202020204" pitchFamily="34" charset="0"/>
              </a:rPr>
              <a:t>βλεννογονοδερμική</a:t>
            </a:r>
            <a:r>
              <a:rPr lang="el-GR" altLang="el-GR" sz="2000" dirty="0">
                <a:latin typeface="Arial" panose="020B0604020202020204" pitchFamily="34" charset="0"/>
              </a:rPr>
              <a:t> νόσο </a:t>
            </a:r>
          </a:p>
          <a:p>
            <a:endParaRPr lang="el-GR" altLang="el-GR" sz="2000" dirty="0">
              <a:latin typeface="Arial" panose="020B0604020202020204" pitchFamily="34" charset="0"/>
            </a:endParaRPr>
          </a:p>
        </p:txBody>
      </p:sp>
      <p:sp>
        <p:nvSpPr>
          <p:cNvPr id="26630" name="Rectangle 8">
            <a:extLst>
              <a:ext uri="{FF2B5EF4-FFF2-40B4-BE49-F238E27FC236}">
                <a16:creationId xmlns:a16="http://schemas.microsoft.com/office/drawing/2014/main" id="{1E77A8B2-1AFA-B1E9-17F5-566147234C31}"/>
              </a:ext>
            </a:extLst>
          </p:cNvPr>
          <p:cNvSpPr>
            <a:spLocks noGrp="1" noChangeArrowheads="1"/>
          </p:cNvSpPr>
          <p:nvPr>
            <p:ph type="title"/>
          </p:nvPr>
        </p:nvSpPr>
        <p:spPr>
          <a:xfrm>
            <a:off x="396949" y="290514"/>
            <a:ext cx="8305800" cy="792163"/>
          </a:xfrm>
          <a:noFill/>
        </p:spPr>
        <p:txBody>
          <a:bodyPr/>
          <a:lstStyle/>
          <a:p>
            <a:r>
              <a:rPr lang="el-GR" altLang="el-GR" sz="2400" dirty="0">
                <a:latin typeface="Arial" panose="020B0604020202020204" pitchFamily="34" charset="0"/>
                <a:cs typeface="Arial" panose="020B0604020202020204" pitchFamily="34" charset="0"/>
              </a:rPr>
              <a:t>Κοινή </a:t>
            </a:r>
            <a:r>
              <a:rPr lang="el-GR" altLang="el-GR" sz="2400" dirty="0" err="1">
                <a:latin typeface="Arial" panose="020B0604020202020204" pitchFamily="34" charset="0"/>
                <a:cs typeface="Arial" panose="020B0604020202020204" pitchFamily="34" charset="0"/>
              </a:rPr>
              <a:t>πέμφιγα</a:t>
            </a:r>
            <a:r>
              <a:rPr lang="el-GR" altLang="el-GR" sz="2400" dirty="0">
                <a:latin typeface="Arial" panose="020B0604020202020204" pitchFamily="34" charset="0"/>
                <a:cs typeface="Arial" panose="020B0604020202020204" pitchFamily="34" charset="0"/>
              </a:rPr>
              <a:t> - </a:t>
            </a:r>
            <a:r>
              <a:rPr lang="el-GR" altLang="el-GR" sz="2400" dirty="0" err="1">
                <a:latin typeface="Arial" panose="020B0604020202020204" pitchFamily="34" charset="0"/>
                <a:cs typeface="Arial" panose="020B0604020202020204" pitchFamily="34" charset="0"/>
              </a:rPr>
              <a:t>Παθοφυσιολογία</a:t>
            </a:r>
            <a:endParaRPr lang="el-GR" altLang="el-GR" sz="2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F60C550F-932D-8502-5EF8-E37968DB09DE}"/>
              </a:ext>
            </a:extLst>
          </p:cNvPr>
          <p:cNvSpPr txBox="1"/>
          <p:nvPr/>
        </p:nvSpPr>
        <p:spPr>
          <a:xfrm>
            <a:off x="202019" y="3630183"/>
            <a:ext cx="3848986" cy="2308324"/>
          </a:xfrm>
          <a:prstGeom prst="rect">
            <a:avLst/>
          </a:prstGeom>
          <a:noFill/>
        </p:spPr>
        <p:txBody>
          <a:bodyPr wrap="square" rtlCol="0">
            <a:spAutoFit/>
          </a:bodyPr>
          <a:lstStyle/>
          <a:p>
            <a:pPr algn="l"/>
            <a:r>
              <a:rPr lang="en-US" sz="1800" b="0" i="0" u="none" strike="noStrike" baseline="0" dirty="0">
                <a:latin typeface="TimesLTStd-Roman9"/>
              </a:rPr>
              <a:t>Tissue-bound intercellular antibodies are present in lesions and adjacent healthy skin in virtually all patients with pemphigus as detected by direct</a:t>
            </a:r>
          </a:p>
          <a:p>
            <a:pPr algn="l"/>
            <a:r>
              <a:rPr lang="en-US" sz="1800" b="0" i="0" u="none" strike="noStrike" baseline="0" dirty="0">
                <a:latin typeface="TimesLTStd-Roman9"/>
              </a:rPr>
              <a:t>immunofluorescence microscopy (IF). They are usually </a:t>
            </a:r>
            <a:r>
              <a:rPr lang="en-US" sz="1800" b="0" i="0" u="none" strike="noStrike" baseline="0" dirty="0">
                <a:solidFill>
                  <a:srgbClr val="FF0000"/>
                </a:solidFill>
                <a:latin typeface="TimesLTStd-Roman9"/>
              </a:rPr>
              <a:t>IgG, but IgM and IgA with or without complement may also be deposited</a:t>
            </a:r>
            <a:r>
              <a:rPr lang="en-US" sz="1800" b="0" i="0" u="none" strike="noStrike" baseline="0" dirty="0">
                <a:latin typeface="TimesLTStd-Roman9"/>
              </a:rPr>
              <a:t>.</a:t>
            </a:r>
            <a:endParaRPr lang="el-GR" dirty="0"/>
          </a:p>
        </p:txBody>
      </p:sp>
      <p:sp>
        <p:nvSpPr>
          <p:cNvPr id="3" name="TextBox 2">
            <a:extLst>
              <a:ext uri="{FF2B5EF4-FFF2-40B4-BE49-F238E27FC236}">
                <a16:creationId xmlns:a16="http://schemas.microsoft.com/office/drawing/2014/main" id="{FD7151DF-9E11-EF1D-DC94-65D0615D3817}"/>
              </a:ext>
            </a:extLst>
          </p:cNvPr>
          <p:cNvSpPr txBox="1"/>
          <p:nvPr/>
        </p:nvSpPr>
        <p:spPr>
          <a:xfrm>
            <a:off x="202019" y="3076892"/>
            <a:ext cx="3376181" cy="461665"/>
          </a:xfrm>
          <a:prstGeom prst="rect">
            <a:avLst/>
          </a:prstGeom>
          <a:noFill/>
        </p:spPr>
        <p:txBody>
          <a:bodyPr wrap="none" rtlCol="0">
            <a:spAutoFit/>
          </a:bodyPr>
          <a:lstStyle/>
          <a:p>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A</a:t>
            </a:r>
            <a:r>
              <a:rPr lang="el-GR" sz="2400" dirty="0" err="1">
                <a:solidFill>
                  <a:srgbClr val="FF0000"/>
                </a:solidFill>
                <a:latin typeface="Calibri" panose="020F0502020204030204" pitchFamily="34" charset="0"/>
                <a:ea typeface="Calibri" panose="020F0502020204030204" pitchFamily="34" charset="0"/>
                <a:cs typeface="Calibri" panose="020F0502020204030204" pitchFamily="34" charset="0"/>
              </a:rPr>
              <a:t>μεσος</a:t>
            </a:r>
            <a:r>
              <a:rPr lang="el-GR" sz="24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l-GR" sz="2400" dirty="0" err="1">
                <a:solidFill>
                  <a:srgbClr val="FF0000"/>
                </a:solidFill>
                <a:latin typeface="Calibri" panose="020F0502020204030204" pitchFamily="34" charset="0"/>
                <a:ea typeface="Calibri" panose="020F0502020204030204" pitchFamily="34" charset="0"/>
                <a:cs typeface="Calibri" panose="020F0502020204030204" pitchFamily="34" charset="0"/>
              </a:rPr>
              <a:t>ανοσοφθορισμός</a:t>
            </a:r>
            <a:endParaRPr lang="el-GR"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ransition>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D655085B-5FDB-008A-DB78-AC7D2A1D701C}"/>
              </a:ext>
            </a:extLst>
          </p:cNvPr>
          <p:cNvPicPr>
            <a:picLocks noChangeAspect="1"/>
          </p:cNvPicPr>
          <p:nvPr/>
        </p:nvPicPr>
        <p:blipFill>
          <a:blip r:embed="rId2"/>
          <a:stretch>
            <a:fillRect/>
          </a:stretch>
        </p:blipFill>
        <p:spPr>
          <a:xfrm>
            <a:off x="424354" y="637259"/>
            <a:ext cx="5532524" cy="4371903"/>
          </a:xfrm>
          <a:prstGeom prst="rect">
            <a:avLst/>
          </a:prstGeom>
        </p:spPr>
      </p:pic>
      <p:pic>
        <p:nvPicPr>
          <p:cNvPr id="5" name="Εικόνα 4">
            <a:extLst>
              <a:ext uri="{FF2B5EF4-FFF2-40B4-BE49-F238E27FC236}">
                <a16:creationId xmlns:a16="http://schemas.microsoft.com/office/drawing/2014/main" id="{10014490-FE08-F30B-5E80-7449190620C4}"/>
              </a:ext>
            </a:extLst>
          </p:cNvPr>
          <p:cNvPicPr>
            <a:picLocks noChangeAspect="1"/>
          </p:cNvPicPr>
          <p:nvPr/>
        </p:nvPicPr>
        <p:blipFill>
          <a:blip r:embed="rId3"/>
          <a:stretch>
            <a:fillRect/>
          </a:stretch>
        </p:blipFill>
        <p:spPr>
          <a:xfrm>
            <a:off x="6650169" y="1208083"/>
            <a:ext cx="5111664" cy="3801079"/>
          </a:xfrm>
          <a:prstGeom prst="rect">
            <a:avLst/>
          </a:prstGeom>
        </p:spPr>
      </p:pic>
      <p:pic>
        <p:nvPicPr>
          <p:cNvPr id="7" name="Εικόνα 6">
            <a:extLst>
              <a:ext uri="{FF2B5EF4-FFF2-40B4-BE49-F238E27FC236}">
                <a16:creationId xmlns:a16="http://schemas.microsoft.com/office/drawing/2014/main" id="{E52900FB-04C5-58F1-2F59-738528FCDD85}"/>
              </a:ext>
            </a:extLst>
          </p:cNvPr>
          <p:cNvPicPr>
            <a:picLocks noChangeAspect="1"/>
          </p:cNvPicPr>
          <p:nvPr/>
        </p:nvPicPr>
        <p:blipFill>
          <a:blip r:embed="rId4"/>
          <a:stretch>
            <a:fillRect/>
          </a:stretch>
        </p:blipFill>
        <p:spPr>
          <a:xfrm>
            <a:off x="9301694" y="4418789"/>
            <a:ext cx="2240924" cy="1815830"/>
          </a:xfrm>
          <a:prstGeom prst="rect">
            <a:avLst/>
          </a:prstGeom>
        </p:spPr>
      </p:pic>
      <p:sp>
        <p:nvSpPr>
          <p:cNvPr id="8" name="Rectangle 5">
            <a:extLst>
              <a:ext uri="{FF2B5EF4-FFF2-40B4-BE49-F238E27FC236}">
                <a16:creationId xmlns:a16="http://schemas.microsoft.com/office/drawing/2014/main" id="{EC1FB073-6F7A-92D3-1524-2A4DAFC69A56}"/>
              </a:ext>
            </a:extLst>
          </p:cNvPr>
          <p:cNvSpPr>
            <a:spLocks noChangeArrowheads="1"/>
          </p:cNvSpPr>
          <p:nvPr/>
        </p:nvSpPr>
        <p:spPr bwMode="auto">
          <a:xfrm>
            <a:off x="286130" y="5031122"/>
            <a:ext cx="774135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spcBef>
                <a:spcPts val="600"/>
              </a:spcBef>
              <a:buFont typeface="Arial" panose="020B0604020202020204" pitchFamily="34" charset="0"/>
              <a:buChar char="•"/>
            </a:pP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Υπερβασική</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ακανθολυση</a:t>
            </a: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spcBef>
                <a:spcPts val="600"/>
              </a:spcBef>
              <a:buFont typeface="Arial" panose="020B0604020202020204" pitchFamily="34" charset="0"/>
              <a:buChar char="•"/>
            </a:pP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Ηωσινοφιλική</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σπογγίωση</a:t>
            </a: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spcBef>
                <a:spcPts val="600"/>
              </a:spcBef>
              <a:buFont typeface="Arial" panose="020B0604020202020204" pitchFamily="34" charset="0"/>
              <a:buChar char="•"/>
            </a:pP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Ενδοεπιδερμιδική</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πομφόλυγα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υπερβασική</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Κύτταρα της βασικής στιβάδα θυμίζουν «ταφόπλακες» (</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tombstones)</a:t>
            </a:r>
          </a:p>
          <a:p>
            <a:pPr marL="342900" indent="-342900">
              <a:spcBef>
                <a:spcPts val="600"/>
              </a:spcBef>
              <a:buFont typeface="Arial" panose="020B0604020202020204" pitchFamily="34" charset="0"/>
              <a:buChar char="•"/>
            </a:pP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FCAD516-91AB-DDD9-D658-9C17FECB1131}"/>
              </a:ext>
            </a:extLst>
          </p:cNvPr>
          <p:cNvSpPr txBox="1"/>
          <p:nvPr/>
        </p:nvSpPr>
        <p:spPr>
          <a:xfrm>
            <a:off x="286130" y="89144"/>
            <a:ext cx="2188869" cy="461665"/>
          </a:xfrm>
          <a:prstGeom prst="rect">
            <a:avLst/>
          </a:prstGeom>
          <a:noFill/>
        </p:spPr>
        <p:txBody>
          <a:bodyPr wrap="none" rtlCol="0">
            <a:spAutoFit/>
          </a:bodyPr>
          <a:lstStyle/>
          <a:p>
            <a:r>
              <a:rPr lang="el-GR" sz="2400" dirty="0">
                <a:solidFill>
                  <a:schemeClr val="bg1"/>
                </a:solidFill>
              </a:rPr>
              <a:t>Ιστοπαθολογία</a:t>
            </a:r>
          </a:p>
        </p:txBody>
      </p:sp>
    </p:spTree>
    <p:extLst>
      <p:ext uri="{BB962C8B-B14F-4D97-AF65-F5344CB8AC3E}">
        <p14:creationId xmlns:p14="http://schemas.microsoft.com/office/powerpoint/2010/main" val="530456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78FEA2-1D68-7D68-2F7F-561BD2B29EEA}"/>
              </a:ext>
            </a:extLst>
          </p:cNvPr>
          <p:cNvSpPr txBox="1"/>
          <p:nvPr/>
        </p:nvSpPr>
        <p:spPr>
          <a:xfrm>
            <a:off x="286130" y="89144"/>
            <a:ext cx="3518848" cy="461665"/>
          </a:xfrm>
          <a:prstGeom prst="rect">
            <a:avLst/>
          </a:prstGeom>
          <a:noFill/>
        </p:spPr>
        <p:txBody>
          <a:bodyPr wrap="none" rtlCol="0">
            <a:spAutoFit/>
          </a:bodyPr>
          <a:lstStyle/>
          <a:p>
            <a:r>
              <a:rPr lang="el-GR" sz="2400" dirty="0">
                <a:solidFill>
                  <a:schemeClr val="bg1"/>
                </a:solidFill>
                <a:latin typeface="Calibri" panose="020F0502020204030204" pitchFamily="34" charset="0"/>
                <a:ea typeface="Calibri" panose="020F0502020204030204" pitchFamily="34" charset="0"/>
                <a:cs typeface="Calibri" panose="020F0502020204030204" pitchFamily="34" charset="0"/>
              </a:rPr>
              <a:t>Έμμεσος </a:t>
            </a:r>
            <a:r>
              <a:rPr lang="el-GR" sz="2400" dirty="0" err="1">
                <a:solidFill>
                  <a:schemeClr val="bg1"/>
                </a:solidFill>
                <a:latin typeface="Calibri" panose="020F0502020204030204" pitchFamily="34" charset="0"/>
                <a:ea typeface="Calibri" panose="020F0502020204030204" pitchFamily="34" charset="0"/>
                <a:cs typeface="Calibri" panose="020F0502020204030204" pitchFamily="34" charset="0"/>
              </a:rPr>
              <a:t>ανοσοφθορισμός</a:t>
            </a:r>
            <a:endParaRPr lang="el-GR"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Εικόνα 3">
            <a:extLst>
              <a:ext uri="{FF2B5EF4-FFF2-40B4-BE49-F238E27FC236}">
                <a16:creationId xmlns:a16="http://schemas.microsoft.com/office/drawing/2014/main" id="{E1AFC568-1399-A621-20A7-A64A92010086}"/>
              </a:ext>
            </a:extLst>
          </p:cNvPr>
          <p:cNvPicPr>
            <a:picLocks noChangeAspect="1"/>
          </p:cNvPicPr>
          <p:nvPr/>
        </p:nvPicPr>
        <p:blipFill>
          <a:blip r:embed="rId2"/>
          <a:stretch>
            <a:fillRect/>
          </a:stretch>
        </p:blipFill>
        <p:spPr>
          <a:xfrm>
            <a:off x="6916645" y="0"/>
            <a:ext cx="4738243" cy="6858000"/>
          </a:xfrm>
          <a:prstGeom prst="rect">
            <a:avLst/>
          </a:prstGeom>
        </p:spPr>
      </p:pic>
      <p:sp>
        <p:nvSpPr>
          <p:cNvPr id="5" name="Rectangle 5">
            <a:extLst>
              <a:ext uri="{FF2B5EF4-FFF2-40B4-BE49-F238E27FC236}">
                <a16:creationId xmlns:a16="http://schemas.microsoft.com/office/drawing/2014/main" id="{AFE92518-FC30-EAC6-5A4B-F06CBDFD0838}"/>
              </a:ext>
            </a:extLst>
          </p:cNvPr>
          <p:cNvSpPr>
            <a:spLocks noChangeArrowheads="1"/>
          </p:cNvSpPr>
          <p:nvPr/>
        </p:nvSpPr>
        <p:spPr bwMode="auto">
          <a:xfrm>
            <a:off x="1631168" y="1448007"/>
            <a:ext cx="258744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Εικόνα «κηρήθρας»</a:t>
            </a:r>
            <a:endPar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spcBef>
                <a:spcPts val="600"/>
              </a:spcBef>
              <a:buFont typeface="Arial" panose="020B0604020202020204" pitchFamily="34" charset="0"/>
              <a:buChar char="•"/>
            </a:pP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Ορθογώνιο: Στρογγύλεμα γωνιών 5">
            <a:extLst>
              <a:ext uri="{FF2B5EF4-FFF2-40B4-BE49-F238E27FC236}">
                <a16:creationId xmlns:a16="http://schemas.microsoft.com/office/drawing/2014/main" id="{6C17CAEF-46D2-758C-3D58-1D4737460273}"/>
              </a:ext>
            </a:extLst>
          </p:cNvPr>
          <p:cNvSpPr/>
          <p:nvPr/>
        </p:nvSpPr>
        <p:spPr>
          <a:xfrm>
            <a:off x="5752214" y="1775637"/>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ea typeface="Calibri" panose="020F0502020204030204" pitchFamily="34" charset="0"/>
                <a:cs typeface="Calibri" panose="020F0502020204030204" pitchFamily="34" charset="0"/>
              </a:rPr>
              <a:t>Dsg3</a:t>
            </a:r>
            <a:endParaRPr lang="el-GR" dirty="0">
              <a:latin typeface="Calibri" panose="020F0502020204030204" pitchFamily="34" charset="0"/>
              <a:ea typeface="Calibri" panose="020F0502020204030204" pitchFamily="34" charset="0"/>
              <a:cs typeface="Calibri" panose="020F0502020204030204" pitchFamily="34" charset="0"/>
            </a:endParaRPr>
          </a:p>
        </p:txBody>
      </p:sp>
      <p:sp>
        <p:nvSpPr>
          <p:cNvPr id="8" name="Ορθογώνιο: Στρογγύλεμα γωνιών 7">
            <a:extLst>
              <a:ext uri="{FF2B5EF4-FFF2-40B4-BE49-F238E27FC236}">
                <a16:creationId xmlns:a16="http://schemas.microsoft.com/office/drawing/2014/main" id="{EF5DD339-C237-ACAE-2A8D-29A7F05B5870}"/>
              </a:ext>
            </a:extLst>
          </p:cNvPr>
          <p:cNvSpPr/>
          <p:nvPr/>
        </p:nvSpPr>
        <p:spPr>
          <a:xfrm>
            <a:off x="5752214" y="4628707"/>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libri" panose="020F0502020204030204" pitchFamily="34" charset="0"/>
                <a:ea typeface="Calibri" panose="020F0502020204030204" pitchFamily="34" charset="0"/>
                <a:cs typeface="Calibri" panose="020F0502020204030204" pitchFamily="34" charset="0"/>
              </a:rPr>
              <a:t>Dsg1 &amp; 3</a:t>
            </a:r>
            <a:endParaRPr lang="el-GR" dirty="0">
              <a:latin typeface="Calibri" panose="020F0502020204030204" pitchFamily="34" charset="0"/>
              <a:ea typeface="Calibri" panose="020F0502020204030204" pitchFamily="34" charset="0"/>
              <a:cs typeface="Calibri" panose="020F0502020204030204" pitchFamily="34" charset="0"/>
            </a:endParaRPr>
          </a:p>
        </p:txBody>
      </p:sp>
      <p:pic>
        <p:nvPicPr>
          <p:cNvPr id="9" name="Εικόνα 8">
            <a:extLst>
              <a:ext uri="{FF2B5EF4-FFF2-40B4-BE49-F238E27FC236}">
                <a16:creationId xmlns:a16="http://schemas.microsoft.com/office/drawing/2014/main" id="{5406214B-FFB2-C8AC-E498-09E5E31F0CAB}"/>
              </a:ext>
            </a:extLst>
          </p:cNvPr>
          <p:cNvPicPr>
            <a:picLocks noChangeAspect="1"/>
          </p:cNvPicPr>
          <p:nvPr/>
        </p:nvPicPr>
        <p:blipFill rotWithShape="1">
          <a:blip r:embed="rId3"/>
          <a:srcRect l="41962" t="2496" r="21924" b="79494"/>
          <a:stretch/>
        </p:blipFill>
        <p:spPr>
          <a:xfrm>
            <a:off x="537111" y="2690036"/>
            <a:ext cx="3439465" cy="2612059"/>
          </a:xfrm>
          <a:prstGeom prst="rect">
            <a:avLst/>
          </a:prstGeom>
        </p:spPr>
      </p:pic>
      <p:sp>
        <p:nvSpPr>
          <p:cNvPr id="7" name="TextBox 6">
            <a:extLst>
              <a:ext uri="{FF2B5EF4-FFF2-40B4-BE49-F238E27FC236}">
                <a16:creationId xmlns:a16="http://schemas.microsoft.com/office/drawing/2014/main" id="{65C1DCE9-07E7-3346-7E92-DA9023CF5DDC}"/>
              </a:ext>
            </a:extLst>
          </p:cNvPr>
          <p:cNvSpPr txBox="1"/>
          <p:nvPr/>
        </p:nvSpPr>
        <p:spPr>
          <a:xfrm>
            <a:off x="374798" y="5701605"/>
            <a:ext cx="5621965" cy="923330"/>
          </a:xfrm>
          <a:prstGeom prst="rect">
            <a:avLst/>
          </a:prstGeom>
          <a:noFill/>
        </p:spPr>
        <p:txBody>
          <a:bodyPr wrap="square">
            <a:spAutoFit/>
          </a:bodyPr>
          <a:lstStyle/>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Circulating epithelial cell surface (ECS) antibodies</a:t>
            </a:r>
          </a:p>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in the serum are detectable in up to 89% of</a:t>
            </a:r>
          </a:p>
          <a:p>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patients by ELISA and/or indirect IF.</a:t>
            </a:r>
            <a:endParaRPr lang="el-GR"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05025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el-GR" sz="3200" dirty="0" err="1">
                <a:latin typeface="Calibri" panose="020F0502020204030204" pitchFamily="34" charset="0"/>
                <a:ea typeface="Calibri" panose="020F0502020204030204" pitchFamily="34" charset="0"/>
                <a:cs typeface="Calibri" panose="020F0502020204030204" pitchFamily="34" charset="0"/>
              </a:rPr>
              <a:t>Διαφοροδιάγνωση</a:t>
            </a:r>
            <a:endParaRPr lang="en-US" sz="3200" dirty="0">
              <a:latin typeface="Calibri" panose="020F0502020204030204" pitchFamily="34" charset="0"/>
              <a:ea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B553BD64-D483-42AE-B49A-3111917D18A8}"/>
              </a:ext>
            </a:extLst>
          </p:cNvPr>
          <p:cNvGrpSpPr/>
          <p:nvPr/>
        </p:nvGrpSpPr>
        <p:grpSpPr>
          <a:xfrm>
            <a:off x="3859281" y="3981584"/>
            <a:ext cx="2164713" cy="1549726"/>
            <a:chOff x="1879337" y="1628800"/>
            <a:chExt cx="2596514" cy="1858853"/>
          </a:xfrm>
          <a:solidFill>
            <a:schemeClr val="accent1"/>
          </a:solidFill>
        </p:grpSpPr>
        <p:sp>
          <p:nvSpPr>
            <p:cNvPr id="4" name="Donut 4">
              <a:extLst>
                <a:ext uri="{FF2B5EF4-FFF2-40B4-BE49-F238E27FC236}">
                  <a16:creationId xmlns:a16="http://schemas.microsoft.com/office/drawing/2014/main" id="{4DA381FA-1EAD-468A-8B1F-7C03B9B7CE1D}"/>
                </a:ext>
              </a:extLst>
            </p:cNvPr>
            <p:cNvSpPr/>
            <p:nvPr/>
          </p:nvSpPr>
          <p:spPr>
            <a:xfrm>
              <a:off x="2747659" y="1628800"/>
              <a:ext cx="1728192" cy="1728192"/>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8EDDA421-1D98-42A2-8E96-D9EF4A829F64}"/>
                </a:ext>
              </a:extLst>
            </p:cNvPr>
            <p:cNvSpPr/>
            <p:nvPr/>
          </p:nvSpPr>
          <p:spPr>
            <a:xfrm rot="10800000">
              <a:off x="2447108" y="2933701"/>
              <a:ext cx="1044000" cy="4232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Calibri" panose="020F0502020204030204" pitchFamily="34" charset="0"/>
                <a:cs typeface="Calibri" panose="020F0502020204030204" pitchFamily="34" charset="0"/>
              </a:endParaRPr>
            </a:p>
          </p:txBody>
        </p:sp>
        <p:sp>
          <p:nvSpPr>
            <p:cNvPr id="6" name="Isosceles Triangle 5">
              <a:extLst>
                <a:ext uri="{FF2B5EF4-FFF2-40B4-BE49-F238E27FC236}">
                  <a16:creationId xmlns:a16="http://schemas.microsoft.com/office/drawing/2014/main" id="{EA003F89-9B1A-4E3B-A1CB-03EC814066C9}"/>
                </a:ext>
              </a:extLst>
            </p:cNvPr>
            <p:cNvSpPr/>
            <p:nvPr/>
          </p:nvSpPr>
          <p:spPr>
            <a:xfrm rot="16200000">
              <a:off x="1832224" y="2851618"/>
              <a:ext cx="683148" cy="58892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Calibri" panose="020F0502020204030204" pitchFamily="34" charset="0"/>
                <a:cs typeface="Calibri" panose="020F0502020204030204" pitchFamily="34" charset="0"/>
              </a:endParaRPr>
            </a:p>
          </p:txBody>
        </p:sp>
      </p:grpSp>
      <p:grpSp>
        <p:nvGrpSpPr>
          <p:cNvPr id="7" name="Group 6">
            <a:extLst>
              <a:ext uri="{FF2B5EF4-FFF2-40B4-BE49-F238E27FC236}">
                <a16:creationId xmlns:a16="http://schemas.microsoft.com/office/drawing/2014/main" id="{7834A6D3-0834-4E9B-89E2-B55CF043852E}"/>
              </a:ext>
            </a:extLst>
          </p:cNvPr>
          <p:cNvGrpSpPr/>
          <p:nvPr/>
        </p:nvGrpSpPr>
        <p:grpSpPr>
          <a:xfrm rot="10800000">
            <a:off x="6154049" y="2290042"/>
            <a:ext cx="2155921" cy="1549726"/>
            <a:chOff x="1889883" y="1628800"/>
            <a:chExt cx="2585968" cy="1858853"/>
          </a:xfrm>
          <a:solidFill>
            <a:schemeClr val="accent3"/>
          </a:solidFill>
        </p:grpSpPr>
        <p:sp>
          <p:nvSpPr>
            <p:cNvPr id="8" name="Donut 8">
              <a:extLst>
                <a:ext uri="{FF2B5EF4-FFF2-40B4-BE49-F238E27FC236}">
                  <a16:creationId xmlns:a16="http://schemas.microsoft.com/office/drawing/2014/main" id="{EA19E16F-013C-4633-88F3-5463067DDC51}"/>
                </a:ext>
              </a:extLst>
            </p:cNvPr>
            <p:cNvSpPr/>
            <p:nvPr/>
          </p:nvSpPr>
          <p:spPr>
            <a:xfrm>
              <a:off x="2747659" y="1628800"/>
              <a:ext cx="1728192" cy="1728192"/>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6A01951-FD2B-4D0B-A8B7-3F7CBD1B323E}"/>
                </a:ext>
              </a:extLst>
            </p:cNvPr>
            <p:cNvSpPr/>
            <p:nvPr/>
          </p:nvSpPr>
          <p:spPr>
            <a:xfrm rot="10800000">
              <a:off x="2457653" y="2933701"/>
              <a:ext cx="1044000" cy="4232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Calibri" panose="020F0502020204030204" pitchFamily="34" charset="0"/>
                <a:cs typeface="Calibri" panose="020F0502020204030204" pitchFamily="34" charset="0"/>
              </a:endParaRPr>
            </a:p>
          </p:txBody>
        </p:sp>
        <p:sp>
          <p:nvSpPr>
            <p:cNvPr id="10" name="Isosceles Triangle 9">
              <a:extLst>
                <a:ext uri="{FF2B5EF4-FFF2-40B4-BE49-F238E27FC236}">
                  <a16:creationId xmlns:a16="http://schemas.microsoft.com/office/drawing/2014/main" id="{E2A6C1DE-C921-4C74-B16C-4615F310A25E}"/>
                </a:ext>
              </a:extLst>
            </p:cNvPr>
            <p:cNvSpPr/>
            <p:nvPr/>
          </p:nvSpPr>
          <p:spPr>
            <a:xfrm rot="16200000">
              <a:off x="1842769" y="2851618"/>
              <a:ext cx="683149" cy="58892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Calibri" panose="020F0502020204030204" pitchFamily="34" charset="0"/>
                <a:cs typeface="Calibri" panose="020F0502020204030204" pitchFamily="34" charset="0"/>
              </a:endParaRPr>
            </a:p>
          </p:txBody>
        </p:sp>
      </p:grpSp>
      <p:grpSp>
        <p:nvGrpSpPr>
          <p:cNvPr id="11" name="Group 10">
            <a:extLst>
              <a:ext uri="{FF2B5EF4-FFF2-40B4-BE49-F238E27FC236}">
                <a16:creationId xmlns:a16="http://schemas.microsoft.com/office/drawing/2014/main" id="{53582FD8-D8D7-40C2-BE52-1B0EA1B9F8F4}"/>
              </a:ext>
            </a:extLst>
          </p:cNvPr>
          <p:cNvGrpSpPr/>
          <p:nvPr/>
        </p:nvGrpSpPr>
        <p:grpSpPr>
          <a:xfrm rot="5400000">
            <a:off x="4166770" y="1982545"/>
            <a:ext cx="2164716" cy="1549728"/>
            <a:chOff x="1879337" y="1628800"/>
            <a:chExt cx="2596514" cy="1858853"/>
          </a:xfrm>
          <a:solidFill>
            <a:schemeClr val="accent4"/>
          </a:solidFill>
        </p:grpSpPr>
        <p:sp>
          <p:nvSpPr>
            <p:cNvPr id="12" name="Donut 12">
              <a:extLst>
                <a:ext uri="{FF2B5EF4-FFF2-40B4-BE49-F238E27FC236}">
                  <a16:creationId xmlns:a16="http://schemas.microsoft.com/office/drawing/2014/main" id="{87CD05C1-268B-4D72-A87C-C33994AC646F}"/>
                </a:ext>
              </a:extLst>
            </p:cNvPr>
            <p:cNvSpPr/>
            <p:nvPr/>
          </p:nvSpPr>
          <p:spPr>
            <a:xfrm>
              <a:off x="2747659" y="1628800"/>
              <a:ext cx="1728192" cy="1728192"/>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79B1B2BC-58D6-45B9-8821-EB2473D17342}"/>
                </a:ext>
              </a:extLst>
            </p:cNvPr>
            <p:cNvSpPr/>
            <p:nvPr/>
          </p:nvSpPr>
          <p:spPr>
            <a:xfrm rot="10800000">
              <a:off x="2447108" y="2933701"/>
              <a:ext cx="1044000" cy="4232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Calibri" panose="020F0502020204030204" pitchFamily="34" charset="0"/>
                <a:cs typeface="Calibri" panose="020F0502020204030204" pitchFamily="34" charset="0"/>
              </a:endParaRPr>
            </a:p>
          </p:txBody>
        </p:sp>
        <p:sp>
          <p:nvSpPr>
            <p:cNvPr id="14" name="Isosceles Triangle 13">
              <a:extLst>
                <a:ext uri="{FF2B5EF4-FFF2-40B4-BE49-F238E27FC236}">
                  <a16:creationId xmlns:a16="http://schemas.microsoft.com/office/drawing/2014/main" id="{7E06B2F1-F4CC-4248-B08B-B7FE90426A65}"/>
                </a:ext>
              </a:extLst>
            </p:cNvPr>
            <p:cNvSpPr/>
            <p:nvPr/>
          </p:nvSpPr>
          <p:spPr>
            <a:xfrm rot="16200000">
              <a:off x="1832224" y="2851618"/>
              <a:ext cx="683148" cy="58892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Calibri" panose="020F0502020204030204" pitchFamily="34" charset="0"/>
                <a:cs typeface="Calibri" panose="020F0502020204030204" pitchFamily="34" charset="0"/>
              </a:endParaRPr>
            </a:p>
          </p:txBody>
        </p:sp>
      </p:grpSp>
      <p:grpSp>
        <p:nvGrpSpPr>
          <p:cNvPr id="15" name="Group 14">
            <a:extLst>
              <a:ext uri="{FF2B5EF4-FFF2-40B4-BE49-F238E27FC236}">
                <a16:creationId xmlns:a16="http://schemas.microsoft.com/office/drawing/2014/main" id="{C39FD489-AA7C-472B-83A0-9B3428DC26D4}"/>
              </a:ext>
            </a:extLst>
          </p:cNvPr>
          <p:cNvGrpSpPr/>
          <p:nvPr/>
        </p:nvGrpSpPr>
        <p:grpSpPr>
          <a:xfrm rot="16200000">
            <a:off x="5846554" y="4289078"/>
            <a:ext cx="2164714" cy="1549726"/>
            <a:chOff x="1879337" y="1628800"/>
            <a:chExt cx="2596514" cy="1858853"/>
          </a:xfrm>
          <a:solidFill>
            <a:schemeClr val="accent2"/>
          </a:solidFill>
        </p:grpSpPr>
        <p:sp>
          <p:nvSpPr>
            <p:cNvPr id="16" name="Donut 16">
              <a:extLst>
                <a:ext uri="{FF2B5EF4-FFF2-40B4-BE49-F238E27FC236}">
                  <a16:creationId xmlns:a16="http://schemas.microsoft.com/office/drawing/2014/main" id="{6144A6CD-E004-4601-8D94-16BAA00ECCAB}"/>
                </a:ext>
              </a:extLst>
            </p:cNvPr>
            <p:cNvSpPr/>
            <p:nvPr/>
          </p:nvSpPr>
          <p:spPr>
            <a:xfrm>
              <a:off x="2747659" y="1628800"/>
              <a:ext cx="1728192" cy="1728192"/>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chemeClr val="tx1"/>
                </a:solidFill>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050B52C9-5B2C-4631-943B-7F5FF054A919}"/>
                </a:ext>
              </a:extLst>
            </p:cNvPr>
            <p:cNvSpPr/>
            <p:nvPr/>
          </p:nvSpPr>
          <p:spPr>
            <a:xfrm rot="10800000">
              <a:off x="2447108" y="2933701"/>
              <a:ext cx="1044000" cy="4232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Calibri" panose="020F0502020204030204" pitchFamily="34" charset="0"/>
                <a:cs typeface="Calibri" panose="020F0502020204030204" pitchFamily="34" charset="0"/>
              </a:endParaRPr>
            </a:p>
          </p:txBody>
        </p:sp>
        <p:sp>
          <p:nvSpPr>
            <p:cNvPr id="18" name="Isosceles Triangle 17">
              <a:extLst>
                <a:ext uri="{FF2B5EF4-FFF2-40B4-BE49-F238E27FC236}">
                  <a16:creationId xmlns:a16="http://schemas.microsoft.com/office/drawing/2014/main" id="{7399B31B-44D1-44AC-B4B3-267631BF8B6C}"/>
                </a:ext>
              </a:extLst>
            </p:cNvPr>
            <p:cNvSpPr/>
            <p:nvPr/>
          </p:nvSpPr>
          <p:spPr>
            <a:xfrm rot="16200000">
              <a:off x="1832224" y="2851618"/>
              <a:ext cx="683148" cy="58892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latin typeface="Calibri" panose="020F0502020204030204" pitchFamily="34" charset="0"/>
                <a:cs typeface="Calibri" panose="020F0502020204030204" pitchFamily="34" charset="0"/>
              </a:endParaRPr>
            </a:p>
          </p:txBody>
        </p:sp>
      </p:grpSp>
      <p:sp>
        <p:nvSpPr>
          <p:cNvPr id="39" name="Rounded Rectangle 5">
            <a:extLst>
              <a:ext uri="{FF2B5EF4-FFF2-40B4-BE49-F238E27FC236}">
                <a16:creationId xmlns:a16="http://schemas.microsoft.com/office/drawing/2014/main" id="{1BF81E74-199C-4B5A-A37D-BF77ED89DC3F}"/>
              </a:ext>
            </a:extLst>
          </p:cNvPr>
          <p:cNvSpPr/>
          <p:nvPr/>
        </p:nvSpPr>
        <p:spPr>
          <a:xfrm flipH="1">
            <a:off x="5095932" y="4556836"/>
            <a:ext cx="369932" cy="305171"/>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Calibri" panose="020F0502020204030204" pitchFamily="34" charset="0"/>
              <a:cs typeface="Calibri" panose="020F0502020204030204" pitchFamily="34" charset="0"/>
            </a:endParaRPr>
          </a:p>
        </p:txBody>
      </p:sp>
      <p:sp>
        <p:nvSpPr>
          <p:cNvPr id="20" name="Rounded Rectangle 5">
            <a:extLst>
              <a:ext uri="{FF2B5EF4-FFF2-40B4-BE49-F238E27FC236}">
                <a16:creationId xmlns:a16="http://schemas.microsoft.com/office/drawing/2014/main" id="{715E3E5C-5983-2457-8F6D-590F41D728DF}"/>
              </a:ext>
            </a:extLst>
          </p:cNvPr>
          <p:cNvSpPr/>
          <p:nvPr/>
        </p:nvSpPr>
        <p:spPr>
          <a:xfrm flipH="1">
            <a:off x="5106650" y="4556834"/>
            <a:ext cx="369932" cy="305171"/>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Calibri" panose="020F0502020204030204" pitchFamily="34" charset="0"/>
              <a:cs typeface="Calibri" panose="020F0502020204030204" pitchFamily="34" charset="0"/>
            </a:endParaRPr>
          </a:p>
        </p:txBody>
      </p:sp>
      <p:sp>
        <p:nvSpPr>
          <p:cNvPr id="44" name="Rounded Rectangle 5">
            <a:extLst>
              <a:ext uri="{FF2B5EF4-FFF2-40B4-BE49-F238E27FC236}">
                <a16:creationId xmlns:a16="http://schemas.microsoft.com/office/drawing/2014/main" id="{ED15D610-9768-AD11-0EFE-F137B20A3577}"/>
              </a:ext>
            </a:extLst>
          </p:cNvPr>
          <p:cNvSpPr/>
          <p:nvPr/>
        </p:nvSpPr>
        <p:spPr>
          <a:xfrm flipH="1">
            <a:off x="5121685" y="2953494"/>
            <a:ext cx="369932" cy="305171"/>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Calibri" panose="020F0502020204030204" pitchFamily="34" charset="0"/>
              <a:cs typeface="Calibri" panose="020F0502020204030204" pitchFamily="34" charset="0"/>
            </a:endParaRPr>
          </a:p>
        </p:txBody>
      </p:sp>
      <p:sp>
        <p:nvSpPr>
          <p:cNvPr id="45" name="Rounded Rectangle 5">
            <a:extLst>
              <a:ext uri="{FF2B5EF4-FFF2-40B4-BE49-F238E27FC236}">
                <a16:creationId xmlns:a16="http://schemas.microsoft.com/office/drawing/2014/main" id="{C6A01F54-2C9E-35E7-09B7-FCF842DA5E6F}"/>
              </a:ext>
            </a:extLst>
          </p:cNvPr>
          <p:cNvSpPr/>
          <p:nvPr/>
        </p:nvSpPr>
        <p:spPr>
          <a:xfrm flipH="1">
            <a:off x="6689479" y="2988826"/>
            <a:ext cx="369932" cy="305171"/>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Calibri" panose="020F0502020204030204" pitchFamily="34" charset="0"/>
              <a:cs typeface="Calibri" panose="020F0502020204030204" pitchFamily="34" charset="0"/>
            </a:endParaRPr>
          </a:p>
        </p:txBody>
      </p:sp>
      <p:sp>
        <p:nvSpPr>
          <p:cNvPr id="46" name="Rounded Rectangle 5">
            <a:extLst>
              <a:ext uri="{FF2B5EF4-FFF2-40B4-BE49-F238E27FC236}">
                <a16:creationId xmlns:a16="http://schemas.microsoft.com/office/drawing/2014/main" id="{2A5D2C6A-C28D-36B3-9229-F4292DC297B7}"/>
              </a:ext>
            </a:extLst>
          </p:cNvPr>
          <p:cNvSpPr/>
          <p:nvPr/>
        </p:nvSpPr>
        <p:spPr>
          <a:xfrm flipH="1">
            <a:off x="6689479" y="4549394"/>
            <a:ext cx="369932" cy="305171"/>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ln/>
        </p:spPr>
        <p:style>
          <a:lnRef idx="3">
            <a:schemeClr val="lt1"/>
          </a:lnRef>
          <a:fillRef idx="1">
            <a:schemeClr val="accent2"/>
          </a:fillRef>
          <a:effectRef idx="1">
            <a:schemeClr val="accent2"/>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Calibri" panose="020F0502020204030204" pitchFamily="34" charset="0"/>
              <a:cs typeface="Calibri" panose="020F0502020204030204" pitchFamily="34" charset="0"/>
            </a:endParaRPr>
          </a:p>
        </p:txBody>
      </p:sp>
      <p:sp>
        <p:nvSpPr>
          <p:cNvPr id="48" name="TextBox 47">
            <a:extLst>
              <a:ext uri="{FF2B5EF4-FFF2-40B4-BE49-F238E27FC236}">
                <a16:creationId xmlns:a16="http://schemas.microsoft.com/office/drawing/2014/main" id="{3DF6877E-3641-BA04-7A4C-B8414D103A4D}"/>
              </a:ext>
            </a:extLst>
          </p:cNvPr>
          <p:cNvSpPr txBox="1"/>
          <p:nvPr/>
        </p:nvSpPr>
        <p:spPr>
          <a:xfrm>
            <a:off x="1330331" y="1930159"/>
            <a:ext cx="2330479" cy="3139321"/>
          </a:xfrm>
          <a:prstGeom prst="rect">
            <a:avLst/>
          </a:prstGeom>
          <a:noFill/>
        </p:spPr>
        <p:txBody>
          <a:bodyPr wrap="square">
            <a:spAutoFit/>
          </a:bodyPr>
          <a:lstStyle/>
          <a:p>
            <a:r>
              <a:rPr lang="en-US" dirty="0"/>
              <a:t>acute herpetic stomatitis</a:t>
            </a:r>
            <a:endParaRPr lang="el-GR" dirty="0"/>
          </a:p>
          <a:p>
            <a:r>
              <a:rPr lang="en-US" dirty="0"/>
              <a:t>aphthous stomatitis erythema multiforme major</a:t>
            </a:r>
            <a:r>
              <a:rPr lang="el-GR" dirty="0"/>
              <a:t>/</a:t>
            </a:r>
            <a:r>
              <a:rPr lang="en-US" dirty="0"/>
              <a:t>Stevens–Johnson syndrome lichen planus systemic LE</a:t>
            </a:r>
            <a:endParaRPr lang="el-GR" dirty="0"/>
          </a:p>
          <a:p>
            <a:r>
              <a:rPr lang="en-US" dirty="0"/>
              <a:t>mucous membrane (cicatricial) pemphigoid</a:t>
            </a:r>
            <a:endParaRPr lang="el-GR" dirty="0"/>
          </a:p>
        </p:txBody>
      </p:sp>
      <p:sp>
        <p:nvSpPr>
          <p:cNvPr id="49" name="TextBox 48">
            <a:extLst>
              <a:ext uri="{FF2B5EF4-FFF2-40B4-BE49-F238E27FC236}">
                <a16:creationId xmlns:a16="http://schemas.microsoft.com/office/drawing/2014/main" id="{9E300E41-CD7B-EF4B-04D6-8068AEA52F5E}"/>
              </a:ext>
            </a:extLst>
          </p:cNvPr>
          <p:cNvSpPr txBox="1"/>
          <p:nvPr/>
        </p:nvSpPr>
        <p:spPr>
          <a:xfrm>
            <a:off x="1334612" y="1300752"/>
            <a:ext cx="1798762" cy="461665"/>
          </a:xfrm>
          <a:prstGeom prst="rect">
            <a:avLst/>
          </a:prstGeom>
          <a:noFill/>
        </p:spPr>
        <p:txBody>
          <a:bodyPr wrap="none" rtlCol="0">
            <a:spAutoFit/>
          </a:bodyPr>
          <a:lstStyle/>
          <a:p>
            <a:r>
              <a:rPr lang="el-GR" sz="2400" dirty="0" err="1">
                <a:latin typeface="Calibri" panose="020F0502020204030204" pitchFamily="34" charset="0"/>
                <a:ea typeface="Calibri" panose="020F0502020204030204" pitchFamily="34" charset="0"/>
                <a:cs typeface="Calibri" panose="020F0502020204030204" pitchFamily="34" charset="0"/>
              </a:rPr>
              <a:t>Βλενογόννος</a:t>
            </a:r>
            <a:endParaRPr lang="el-GR" sz="2400" dirty="0">
              <a:latin typeface="Calibri" panose="020F0502020204030204" pitchFamily="34" charset="0"/>
              <a:ea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1B19F9C1-4F31-AB0F-7038-6EA5A858EB15}"/>
              </a:ext>
            </a:extLst>
          </p:cNvPr>
          <p:cNvSpPr txBox="1"/>
          <p:nvPr/>
        </p:nvSpPr>
        <p:spPr>
          <a:xfrm>
            <a:off x="8717151" y="1444218"/>
            <a:ext cx="997517" cy="461665"/>
          </a:xfrm>
          <a:prstGeom prst="rect">
            <a:avLst/>
          </a:prstGeom>
          <a:noFill/>
        </p:spPr>
        <p:txBody>
          <a:bodyPr wrap="none" rtlCol="0">
            <a:spAutoFit/>
          </a:bodyPr>
          <a:lstStyle/>
          <a:p>
            <a:r>
              <a:rPr lang="el-GR" sz="2400" dirty="0">
                <a:latin typeface="Calibri" panose="020F0502020204030204" pitchFamily="34" charset="0"/>
                <a:ea typeface="Calibri" panose="020F0502020204030204" pitchFamily="34" charset="0"/>
                <a:cs typeface="Calibri" panose="020F0502020204030204" pitchFamily="34" charset="0"/>
              </a:rPr>
              <a:t>Δέρμα</a:t>
            </a:r>
          </a:p>
        </p:txBody>
      </p:sp>
      <p:sp>
        <p:nvSpPr>
          <p:cNvPr id="52" name="TextBox 51">
            <a:extLst>
              <a:ext uri="{FF2B5EF4-FFF2-40B4-BE49-F238E27FC236}">
                <a16:creationId xmlns:a16="http://schemas.microsoft.com/office/drawing/2014/main" id="{13516C2A-4EC2-89F9-17C7-1D7254BF1471}"/>
              </a:ext>
            </a:extLst>
          </p:cNvPr>
          <p:cNvSpPr txBox="1"/>
          <p:nvPr/>
        </p:nvSpPr>
        <p:spPr>
          <a:xfrm>
            <a:off x="8812792" y="1930159"/>
            <a:ext cx="2419682" cy="3139321"/>
          </a:xfrm>
          <a:prstGeom prst="rect">
            <a:avLst/>
          </a:prstGeom>
          <a:noFill/>
        </p:spPr>
        <p:txBody>
          <a:bodyPr wrap="square">
            <a:spAutoFit/>
          </a:bodyPr>
          <a:lstStyle/>
          <a:p>
            <a:r>
              <a:rPr lang="en-US" dirty="0"/>
              <a:t>other forms of pemphigus</a:t>
            </a:r>
            <a:endParaRPr lang="el-GR" dirty="0"/>
          </a:p>
          <a:p>
            <a:r>
              <a:rPr lang="en-US" dirty="0"/>
              <a:t>bullous pemphigoid, linear IgA bullous dermatosis</a:t>
            </a:r>
            <a:endParaRPr lang="el-GR" dirty="0"/>
          </a:p>
          <a:p>
            <a:r>
              <a:rPr lang="en-US" dirty="0"/>
              <a:t>erythema multiforme, Hailey–Hailey disease</a:t>
            </a:r>
            <a:endParaRPr lang="el-GR" dirty="0"/>
          </a:p>
          <a:p>
            <a:r>
              <a:rPr lang="en-US" dirty="0"/>
              <a:t>transient acantholytic dermatosis (Grover disease)</a:t>
            </a:r>
            <a:endParaRPr lang="el-GR" dirty="0"/>
          </a:p>
        </p:txBody>
      </p:sp>
    </p:spTree>
    <p:extLst>
      <p:ext uri="{BB962C8B-B14F-4D97-AF65-F5344CB8AC3E}">
        <p14:creationId xmlns:p14="http://schemas.microsoft.com/office/powerpoint/2010/main" val="40331203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397097D-E29A-DC77-9CDD-F8F65CB2CB3F}"/>
              </a:ext>
            </a:extLst>
          </p:cNvPr>
          <p:cNvSpPr txBox="1">
            <a:spLocks noChangeArrowheads="1"/>
          </p:cNvSpPr>
          <p:nvPr/>
        </p:nvSpPr>
        <p:spPr>
          <a:xfrm>
            <a:off x="172941" y="255587"/>
            <a:ext cx="8305800" cy="431800"/>
          </a:xfrm>
          <a:prstGeom prst="rect">
            <a:avLst/>
          </a:prstGeom>
          <a:solidFill>
            <a:schemeClr val="accent1"/>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l-GR" sz="2400" dirty="0">
                <a:solidFill>
                  <a:schemeClr val="bg1"/>
                </a:solidFill>
                <a:latin typeface="Calibri" panose="020F0502020204030204" pitchFamily="34" charset="0"/>
                <a:ea typeface="Calibri" panose="020F0502020204030204" pitchFamily="34" charset="0"/>
                <a:cs typeface="Calibri" panose="020F0502020204030204" pitchFamily="34" charset="0"/>
              </a:rPr>
              <a:t>Βλαστική </a:t>
            </a:r>
            <a:r>
              <a:rPr lang="el-GR" altLang="el-GR" sz="2400" dirty="0" err="1">
                <a:solidFill>
                  <a:schemeClr val="bg1"/>
                </a:solidFill>
                <a:latin typeface="Calibri" panose="020F0502020204030204" pitchFamily="34" charset="0"/>
                <a:ea typeface="Calibri" panose="020F0502020204030204" pitchFamily="34" charset="0"/>
                <a:cs typeface="Calibri" panose="020F0502020204030204" pitchFamily="34" charset="0"/>
              </a:rPr>
              <a:t>πέμφιγα</a:t>
            </a:r>
            <a:endParaRPr lang="el-GR" altLang="el-GR"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tangle 3">
            <a:extLst>
              <a:ext uri="{FF2B5EF4-FFF2-40B4-BE49-F238E27FC236}">
                <a16:creationId xmlns:a16="http://schemas.microsoft.com/office/drawing/2014/main" id="{D6ED6774-0BB0-75B1-4C52-A066BED97EA8}"/>
              </a:ext>
            </a:extLst>
          </p:cNvPr>
          <p:cNvSpPr>
            <a:spLocks noChangeArrowheads="1"/>
          </p:cNvSpPr>
          <p:nvPr/>
        </p:nvSpPr>
        <p:spPr bwMode="auto">
          <a:xfrm>
            <a:off x="172941" y="768962"/>
            <a:ext cx="8109822"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Σπάνια παραλλαγή της κοινής</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Βλάβες παρατηρούνται συνήθως στις πτυχές του σώματος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μηροβουβωνική</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μασχαλιαία) αλλά και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περιστοματικά</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περιπρωκτικά</a:t>
            </a: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Χωρίζεται σε 2 υποκατηγορίες:</a:t>
            </a:r>
          </a:p>
          <a:p>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Τύπου </a:t>
            </a:r>
            <a:r>
              <a:rPr lang="en-US"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Newmann</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πλαδαρές πομφόλυγες,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θηλωματώδεις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μηρμηκιώδεις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βλάβες)</a:t>
            </a:r>
          </a:p>
          <a:p>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Τύπου </a:t>
            </a:r>
            <a:r>
              <a:rPr lang="en-US"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Hallopeau</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φλύκταινες) : εντοπισμένος,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καλοηθέστερος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τύπος</a:t>
            </a:r>
          </a:p>
          <a:p>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Μπορεί να συνυπάρχουν και οι δύο τύποι</a:t>
            </a:r>
          </a:p>
          <a:p>
            <a:endParaRPr lang="el-GR" altLang="el-GR" sz="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Εικόνα 4">
            <a:extLst>
              <a:ext uri="{FF2B5EF4-FFF2-40B4-BE49-F238E27FC236}">
                <a16:creationId xmlns:a16="http://schemas.microsoft.com/office/drawing/2014/main" id="{DA6DB470-ECA7-1341-A8AC-E0720FF4130F}"/>
              </a:ext>
            </a:extLst>
          </p:cNvPr>
          <p:cNvPicPr>
            <a:picLocks noChangeAspect="1"/>
          </p:cNvPicPr>
          <p:nvPr/>
        </p:nvPicPr>
        <p:blipFill>
          <a:blip r:embed="rId2"/>
          <a:stretch>
            <a:fillRect/>
          </a:stretch>
        </p:blipFill>
        <p:spPr>
          <a:xfrm>
            <a:off x="5982423" y="3063233"/>
            <a:ext cx="5190543" cy="3794767"/>
          </a:xfrm>
          <a:prstGeom prst="rect">
            <a:avLst/>
          </a:prstGeom>
        </p:spPr>
      </p:pic>
      <p:pic>
        <p:nvPicPr>
          <p:cNvPr id="6" name="Εικόνα 5">
            <a:extLst>
              <a:ext uri="{FF2B5EF4-FFF2-40B4-BE49-F238E27FC236}">
                <a16:creationId xmlns:a16="http://schemas.microsoft.com/office/drawing/2014/main" id="{89CEAF64-40BB-85CE-8416-457D70C8F081}"/>
              </a:ext>
            </a:extLst>
          </p:cNvPr>
          <p:cNvPicPr>
            <a:picLocks noChangeAspect="1"/>
          </p:cNvPicPr>
          <p:nvPr/>
        </p:nvPicPr>
        <p:blipFill>
          <a:blip r:embed="rId3"/>
          <a:stretch>
            <a:fillRect/>
          </a:stretch>
        </p:blipFill>
        <p:spPr>
          <a:xfrm>
            <a:off x="1172172" y="3502539"/>
            <a:ext cx="3683785" cy="2432611"/>
          </a:xfrm>
          <a:prstGeom prst="rect">
            <a:avLst/>
          </a:prstGeom>
        </p:spPr>
      </p:pic>
      <p:sp>
        <p:nvSpPr>
          <p:cNvPr id="8" name="TextBox 7">
            <a:extLst>
              <a:ext uri="{FF2B5EF4-FFF2-40B4-BE49-F238E27FC236}">
                <a16:creationId xmlns:a16="http://schemas.microsoft.com/office/drawing/2014/main" id="{C89287AF-EE2A-A933-D9DD-196264BB654F}"/>
              </a:ext>
            </a:extLst>
          </p:cNvPr>
          <p:cNvSpPr txBox="1"/>
          <p:nvPr/>
        </p:nvSpPr>
        <p:spPr>
          <a:xfrm>
            <a:off x="172941" y="6035105"/>
            <a:ext cx="5313459" cy="646331"/>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l-GR" dirty="0">
                <a:latin typeface="Calibri" panose="020F0502020204030204" pitchFamily="34" charset="0"/>
                <a:ea typeface="Calibri" panose="020F0502020204030204" pitchFamily="34" charset="0"/>
                <a:cs typeface="Calibri" panose="020F0502020204030204" pitchFamily="34" charset="0"/>
              </a:rPr>
              <a:t>Ενδοεπιδερμικά </a:t>
            </a:r>
            <a:r>
              <a:rPr lang="el-GR" dirty="0" err="1">
                <a:latin typeface="Calibri" panose="020F0502020204030204" pitchFamily="34" charset="0"/>
                <a:ea typeface="Calibri" panose="020F0502020204030204" pitchFamily="34" charset="0"/>
                <a:cs typeface="Calibri" panose="020F0502020204030204" pitchFamily="34" charset="0"/>
              </a:rPr>
              <a:t>ηωσινοφιλικά</a:t>
            </a:r>
            <a:r>
              <a:rPr lang="el-GR" dirty="0">
                <a:latin typeface="Calibri" panose="020F0502020204030204" pitchFamily="34" charset="0"/>
                <a:ea typeface="Calibri" panose="020F0502020204030204" pitchFamily="34" charset="0"/>
                <a:cs typeface="Calibri" panose="020F0502020204030204" pitchFamily="34" charset="0"/>
              </a:rPr>
              <a:t> </a:t>
            </a:r>
            <a:r>
              <a:rPr lang="el-GR" dirty="0" err="1">
                <a:latin typeface="Calibri" panose="020F0502020204030204" pitchFamily="34" charset="0"/>
                <a:ea typeface="Calibri" panose="020F0502020204030204" pitchFamily="34" charset="0"/>
                <a:cs typeface="Calibri" panose="020F0502020204030204" pitchFamily="34" charset="0"/>
              </a:rPr>
              <a:t>μικροαποστημάτια</a:t>
            </a:r>
            <a:r>
              <a:rPr lang="el-GR" dirty="0">
                <a:latin typeface="Calibri" panose="020F0502020204030204" pitchFamily="34" charset="0"/>
                <a:ea typeface="Calibri" panose="020F0502020204030204" pitchFamily="34" charset="0"/>
                <a:cs typeface="Calibri" panose="020F0502020204030204" pitchFamily="34" charset="0"/>
              </a:rPr>
              <a:t>: διαγνωστικό στοιχείο</a:t>
            </a:r>
          </a:p>
        </p:txBody>
      </p:sp>
      <p:pic>
        <p:nvPicPr>
          <p:cNvPr id="7" name="Εικόνα 6">
            <a:extLst>
              <a:ext uri="{FF2B5EF4-FFF2-40B4-BE49-F238E27FC236}">
                <a16:creationId xmlns:a16="http://schemas.microsoft.com/office/drawing/2014/main" id="{9A91AE2E-883C-5218-DA4B-60C0050E2BB6}"/>
              </a:ext>
            </a:extLst>
          </p:cNvPr>
          <p:cNvPicPr>
            <a:picLocks noChangeAspect="1"/>
          </p:cNvPicPr>
          <p:nvPr/>
        </p:nvPicPr>
        <p:blipFill>
          <a:blip r:embed="rId4"/>
          <a:stretch>
            <a:fillRect/>
          </a:stretch>
        </p:blipFill>
        <p:spPr>
          <a:xfrm>
            <a:off x="8682343" y="0"/>
            <a:ext cx="3509657" cy="3457718"/>
          </a:xfrm>
          <a:prstGeom prst="rect">
            <a:avLst/>
          </a:prstGeom>
        </p:spPr>
      </p:pic>
    </p:spTree>
    <p:extLst>
      <p:ext uri="{BB962C8B-B14F-4D97-AF65-F5344CB8AC3E}">
        <p14:creationId xmlns:p14="http://schemas.microsoft.com/office/powerpoint/2010/main" val="4068023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2">
            <a:extLst>
              <a:ext uri="{FF2B5EF4-FFF2-40B4-BE49-F238E27FC236}">
                <a16:creationId xmlns:a16="http://schemas.microsoft.com/office/drawing/2014/main" id="{FA721144-4443-4CC5-9358-A9C70BE45EFB}"/>
              </a:ext>
            </a:extLst>
          </p:cNvPr>
          <p:cNvSpPr/>
          <p:nvPr/>
        </p:nvSpPr>
        <p:spPr>
          <a:xfrm>
            <a:off x="403354" y="2852341"/>
            <a:ext cx="4982582" cy="707886"/>
          </a:xfrm>
          <a:prstGeom prst="rect">
            <a:avLst/>
          </a:prstGeom>
        </p:spPr>
        <p:txBody>
          <a:bodyPr wrap="none">
            <a:spAutoFit/>
          </a:bodyPr>
          <a:lstStyle/>
          <a:p>
            <a:r>
              <a:rPr lang="el-GR" altLang="ko-KR" sz="4000" b="1" dirty="0">
                <a:solidFill>
                  <a:schemeClr val="bg1"/>
                </a:solidFill>
                <a:cs typeface="Arial" pitchFamily="34" charset="0"/>
              </a:rPr>
              <a:t>Φυλλώδης </a:t>
            </a:r>
            <a:r>
              <a:rPr lang="el-GR" altLang="ko-KR" sz="4000" b="1" dirty="0" err="1">
                <a:solidFill>
                  <a:schemeClr val="bg1"/>
                </a:solidFill>
                <a:cs typeface="Arial" pitchFamily="34" charset="0"/>
              </a:rPr>
              <a:t>πέμφιγα</a:t>
            </a:r>
            <a:endParaRPr lang="en-US" altLang="ko-KR" sz="4000" b="1" dirty="0">
              <a:solidFill>
                <a:schemeClr val="bg1"/>
              </a:solidFill>
              <a:cs typeface="Arial" pitchFamily="34" charset="0"/>
            </a:endParaRPr>
          </a:p>
        </p:txBody>
      </p:sp>
      <p:pic>
        <p:nvPicPr>
          <p:cNvPr id="7" name="Θέση εικόνας 6">
            <a:extLst>
              <a:ext uri="{FF2B5EF4-FFF2-40B4-BE49-F238E27FC236}">
                <a16:creationId xmlns:a16="http://schemas.microsoft.com/office/drawing/2014/main" id="{730EF5D7-29DF-CD80-7CC2-F7F60BBA1317}"/>
              </a:ext>
            </a:extLst>
          </p:cNvPr>
          <p:cNvPicPr>
            <a:picLocks noGrp="1" noChangeAspect="1"/>
          </p:cNvPicPr>
          <p:nvPr>
            <p:ph type="pic" sz="quarter" idx="65"/>
          </p:nvPr>
        </p:nvPicPr>
        <p:blipFill>
          <a:blip r:embed="rId2">
            <a:extLst>
              <a:ext uri="{28A0092B-C50C-407E-A947-70E740481C1C}">
                <a14:useLocalDpi xmlns:a14="http://schemas.microsoft.com/office/drawing/2010/main" val="0"/>
              </a:ext>
            </a:extLst>
          </a:blip>
          <a:srcRect l="1458" r="1458"/>
          <a:stretch/>
        </p:blipFill>
        <p:spPr>
          <a:xfrm>
            <a:off x="5534029" y="2"/>
            <a:ext cx="6657973" cy="6857999"/>
          </a:xfrm>
          <a:blipFill>
            <a:blip r:embed="rId3">
              <a:extLst>
                <a:ext uri="{96DAC541-7B7A-43D3-8B79-37D633B846F1}">
                  <asvg:svgBlip xmlns:asvg="http://schemas.microsoft.com/office/drawing/2016/SVG/main" r:embed="rId4"/>
                </a:ext>
              </a:extLst>
            </a:blip>
            <a:stretch>
              <a:fillRect/>
            </a:stretch>
          </a:blipFill>
        </p:spPr>
      </p:pic>
    </p:spTree>
    <p:extLst>
      <p:ext uri="{BB962C8B-B14F-4D97-AF65-F5344CB8AC3E}">
        <p14:creationId xmlns:p14="http://schemas.microsoft.com/office/powerpoint/2010/main" val="35937087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7807D42-75C8-5CC9-5B21-6F4F43D5DB39}"/>
              </a:ext>
            </a:extLst>
          </p:cNvPr>
          <p:cNvSpPr txBox="1">
            <a:spLocks noChangeArrowheads="1"/>
          </p:cNvSpPr>
          <p:nvPr/>
        </p:nvSpPr>
        <p:spPr>
          <a:xfrm>
            <a:off x="172941" y="255587"/>
            <a:ext cx="8305800" cy="431800"/>
          </a:xfrm>
          <a:prstGeom prst="rect">
            <a:avLst/>
          </a:prstGeom>
          <a:solidFill>
            <a:srgbClr val="FF99FF"/>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l-GR" sz="2400" dirty="0">
                <a:latin typeface="Calibri" panose="020F0502020204030204" pitchFamily="34" charset="0"/>
                <a:ea typeface="Calibri" panose="020F0502020204030204" pitchFamily="34" charset="0"/>
                <a:cs typeface="Calibri" panose="020F0502020204030204" pitchFamily="34" charset="0"/>
              </a:rPr>
              <a:t>Φυλλώδης </a:t>
            </a:r>
            <a:r>
              <a:rPr lang="el-GR" altLang="el-GR" sz="2400" dirty="0" err="1">
                <a:latin typeface="Calibri" panose="020F0502020204030204" pitchFamily="34" charset="0"/>
                <a:ea typeface="Calibri" panose="020F0502020204030204" pitchFamily="34" charset="0"/>
                <a:cs typeface="Calibri" panose="020F0502020204030204" pitchFamily="34" charset="0"/>
              </a:rPr>
              <a:t>πέμφιγα</a:t>
            </a:r>
            <a:endParaRPr lang="el-GR" altLang="el-GR" sz="2400" dirty="0">
              <a:latin typeface="Calibri" panose="020F0502020204030204" pitchFamily="34" charset="0"/>
              <a:ea typeface="Calibri" panose="020F0502020204030204" pitchFamily="34" charset="0"/>
              <a:cs typeface="Calibri" panose="020F0502020204030204" pitchFamily="34" charset="0"/>
            </a:endParaRPr>
          </a:p>
        </p:txBody>
      </p:sp>
      <p:sp>
        <p:nvSpPr>
          <p:cNvPr id="3" name="Rectangle 5">
            <a:extLst>
              <a:ext uri="{FF2B5EF4-FFF2-40B4-BE49-F238E27FC236}">
                <a16:creationId xmlns:a16="http://schemas.microsoft.com/office/drawing/2014/main" id="{FD31EFE6-59F5-C8C1-04A5-0EC139E0E5AA}"/>
              </a:ext>
            </a:extLst>
          </p:cNvPr>
          <p:cNvSpPr>
            <a:spLocks noChangeArrowheads="1"/>
          </p:cNvSpPr>
          <p:nvPr/>
        </p:nvSpPr>
        <p:spPr bwMode="auto">
          <a:xfrm>
            <a:off x="172941" y="797510"/>
            <a:ext cx="11605402"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Λιγότερο συχνή (10-20%)</a:t>
            </a:r>
          </a:p>
          <a:p>
            <a:pPr marL="342900" indent="-342900">
              <a:spcBef>
                <a:spcPts val="600"/>
              </a:spcBef>
              <a:buFont typeface="Arial" panose="020B0604020202020204" pitchFamily="34" charset="0"/>
              <a:buChar char="•"/>
            </a:pP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0.04 </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νέες περιπτώσεις ανά</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100,000 </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πληθυσμού ανά έτος </a:t>
            </a:r>
          </a:p>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Λιγότερο σοβαρή </a:t>
            </a:r>
          </a:p>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Εμφανίζεται συνήθως κατά τη 5</a:t>
            </a:r>
            <a:r>
              <a:rPr lang="el-GR" altLang="el-GR" sz="2000" baseline="30000" dirty="0">
                <a:solidFill>
                  <a:schemeClr val="bg1"/>
                </a:solidFill>
                <a:latin typeface="Calibri" panose="020F0502020204030204" pitchFamily="34" charset="0"/>
                <a:ea typeface="Calibri" panose="020F0502020204030204" pitchFamily="34" charset="0"/>
                <a:cs typeface="Calibri" panose="020F0502020204030204" pitchFamily="34" charset="0"/>
              </a:rPr>
              <a:t>η</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δεκαετία της ζωής</a:t>
            </a:r>
          </a:p>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Δύσοσμες, επώδυνες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ορορροούσες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διαβρώσεις μεταπίπτουν σε επιφανειακές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λεπιδώδεις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και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εφελκιδοποιημένες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βλάβες επί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ερυθηματώδους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βάσης</a:t>
            </a:r>
          </a:p>
          <a:p>
            <a:pPr marL="342900" indent="-342900">
              <a:spcBef>
                <a:spcPts val="600"/>
              </a:spcBef>
              <a:buFont typeface="Arial" panose="020B0604020202020204" pitchFamily="34" charset="0"/>
              <a:buChar char="•"/>
            </a:pP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Σμηγματορροϊκού</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τύπου κατανομή σε τριχωτό, πρόσωπο, ανώτερο τμήμα κορμού</a:t>
            </a:r>
          </a:p>
        </p:txBody>
      </p:sp>
      <p:pic>
        <p:nvPicPr>
          <p:cNvPr id="8" name="Εικόνα 7">
            <a:extLst>
              <a:ext uri="{FF2B5EF4-FFF2-40B4-BE49-F238E27FC236}">
                <a16:creationId xmlns:a16="http://schemas.microsoft.com/office/drawing/2014/main" id="{91055441-AE4A-BEB8-E3D5-2E90FDE26016}"/>
              </a:ext>
            </a:extLst>
          </p:cNvPr>
          <p:cNvPicPr>
            <a:picLocks noChangeAspect="1"/>
          </p:cNvPicPr>
          <p:nvPr/>
        </p:nvPicPr>
        <p:blipFill>
          <a:blip r:embed="rId3"/>
          <a:stretch>
            <a:fillRect/>
          </a:stretch>
        </p:blipFill>
        <p:spPr>
          <a:xfrm>
            <a:off x="6792686" y="3429000"/>
            <a:ext cx="5062246" cy="3390847"/>
          </a:xfrm>
          <a:prstGeom prst="rect">
            <a:avLst/>
          </a:prstGeom>
        </p:spPr>
      </p:pic>
    </p:spTree>
    <p:extLst>
      <p:ext uri="{BB962C8B-B14F-4D97-AF65-F5344CB8AC3E}">
        <p14:creationId xmlns:p14="http://schemas.microsoft.com/office/powerpoint/2010/main" val="37979911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11AFA873-8ECE-220A-8167-5A57917D94B8}"/>
              </a:ext>
            </a:extLst>
          </p:cNvPr>
          <p:cNvPicPr>
            <a:picLocks noChangeAspect="1"/>
          </p:cNvPicPr>
          <p:nvPr/>
        </p:nvPicPr>
        <p:blipFill>
          <a:blip r:embed="rId2"/>
          <a:stretch>
            <a:fillRect/>
          </a:stretch>
        </p:blipFill>
        <p:spPr>
          <a:xfrm>
            <a:off x="1847493" y="233115"/>
            <a:ext cx="8497013" cy="6105929"/>
          </a:xfrm>
          <a:prstGeom prst="rect">
            <a:avLst/>
          </a:prstGeom>
        </p:spPr>
      </p:pic>
    </p:spTree>
    <p:extLst>
      <p:ext uri="{BB962C8B-B14F-4D97-AF65-F5344CB8AC3E}">
        <p14:creationId xmlns:p14="http://schemas.microsoft.com/office/powerpoint/2010/main" val="28314485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95C8222F-DCAC-EFAC-17A6-62DB9D26BCFC}"/>
              </a:ext>
            </a:extLst>
          </p:cNvPr>
          <p:cNvSpPr>
            <a:spLocks noGrp="1" noChangeArrowheads="1"/>
          </p:cNvSpPr>
          <p:nvPr>
            <p:ph type="title"/>
          </p:nvPr>
        </p:nvSpPr>
        <p:spPr>
          <a:xfrm>
            <a:off x="641498" y="417551"/>
            <a:ext cx="8305800" cy="792163"/>
          </a:xfrm>
          <a:noFill/>
        </p:spPr>
        <p:txBody>
          <a:bodyPr/>
          <a:lstStyle/>
          <a:p>
            <a:r>
              <a:rPr lang="el-GR" altLang="el-GR" sz="2400" dirty="0">
                <a:latin typeface="Arial" panose="020B0604020202020204" pitchFamily="34" charset="0"/>
                <a:cs typeface="Arial" panose="020B0604020202020204" pitchFamily="34" charset="0"/>
              </a:rPr>
              <a:t>Φυλλώδης </a:t>
            </a:r>
            <a:r>
              <a:rPr lang="el-GR" altLang="el-GR" sz="2400" dirty="0" err="1">
                <a:latin typeface="Arial" panose="020B0604020202020204" pitchFamily="34" charset="0"/>
                <a:cs typeface="Arial" panose="020B0604020202020204" pitchFamily="34" charset="0"/>
              </a:rPr>
              <a:t>πέμφιγα</a:t>
            </a:r>
            <a:r>
              <a:rPr lang="el-GR" altLang="el-GR" sz="2400" dirty="0">
                <a:latin typeface="Arial" panose="020B0604020202020204" pitchFamily="34" charset="0"/>
                <a:cs typeface="Arial" panose="020B0604020202020204" pitchFamily="34" charset="0"/>
              </a:rPr>
              <a:t> - </a:t>
            </a:r>
            <a:r>
              <a:rPr lang="el-GR" altLang="el-GR" sz="2400" dirty="0" err="1">
                <a:latin typeface="Arial" panose="020B0604020202020204" pitchFamily="34" charset="0"/>
                <a:cs typeface="Arial" panose="020B0604020202020204" pitchFamily="34" charset="0"/>
              </a:rPr>
              <a:t>Παθοφυσιολογία</a:t>
            </a:r>
            <a:r>
              <a:rPr lang="el-GR" altLang="el-GR" sz="2400" dirty="0">
                <a:latin typeface="Arial" panose="020B0604020202020204" pitchFamily="34" charset="0"/>
                <a:cs typeface="Arial" panose="020B0604020202020204" pitchFamily="34" charset="0"/>
              </a:rPr>
              <a:t> </a:t>
            </a:r>
          </a:p>
        </p:txBody>
      </p:sp>
      <p:sp>
        <p:nvSpPr>
          <p:cNvPr id="34819" name="Rectangle 6">
            <a:extLst>
              <a:ext uri="{FF2B5EF4-FFF2-40B4-BE49-F238E27FC236}">
                <a16:creationId xmlns:a16="http://schemas.microsoft.com/office/drawing/2014/main" id="{C9FD9215-E21D-D5C3-BCA5-298C0247735C}"/>
              </a:ext>
            </a:extLst>
          </p:cNvPr>
          <p:cNvSpPr>
            <a:spLocks noChangeArrowheads="1"/>
          </p:cNvSpPr>
          <p:nvPr/>
        </p:nvSpPr>
        <p:spPr bwMode="auto">
          <a:xfrm>
            <a:off x="641498" y="948291"/>
            <a:ext cx="8964612" cy="2197100"/>
          </a:xfrm>
          <a:prstGeom prst="rect">
            <a:avLst/>
          </a:prstGeom>
          <a:noFill/>
          <a:ln w="9525">
            <a:noFill/>
            <a:miter lim="800000"/>
            <a:headEnd/>
            <a:tailEnd/>
          </a:ln>
        </p:spPr>
        <p:txBody>
          <a:bodyPr anchor="ctr">
            <a:spAutoFit/>
          </a:bodyPr>
          <a:lstStyle/>
          <a:p>
            <a:pPr>
              <a:defRPr/>
            </a:pPr>
            <a:endParaRPr lang="el-GR" sz="600" dirty="0">
              <a:latin typeface="Arial" charset="0"/>
              <a:cs typeface="Arial" charset="0"/>
            </a:endParaRPr>
          </a:p>
          <a:p>
            <a:pPr>
              <a:defRPr/>
            </a:pPr>
            <a:r>
              <a:rPr lang="el-GR" sz="2000" dirty="0">
                <a:latin typeface="Arial" charset="0"/>
                <a:cs typeface="Arial" charset="0"/>
              </a:rPr>
              <a:t>● Αντιγόνο</a:t>
            </a:r>
            <a:r>
              <a:rPr lang="en-US" sz="2000" dirty="0">
                <a:latin typeface="Arial" charset="0"/>
                <a:cs typeface="Arial" charset="0"/>
              </a:rPr>
              <a:t>: </a:t>
            </a:r>
            <a:r>
              <a:rPr lang="en-US" sz="2000" dirty="0" err="1">
                <a:solidFill>
                  <a:schemeClr val="accent6"/>
                </a:solidFill>
                <a:latin typeface="Arial" charset="0"/>
                <a:cs typeface="Arial" charset="0"/>
              </a:rPr>
              <a:t>Dsg</a:t>
            </a:r>
            <a:r>
              <a:rPr lang="el-GR" sz="2000" dirty="0">
                <a:solidFill>
                  <a:schemeClr val="accent6"/>
                </a:solidFill>
                <a:latin typeface="Arial" charset="0"/>
                <a:cs typeface="Arial" charset="0"/>
              </a:rPr>
              <a:t> 1</a:t>
            </a:r>
            <a:r>
              <a:rPr lang="el-GR" sz="2000" dirty="0">
                <a:latin typeface="Arial" charset="0"/>
                <a:cs typeface="Arial" charset="0"/>
              </a:rPr>
              <a:t> (ΜΒ </a:t>
            </a:r>
            <a:r>
              <a:rPr lang="en-US" sz="2000" dirty="0">
                <a:latin typeface="Arial" charset="0"/>
                <a:cs typeface="Arial" charset="0"/>
              </a:rPr>
              <a:t>80kDa</a:t>
            </a:r>
            <a:r>
              <a:rPr lang="el-GR" sz="2000" dirty="0">
                <a:latin typeface="Arial" charset="0"/>
                <a:cs typeface="Arial" charset="0"/>
              </a:rPr>
              <a:t>)</a:t>
            </a:r>
          </a:p>
          <a:p>
            <a:pPr>
              <a:defRPr/>
            </a:pPr>
            <a:endParaRPr lang="el-GR" sz="600" dirty="0">
              <a:latin typeface="Arial" charset="0"/>
              <a:cs typeface="Arial" charset="0"/>
            </a:endParaRPr>
          </a:p>
          <a:p>
            <a:pPr>
              <a:defRPr/>
            </a:pPr>
            <a:r>
              <a:rPr lang="el-GR" sz="2000" dirty="0">
                <a:latin typeface="Arial" charset="0"/>
                <a:cs typeface="Arial" charset="0"/>
              </a:rPr>
              <a:t>● Λόγω επιφανειακότερου διαχωρισμού (</a:t>
            </a:r>
            <a:r>
              <a:rPr lang="el-GR" sz="2000" dirty="0" err="1">
                <a:latin typeface="Arial" charset="0"/>
                <a:cs typeface="Arial" charset="0"/>
              </a:rPr>
              <a:t>υποκεράτιου</a:t>
            </a:r>
            <a:r>
              <a:rPr lang="el-GR" sz="2000" dirty="0">
                <a:latin typeface="Arial" charset="0"/>
                <a:cs typeface="Arial" charset="0"/>
              </a:rPr>
              <a:t>), πομφόλυγες εξαιρετικά εύθραυστες και σπάνια παρούσες (</a:t>
            </a:r>
            <a:r>
              <a:rPr lang="el-GR" sz="2000" dirty="0" err="1">
                <a:latin typeface="Arial" charset="0"/>
                <a:cs typeface="Arial" charset="0"/>
              </a:rPr>
              <a:t>ακανθόλυση</a:t>
            </a:r>
            <a:r>
              <a:rPr lang="el-GR" sz="2000" dirty="0">
                <a:latin typeface="Arial" charset="0"/>
                <a:cs typeface="Arial" charset="0"/>
              </a:rPr>
              <a:t> στην κοκκώδη στιβάδα)</a:t>
            </a:r>
          </a:p>
          <a:p>
            <a:pPr>
              <a:defRPr/>
            </a:pPr>
            <a:endParaRPr lang="el-GR" sz="600" dirty="0">
              <a:latin typeface="Arial" charset="0"/>
              <a:cs typeface="Arial" charset="0"/>
            </a:endParaRPr>
          </a:p>
          <a:p>
            <a:pPr>
              <a:defRPr/>
            </a:pPr>
            <a:r>
              <a:rPr lang="el-GR" sz="2000" dirty="0">
                <a:latin typeface="Arial" charset="0"/>
                <a:cs typeface="Arial" charset="0"/>
              </a:rPr>
              <a:t>●</a:t>
            </a:r>
            <a:r>
              <a:rPr lang="en-US" sz="2000" dirty="0">
                <a:latin typeface="Arial" charset="0"/>
                <a:cs typeface="Arial" charset="0"/>
              </a:rPr>
              <a:t> H </a:t>
            </a:r>
            <a:r>
              <a:rPr lang="en-US" sz="2000" dirty="0" err="1">
                <a:latin typeface="Arial" charset="0"/>
                <a:cs typeface="Arial" charset="0"/>
              </a:rPr>
              <a:t>Dsg</a:t>
            </a:r>
            <a:r>
              <a:rPr lang="en-US" sz="2000" dirty="0">
                <a:latin typeface="Arial" charset="0"/>
                <a:cs typeface="Arial" charset="0"/>
              </a:rPr>
              <a:t> 1 </a:t>
            </a:r>
            <a:r>
              <a:rPr lang="el-GR" sz="2000" dirty="0">
                <a:latin typeface="Arial" charset="0"/>
                <a:cs typeface="Arial" charset="0"/>
              </a:rPr>
              <a:t>εκφράζεται στην ανώτερη επιδερμίδα (κυρίως στην κοκκώδη στιβάδα) και ελάχιστα στον στοματικό βλεννογόνο</a:t>
            </a:r>
          </a:p>
        </p:txBody>
      </p:sp>
      <p:pic>
        <p:nvPicPr>
          <p:cNvPr id="34820" name="Picture 9" descr="bolognia">
            <a:extLst>
              <a:ext uri="{FF2B5EF4-FFF2-40B4-BE49-F238E27FC236}">
                <a16:creationId xmlns:a16="http://schemas.microsoft.com/office/drawing/2014/main" id="{121EE752-B2D5-E9FB-D792-B6807F8EB2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9861"/>
          <a:stretch/>
        </p:blipFill>
        <p:spPr bwMode="auto">
          <a:xfrm>
            <a:off x="4683826" y="3429000"/>
            <a:ext cx="7201676" cy="3011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924A6CBC-2B89-AFED-D409-2C7AF5834E68}"/>
              </a:ext>
            </a:extLst>
          </p:cNvPr>
          <p:cNvSpPr txBox="1"/>
          <p:nvPr/>
        </p:nvSpPr>
        <p:spPr>
          <a:xfrm>
            <a:off x="412011" y="4742973"/>
            <a:ext cx="3851645"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rPr>
              <a:t>This differential includes other forms of pemphigus, bullous impetigo, </a:t>
            </a:r>
            <a:r>
              <a:rPr lang="en-US" dirty="0" err="1">
                <a:latin typeface="Calibri" panose="020F0502020204030204" pitchFamily="34" charset="0"/>
                <a:ea typeface="Calibri" panose="020F0502020204030204" pitchFamily="34" charset="0"/>
                <a:cs typeface="Calibri" panose="020F0502020204030204" pitchFamily="34" charset="0"/>
              </a:rPr>
              <a:t>subcorneal</a:t>
            </a:r>
            <a:r>
              <a:rPr lang="en-US" dirty="0">
                <a:latin typeface="Calibri" panose="020F0502020204030204" pitchFamily="34" charset="0"/>
                <a:ea typeface="Calibri" panose="020F0502020204030204" pitchFamily="34" charset="0"/>
                <a:cs typeface="Calibri" panose="020F0502020204030204" pitchFamily="34" charset="0"/>
              </a:rPr>
              <a:t> pustular dermatosis, subacute cutaneous LE, and seborrheic dermatitis.</a:t>
            </a:r>
            <a:endParaRPr lang="el-GR"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ransition>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a:extLst>
              <a:ext uri="{FF2B5EF4-FFF2-40B4-BE49-F238E27FC236}">
                <a16:creationId xmlns:a16="http://schemas.microsoft.com/office/drawing/2014/main" id="{EC1FB073-6F7A-92D3-1524-2A4DAFC69A56}"/>
              </a:ext>
            </a:extLst>
          </p:cNvPr>
          <p:cNvSpPr>
            <a:spLocks noChangeArrowheads="1"/>
          </p:cNvSpPr>
          <p:nvPr/>
        </p:nvSpPr>
        <p:spPr bwMode="auto">
          <a:xfrm>
            <a:off x="286130" y="4541264"/>
            <a:ext cx="984122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spcBef>
                <a:spcPts val="600"/>
              </a:spcBef>
              <a:buFont typeface="Arial" panose="020B0604020202020204" pitchFamily="34" charset="0"/>
              <a:buChar char="•"/>
            </a:pP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A</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κανθολυση</a:t>
            </a: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spcBef>
                <a:spcPts val="600"/>
              </a:spcBef>
              <a:buFont typeface="Arial" panose="020B0604020202020204" pitchFamily="34" charset="0"/>
              <a:buChar char="•"/>
            </a:pP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Ηωσινοφιλική</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σπογγίωση</a:t>
            </a: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spcBef>
                <a:spcPts val="600"/>
              </a:spcBef>
              <a:buFont typeface="Arial" panose="020B0604020202020204" pitchFamily="34" charset="0"/>
              <a:buChar char="•"/>
            </a:pP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Ενδοεπιδερμιδική</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πομφόλυγα</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 </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επιφανειακή (συνήθως κάτω από την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κερατινη</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στιβάδα)</a:t>
            </a:r>
          </a:p>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Επίταση της κοκκώδους στιβάδας  </a:t>
            </a:r>
          </a:p>
          <a:p>
            <a:pPr marL="342900" indent="-342900">
              <a:spcBef>
                <a:spcPts val="600"/>
              </a:spcBef>
              <a:buFont typeface="Arial" panose="020B0604020202020204" pitchFamily="34" charset="0"/>
              <a:buChar char="•"/>
            </a:pP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FCAD516-91AB-DDD9-D658-9C17FECB1131}"/>
              </a:ext>
            </a:extLst>
          </p:cNvPr>
          <p:cNvSpPr txBox="1"/>
          <p:nvPr/>
        </p:nvSpPr>
        <p:spPr>
          <a:xfrm>
            <a:off x="286130" y="89144"/>
            <a:ext cx="2188869" cy="461665"/>
          </a:xfrm>
          <a:prstGeom prst="rect">
            <a:avLst/>
          </a:prstGeom>
          <a:noFill/>
        </p:spPr>
        <p:txBody>
          <a:bodyPr wrap="none" rtlCol="0">
            <a:spAutoFit/>
          </a:bodyPr>
          <a:lstStyle/>
          <a:p>
            <a:r>
              <a:rPr lang="el-GR" sz="2400" dirty="0">
                <a:solidFill>
                  <a:schemeClr val="bg1"/>
                </a:solidFill>
              </a:rPr>
              <a:t>Ιστοπαθολογία</a:t>
            </a:r>
          </a:p>
        </p:txBody>
      </p:sp>
      <p:pic>
        <p:nvPicPr>
          <p:cNvPr id="4" name="Εικόνα 3">
            <a:extLst>
              <a:ext uri="{FF2B5EF4-FFF2-40B4-BE49-F238E27FC236}">
                <a16:creationId xmlns:a16="http://schemas.microsoft.com/office/drawing/2014/main" id="{5A1100B9-7611-ABED-4A1E-0767578FE90B}"/>
              </a:ext>
            </a:extLst>
          </p:cNvPr>
          <p:cNvPicPr>
            <a:picLocks noChangeAspect="1"/>
          </p:cNvPicPr>
          <p:nvPr/>
        </p:nvPicPr>
        <p:blipFill>
          <a:blip r:embed="rId2"/>
          <a:stretch>
            <a:fillRect/>
          </a:stretch>
        </p:blipFill>
        <p:spPr>
          <a:xfrm>
            <a:off x="4386943" y="683759"/>
            <a:ext cx="6596062" cy="4215283"/>
          </a:xfrm>
          <a:prstGeom prst="rect">
            <a:avLst/>
          </a:prstGeom>
        </p:spPr>
      </p:pic>
    </p:spTree>
    <p:extLst>
      <p:ext uri="{BB962C8B-B14F-4D97-AF65-F5344CB8AC3E}">
        <p14:creationId xmlns:p14="http://schemas.microsoft.com/office/powerpoint/2010/main" val="2505965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78FEA2-1D68-7D68-2F7F-561BD2B29EEA}"/>
              </a:ext>
            </a:extLst>
          </p:cNvPr>
          <p:cNvSpPr txBox="1"/>
          <p:nvPr/>
        </p:nvSpPr>
        <p:spPr>
          <a:xfrm>
            <a:off x="286130" y="89144"/>
            <a:ext cx="3821880" cy="461665"/>
          </a:xfrm>
          <a:prstGeom prst="rect">
            <a:avLst/>
          </a:prstGeom>
          <a:noFill/>
        </p:spPr>
        <p:txBody>
          <a:bodyPr wrap="none" rtlCol="0">
            <a:spAutoFit/>
          </a:bodyPr>
          <a:lstStyle/>
          <a:p>
            <a:r>
              <a:rPr lang="el-GR" sz="2400" dirty="0">
                <a:solidFill>
                  <a:schemeClr val="bg1"/>
                </a:solidFill>
              </a:rPr>
              <a:t>Έμμεσος </a:t>
            </a:r>
            <a:r>
              <a:rPr lang="el-GR" sz="2400" dirty="0" err="1">
                <a:solidFill>
                  <a:schemeClr val="bg1"/>
                </a:solidFill>
              </a:rPr>
              <a:t>ανοσοφθορισμός</a:t>
            </a:r>
            <a:endParaRPr lang="el-GR" sz="2400" dirty="0">
              <a:solidFill>
                <a:schemeClr val="bg1"/>
              </a:solidFill>
            </a:endParaRPr>
          </a:p>
        </p:txBody>
      </p:sp>
      <p:sp>
        <p:nvSpPr>
          <p:cNvPr id="5" name="Rectangle 5">
            <a:extLst>
              <a:ext uri="{FF2B5EF4-FFF2-40B4-BE49-F238E27FC236}">
                <a16:creationId xmlns:a16="http://schemas.microsoft.com/office/drawing/2014/main" id="{AFE92518-FC30-EAC6-5A4B-F06CBDFD0838}"/>
              </a:ext>
            </a:extLst>
          </p:cNvPr>
          <p:cNvSpPr>
            <a:spLocks noChangeArrowheads="1"/>
          </p:cNvSpPr>
          <p:nvPr/>
        </p:nvSpPr>
        <p:spPr bwMode="auto">
          <a:xfrm>
            <a:off x="1631168" y="1448007"/>
            <a:ext cx="258744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Εικόνα «κηρήθρας»</a:t>
            </a:r>
            <a:endPar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spcBef>
                <a:spcPts val="600"/>
              </a:spcBef>
              <a:buFont typeface="Arial" panose="020B0604020202020204" pitchFamily="34" charset="0"/>
              <a:buChar char="•"/>
            </a:pP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Ορθογώνιο: Στρογγύλεμα γωνιών 5">
            <a:extLst>
              <a:ext uri="{FF2B5EF4-FFF2-40B4-BE49-F238E27FC236}">
                <a16:creationId xmlns:a16="http://schemas.microsoft.com/office/drawing/2014/main" id="{6C17CAEF-46D2-758C-3D58-1D4737460273}"/>
              </a:ext>
            </a:extLst>
          </p:cNvPr>
          <p:cNvSpPr/>
          <p:nvPr/>
        </p:nvSpPr>
        <p:spPr>
          <a:xfrm>
            <a:off x="5752214" y="1775637"/>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Dsg1</a:t>
            </a:r>
            <a:endParaRPr lang="el-GR" dirty="0"/>
          </a:p>
        </p:txBody>
      </p:sp>
      <p:pic>
        <p:nvPicPr>
          <p:cNvPr id="9" name="Εικόνα 8">
            <a:extLst>
              <a:ext uri="{FF2B5EF4-FFF2-40B4-BE49-F238E27FC236}">
                <a16:creationId xmlns:a16="http://schemas.microsoft.com/office/drawing/2014/main" id="{5406214B-FFB2-C8AC-E498-09E5E31F0CAB}"/>
              </a:ext>
            </a:extLst>
          </p:cNvPr>
          <p:cNvPicPr>
            <a:picLocks noChangeAspect="1"/>
          </p:cNvPicPr>
          <p:nvPr/>
        </p:nvPicPr>
        <p:blipFill rotWithShape="1">
          <a:blip r:embed="rId2"/>
          <a:srcRect l="41962" t="2496" r="21924" b="79494"/>
          <a:stretch/>
        </p:blipFill>
        <p:spPr>
          <a:xfrm>
            <a:off x="537112" y="2690037"/>
            <a:ext cx="2709110" cy="2057400"/>
          </a:xfrm>
          <a:prstGeom prst="rect">
            <a:avLst/>
          </a:prstGeom>
        </p:spPr>
      </p:pic>
      <p:pic>
        <p:nvPicPr>
          <p:cNvPr id="7" name="Εικόνα 6">
            <a:extLst>
              <a:ext uri="{FF2B5EF4-FFF2-40B4-BE49-F238E27FC236}">
                <a16:creationId xmlns:a16="http://schemas.microsoft.com/office/drawing/2014/main" id="{0BD822C0-7BD5-DB74-0A9A-CB75083AE36F}"/>
              </a:ext>
            </a:extLst>
          </p:cNvPr>
          <p:cNvPicPr>
            <a:picLocks noChangeAspect="1"/>
          </p:cNvPicPr>
          <p:nvPr/>
        </p:nvPicPr>
        <p:blipFill>
          <a:blip r:embed="rId3"/>
          <a:stretch>
            <a:fillRect/>
          </a:stretch>
        </p:blipFill>
        <p:spPr>
          <a:xfrm>
            <a:off x="6434399" y="2690037"/>
            <a:ext cx="5022761" cy="3391711"/>
          </a:xfrm>
          <a:prstGeom prst="rect">
            <a:avLst/>
          </a:prstGeom>
        </p:spPr>
      </p:pic>
    </p:spTree>
    <p:extLst>
      <p:ext uri="{BB962C8B-B14F-4D97-AF65-F5344CB8AC3E}">
        <p14:creationId xmlns:p14="http://schemas.microsoft.com/office/powerpoint/2010/main" val="42462705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428EC0-71AD-BC78-DB4D-7A9EBD48B910}"/>
              </a:ext>
            </a:extLst>
          </p:cNvPr>
          <p:cNvSpPr txBox="1">
            <a:spLocks noChangeArrowheads="1"/>
          </p:cNvSpPr>
          <p:nvPr/>
        </p:nvSpPr>
        <p:spPr>
          <a:xfrm>
            <a:off x="172941" y="255587"/>
            <a:ext cx="8305800" cy="431800"/>
          </a:xfrm>
          <a:prstGeom prst="rect">
            <a:avLst/>
          </a:prstGeom>
          <a:solidFill>
            <a:srgbClr val="FFCCFF"/>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l-GR" sz="2400" dirty="0" err="1">
                <a:latin typeface="Calibri" panose="020F0502020204030204" pitchFamily="34" charset="0"/>
                <a:ea typeface="Calibri" panose="020F0502020204030204" pitchFamily="34" charset="0"/>
                <a:cs typeface="Calibri" panose="020F0502020204030204" pitchFamily="34" charset="0"/>
              </a:rPr>
              <a:t>Ερυθηματώδης</a:t>
            </a:r>
            <a:r>
              <a:rPr lang="el-GR" altLang="el-GR" sz="2400" dirty="0">
                <a:latin typeface="Calibri" panose="020F0502020204030204" pitchFamily="34" charset="0"/>
                <a:ea typeface="Calibri" panose="020F0502020204030204" pitchFamily="34" charset="0"/>
                <a:cs typeface="Calibri" panose="020F0502020204030204" pitchFamily="34" charset="0"/>
              </a:rPr>
              <a:t> </a:t>
            </a:r>
            <a:r>
              <a:rPr lang="el-GR" altLang="el-GR" sz="2400" dirty="0" err="1">
                <a:latin typeface="Calibri" panose="020F0502020204030204" pitchFamily="34" charset="0"/>
                <a:ea typeface="Calibri" panose="020F0502020204030204" pitchFamily="34" charset="0"/>
                <a:cs typeface="Calibri" panose="020F0502020204030204" pitchFamily="34" charset="0"/>
              </a:rPr>
              <a:t>πέμφιγα</a:t>
            </a:r>
            <a:r>
              <a:rPr lang="el-GR" altLang="el-GR" sz="2400" dirty="0">
                <a:latin typeface="Calibri" panose="020F0502020204030204" pitchFamily="34" charset="0"/>
                <a:ea typeface="Calibri" panose="020F0502020204030204" pitchFamily="34" charset="0"/>
                <a:cs typeface="Calibri" panose="020F0502020204030204" pitchFamily="34" charset="0"/>
              </a:rPr>
              <a:t> (</a:t>
            </a:r>
            <a:r>
              <a:rPr lang="en-US" altLang="el-GR" sz="2400" dirty="0" err="1">
                <a:latin typeface="Calibri" panose="020F0502020204030204" pitchFamily="34" charset="0"/>
                <a:ea typeface="Calibri" panose="020F0502020204030204" pitchFamily="34" charset="0"/>
                <a:cs typeface="Calibri" panose="020F0502020204030204" pitchFamily="34" charset="0"/>
              </a:rPr>
              <a:t>Senear</a:t>
            </a:r>
            <a:r>
              <a:rPr lang="en-US" altLang="el-GR" sz="2400" dirty="0">
                <a:latin typeface="Calibri" panose="020F0502020204030204" pitchFamily="34" charset="0"/>
                <a:ea typeface="Calibri" panose="020F0502020204030204" pitchFamily="34" charset="0"/>
                <a:cs typeface="Calibri" panose="020F0502020204030204" pitchFamily="34" charset="0"/>
              </a:rPr>
              <a:t> – Usher)</a:t>
            </a:r>
            <a:endParaRPr lang="el-GR" altLang="el-GR"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892B51D-ABF8-0D4D-B652-566B14E98228}"/>
              </a:ext>
            </a:extLst>
          </p:cNvPr>
          <p:cNvSpPr txBox="1"/>
          <p:nvPr/>
        </p:nvSpPr>
        <p:spPr>
          <a:xfrm>
            <a:off x="172940" y="984881"/>
            <a:ext cx="11496545" cy="2246769"/>
          </a:xfrm>
          <a:prstGeom prst="rect">
            <a:avLst/>
          </a:prstGeom>
          <a:noFill/>
        </p:spPr>
        <p:txBody>
          <a:bodyPr wrap="square">
            <a:spAutoFit/>
          </a:bodyPr>
          <a:lstStyle/>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Εντοπισμένη παραλλαγή της φυλλώδους στις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σμηγματορροϊκές</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περιοχές</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Ερυθηματολεπιδώδεις βλάβες στη μύτη και στις παρειές (“πεταλούδα”) – επιδείνωση κατά την έκθεση στον ήλιο </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sz="2000" dirty="0">
                <a:solidFill>
                  <a:srgbClr val="FFFF00"/>
                </a:solidFill>
                <a:latin typeface="Calibri" panose="020F0502020204030204" pitchFamily="34" charset="0"/>
                <a:ea typeface="Calibri" panose="020F0502020204030204" pitchFamily="34" charset="0"/>
                <a:cs typeface="Calibri" panose="020F0502020204030204" pitchFamily="34" charset="0"/>
              </a:rPr>
              <a:t>ΕΛ, </a:t>
            </a:r>
            <a:r>
              <a:rPr lang="el-GR" sz="2000" dirty="0" err="1">
                <a:solidFill>
                  <a:srgbClr val="FFFF00"/>
                </a:solidFill>
                <a:latin typeface="Calibri" panose="020F0502020204030204" pitchFamily="34" charset="0"/>
                <a:ea typeface="Calibri" panose="020F0502020204030204" pitchFamily="34" charset="0"/>
                <a:cs typeface="Calibri" panose="020F0502020204030204" pitchFamily="34" charset="0"/>
              </a:rPr>
              <a:t>σμηγματορροϊκή</a:t>
            </a:r>
            <a:r>
              <a:rPr lang="el-GR" sz="2000" dirty="0">
                <a:solidFill>
                  <a:srgbClr val="FFFF00"/>
                </a:solidFill>
                <a:latin typeface="Calibri" panose="020F0502020204030204" pitchFamily="34" charset="0"/>
                <a:ea typeface="Calibri" panose="020F0502020204030204" pitchFamily="34" charset="0"/>
                <a:cs typeface="Calibri" panose="020F0502020204030204" pitchFamily="34" charset="0"/>
              </a:rPr>
              <a:t> δερματίτιδα, </a:t>
            </a:r>
            <a:r>
              <a:rPr lang="el-GR" sz="2000" dirty="0" err="1">
                <a:solidFill>
                  <a:srgbClr val="FFFF00"/>
                </a:solidFill>
                <a:latin typeface="Calibri" panose="020F0502020204030204" pitchFamily="34" charset="0"/>
                <a:ea typeface="Calibri" panose="020F0502020204030204" pitchFamily="34" charset="0"/>
                <a:cs typeface="Calibri" panose="020F0502020204030204" pitchFamily="34" charset="0"/>
              </a:rPr>
              <a:t>πέμφιγα</a:t>
            </a:r>
            <a:endParaRPr lang="en-US" sz="2000" dirty="0">
              <a:solidFill>
                <a:srgbClr val="FFFF0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Βλάβες φυλλώδους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πέμφιγας</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στον κορμό </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Βλεννογόνοι σπάνια</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Υπερκερατωσικές βλάβες με παχιά εφελκίδα</a:t>
            </a:r>
          </a:p>
        </p:txBody>
      </p:sp>
      <p:pic>
        <p:nvPicPr>
          <p:cNvPr id="5" name="Εικόνα 4">
            <a:extLst>
              <a:ext uri="{FF2B5EF4-FFF2-40B4-BE49-F238E27FC236}">
                <a16:creationId xmlns:a16="http://schemas.microsoft.com/office/drawing/2014/main" id="{A607C3E4-3288-6483-9BC4-73DFB78E0C90}"/>
              </a:ext>
            </a:extLst>
          </p:cNvPr>
          <p:cNvPicPr>
            <a:picLocks noChangeAspect="1"/>
          </p:cNvPicPr>
          <p:nvPr/>
        </p:nvPicPr>
        <p:blipFill>
          <a:blip r:embed="rId2"/>
          <a:stretch>
            <a:fillRect/>
          </a:stretch>
        </p:blipFill>
        <p:spPr>
          <a:xfrm>
            <a:off x="3395111" y="3117944"/>
            <a:ext cx="8274374" cy="3428287"/>
          </a:xfrm>
          <a:prstGeom prst="rect">
            <a:avLst/>
          </a:prstGeom>
        </p:spPr>
      </p:pic>
      <p:sp>
        <p:nvSpPr>
          <p:cNvPr id="6" name="TextBox 5">
            <a:extLst>
              <a:ext uri="{FF2B5EF4-FFF2-40B4-BE49-F238E27FC236}">
                <a16:creationId xmlns:a16="http://schemas.microsoft.com/office/drawing/2014/main" id="{8F1BEB9E-83D4-D60F-CE92-3D5596559032}"/>
              </a:ext>
            </a:extLst>
          </p:cNvPr>
          <p:cNvSpPr txBox="1"/>
          <p:nvPr/>
        </p:nvSpPr>
        <p:spPr>
          <a:xfrm>
            <a:off x="287079" y="4832088"/>
            <a:ext cx="2477386"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l-GR" dirty="0" err="1">
                <a:latin typeface="Calibri" panose="020F0502020204030204" pitchFamily="34" charset="0"/>
                <a:ea typeface="Calibri" panose="020F0502020204030204" pitchFamily="34" charset="0"/>
                <a:cs typeface="Calibri" panose="020F0502020204030204" pitchFamily="34" charset="0"/>
              </a:rPr>
              <a:t>Διαφοροδιάγνωση</a:t>
            </a:r>
            <a:endParaRPr lang="el-GR" dirty="0">
              <a:latin typeface="Calibri" panose="020F0502020204030204" pitchFamily="34" charset="0"/>
              <a:ea typeface="Calibri" panose="020F0502020204030204" pitchFamily="34" charset="0"/>
              <a:cs typeface="Calibri" panose="020F0502020204030204" pitchFamily="34" charset="0"/>
            </a:endParaRPr>
          </a:p>
          <a:p>
            <a:r>
              <a:rPr lang="en-US" dirty="0">
                <a:latin typeface="Calibri" panose="020F0502020204030204" pitchFamily="34" charset="0"/>
                <a:ea typeface="Calibri" panose="020F0502020204030204" pitchFamily="34" charset="0"/>
                <a:cs typeface="Calibri" panose="020F0502020204030204" pitchFamily="34" charset="0"/>
              </a:rPr>
              <a:t>pemphigus foliaceus, acute cutaneous</a:t>
            </a:r>
          </a:p>
          <a:p>
            <a:r>
              <a:rPr lang="en-US" dirty="0">
                <a:latin typeface="Calibri" panose="020F0502020204030204" pitchFamily="34" charset="0"/>
                <a:ea typeface="Calibri" panose="020F0502020204030204" pitchFamily="34" charset="0"/>
                <a:cs typeface="Calibri" panose="020F0502020204030204" pitchFamily="34" charset="0"/>
              </a:rPr>
              <a:t>lupus erythematosus, psoriasis</a:t>
            </a:r>
            <a:endParaRPr lang="el-G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88381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DE6352BE-9505-C334-6E4C-F770B3660B01}"/>
              </a:ext>
            </a:extLst>
          </p:cNvPr>
          <p:cNvPicPr>
            <a:picLocks noChangeAspect="1"/>
          </p:cNvPicPr>
          <p:nvPr/>
        </p:nvPicPr>
        <p:blipFill>
          <a:blip r:embed="rId2"/>
          <a:stretch>
            <a:fillRect/>
          </a:stretch>
        </p:blipFill>
        <p:spPr>
          <a:xfrm>
            <a:off x="6206215" y="1389232"/>
            <a:ext cx="5474854" cy="4079535"/>
          </a:xfrm>
          <a:prstGeom prst="rect">
            <a:avLst/>
          </a:prstGeom>
        </p:spPr>
      </p:pic>
      <p:sp>
        <p:nvSpPr>
          <p:cNvPr id="5" name="Rectangle 3">
            <a:extLst>
              <a:ext uri="{FF2B5EF4-FFF2-40B4-BE49-F238E27FC236}">
                <a16:creationId xmlns:a16="http://schemas.microsoft.com/office/drawing/2014/main" id="{507D1F7B-1CDB-9187-7B92-2F6791FDE221}"/>
              </a:ext>
            </a:extLst>
          </p:cNvPr>
          <p:cNvSpPr>
            <a:spLocks noChangeArrowheads="1"/>
          </p:cNvSpPr>
          <p:nvPr/>
        </p:nvSpPr>
        <p:spPr bwMode="auto">
          <a:xfrm>
            <a:off x="674914" y="1569796"/>
            <a:ext cx="4572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l-GR" altLang="el-GR" sz="2000" u="sng" dirty="0">
                <a:solidFill>
                  <a:schemeClr val="bg1"/>
                </a:solidFill>
                <a:latin typeface="Calibri" panose="020F0502020204030204" pitchFamily="34" charset="0"/>
                <a:ea typeface="Calibri" panose="020F0502020204030204" pitchFamily="34" charset="0"/>
                <a:cs typeface="Calibri" panose="020F0502020204030204" pitchFamily="34" charset="0"/>
              </a:rPr>
              <a:t>Ανοσολογικός έλεγχος</a:t>
            </a:r>
          </a:p>
          <a:p>
            <a:endParaRPr lang="el-GR" altLang="el-GR" sz="2000" u="sng"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Ανοσολογικά ευρήματα φυλλώδους </a:t>
            </a:r>
            <a:endPar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και κοκκώδεις εναποθέσεις </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IgG </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ή/και </a:t>
            </a:r>
            <a:endPar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C3 </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στο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δερμοεπιδερμικό</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όριο</a:t>
            </a: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ΑΝΑ (+):30% </a:t>
            </a:r>
          </a:p>
        </p:txBody>
      </p:sp>
      <p:sp>
        <p:nvSpPr>
          <p:cNvPr id="11" name="TextBox 10">
            <a:extLst>
              <a:ext uri="{FF2B5EF4-FFF2-40B4-BE49-F238E27FC236}">
                <a16:creationId xmlns:a16="http://schemas.microsoft.com/office/drawing/2014/main" id="{6D343E46-520F-BB67-F837-79175CA4714F}"/>
              </a:ext>
            </a:extLst>
          </p:cNvPr>
          <p:cNvSpPr txBox="1"/>
          <p:nvPr/>
        </p:nvSpPr>
        <p:spPr>
          <a:xfrm>
            <a:off x="1406979" y="5468767"/>
            <a:ext cx="7679870" cy="923330"/>
          </a:xfrm>
          <a:prstGeom prst="rect">
            <a:avLst/>
          </a:prstGeom>
          <a:noFill/>
        </p:spPr>
        <p:txBody>
          <a:bodyPr wrap="square">
            <a:spAutoFit/>
          </a:bodyPr>
          <a:lstStyle/>
          <a:p>
            <a:pPr algn="l"/>
            <a:r>
              <a:rPr lang="en-US" sz="1800" b="0" i="1" u="none" strike="noStrike" baseline="0" dirty="0">
                <a:solidFill>
                  <a:schemeClr val="bg1"/>
                </a:solidFill>
                <a:latin typeface="TimesLTStd-Italic10"/>
              </a:rPr>
              <a:t>“Immunofluorescence of pemphigus erythematosus</a:t>
            </a:r>
          </a:p>
          <a:p>
            <a:pPr algn="l"/>
            <a:r>
              <a:rPr lang="en-US" sz="1800" b="0" i="1" u="none" strike="noStrike" baseline="0" dirty="0">
                <a:solidFill>
                  <a:schemeClr val="bg1"/>
                </a:solidFill>
                <a:latin typeface="TimesLTStd-Italic10"/>
              </a:rPr>
              <a:t>shows a </a:t>
            </a:r>
            <a:r>
              <a:rPr lang="en-US" sz="1800" b="0" i="1" u="none" strike="noStrike" baseline="0" dirty="0" err="1">
                <a:solidFill>
                  <a:schemeClr val="bg1"/>
                </a:solidFill>
                <a:latin typeface="TimesLTStd-Italic10"/>
              </a:rPr>
              <a:t>pseudolupus</a:t>
            </a:r>
            <a:r>
              <a:rPr lang="en-US" sz="1800" b="0" i="1" u="none" strike="noStrike" baseline="0" dirty="0">
                <a:solidFill>
                  <a:schemeClr val="bg1"/>
                </a:solidFill>
                <a:latin typeface="TimesLTStd-Italic10"/>
              </a:rPr>
              <a:t>-band that consists of</a:t>
            </a:r>
          </a:p>
          <a:p>
            <a:pPr algn="l"/>
            <a:r>
              <a:rPr lang="en-US" sz="1800" b="0" i="1" u="none" strike="noStrike" baseline="0" dirty="0">
                <a:solidFill>
                  <a:schemeClr val="bg1"/>
                </a:solidFill>
                <a:latin typeface="TimesLTStd-Italic10"/>
              </a:rPr>
              <a:t>IgG, complement, and </a:t>
            </a:r>
            <a:r>
              <a:rPr lang="en-US" sz="1800" b="0" i="1" u="none" strike="noStrike" baseline="0" dirty="0" err="1">
                <a:solidFill>
                  <a:schemeClr val="bg1"/>
                </a:solidFill>
                <a:latin typeface="TimesLTStd-Italic10"/>
              </a:rPr>
              <a:t>desmoglein</a:t>
            </a:r>
            <a:r>
              <a:rPr lang="en-US" sz="1800" b="0" i="1" u="none" strike="noStrike" baseline="0" dirty="0">
                <a:solidFill>
                  <a:schemeClr val="bg1"/>
                </a:solidFill>
                <a:latin typeface="TimesLTStd-Italic10"/>
              </a:rPr>
              <a:t> 1 ectodomain”</a:t>
            </a:r>
            <a:endParaRPr lang="el-GR" dirty="0">
              <a:solidFill>
                <a:schemeClr val="bg1"/>
              </a:solidFill>
            </a:endParaRPr>
          </a:p>
        </p:txBody>
      </p:sp>
    </p:spTree>
    <p:extLst>
      <p:ext uri="{BB962C8B-B14F-4D97-AF65-F5344CB8AC3E}">
        <p14:creationId xmlns:p14="http://schemas.microsoft.com/office/powerpoint/2010/main" val="12029969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B259A1A6-8A4B-460A-7DD6-C19D8B460184}"/>
              </a:ext>
            </a:extLst>
          </p:cNvPr>
          <p:cNvPicPr>
            <a:picLocks noChangeAspect="1"/>
          </p:cNvPicPr>
          <p:nvPr/>
        </p:nvPicPr>
        <p:blipFill>
          <a:blip r:embed="rId2"/>
          <a:stretch>
            <a:fillRect/>
          </a:stretch>
        </p:blipFill>
        <p:spPr>
          <a:xfrm>
            <a:off x="425303" y="557545"/>
            <a:ext cx="4593264" cy="3410499"/>
          </a:xfrm>
          <a:prstGeom prst="rect">
            <a:avLst/>
          </a:prstGeom>
        </p:spPr>
      </p:pic>
      <p:sp>
        <p:nvSpPr>
          <p:cNvPr id="6" name="TextBox 5">
            <a:extLst>
              <a:ext uri="{FF2B5EF4-FFF2-40B4-BE49-F238E27FC236}">
                <a16:creationId xmlns:a16="http://schemas.microsoft.com/office/drawing/2014/main" id="{3A81FD1B-8452-ECEA-AD55-ACFF4DB1FFBB}"/>
              </a:ext>
            </a:extLst>
          </p:cNvPr>
          <p:cNvSpPr txBox="1"/>
          <p:nvPr/>
        </p:nvSpPr>
        <p:spPr>
          <a:xfrm>
            <a:off x="6222466" y="4370558"/>
            <a:ext cx="5268686" cy="1938992"/>
          </a:xfrm>
          <a:prstGeom prst="rect">
            <a:avLst/>
          </a:prstGeom>
          <a:noFill/>
        </p:spPr>
        <p:txBody>
          <a:bodyPr wrap="square">
            <a:spAutoFit/>
          </a:bodyPr>
          <a:lstStyle/>
          <a:p>
            <a:pPr marL="342900" indent="-342900">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DIF</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εναπόθεση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IgG </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και συμπληρώματος σε ενδοκυττάριο χώρα και σε βασική μεμβράνη</a:t>
            </a: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Στο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δερμοεπιδερμιδικό</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φραγμό η εναπόθεση είναι συνεχής και στικτή όπως και στο λύκο</a:t>
            </a: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Στην επιδερμίδα τα ευρηματα είναι συμβατά με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πέμφιγα</a:t>
            </a:r>
            <a:endPar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Εικόνα 6">
            <a:extLst>
              <a:ext uri="{FF2B5EF4-FFF2-40B4-BE49-F238E27FC236}">
                <a16:creationId xmlns:a16="http://schemas.microsoft.com/office/drawing/2014/main" id="{D12F69D1-8B12-B8F6-ACE2-F4BA05BE6635}"/>
              </a:ext>
            </a:extLst>
          </p:cNvPr>
          <p:cNvPicPr>
            <a:picLocks noChangeAspect="1"/>
          </p:cNvPicPr>
          <p:nvPr/>
        </p:nvPicPr>
        <p:blipFill>
          <a:blip r:embed="rId3"/>
          <a:stretch>
            <a:fillRect/>
          </a:stretch>
        </p:blipFill>
        <p:spPr>
          <a:xfrm>
            <a:off x="5946922" y="557545"/>
            <a:ext cx="5819775" cy="3667125"/>
          </a:xfrm>
          <a:prstGeom prst="rect">
            <a:avLst/>
          </a:prstGeom>
        </p:spPr>
      </p:pic>
      <p:sp>
        <p:nvSpPr>
          <p:cNvPr id="8" name="Rectangle 5">
            <a:extLst>
              <a:ext uri="{FF2B5EF4-FFF2-40B4-BE49-F238E27FC236}">
                <a16:creationId xmlns:a16="http://schemas.microsoft.com/office/drawing/2014/main" id="{640B81E7-7C5E-CC7D-D474-7972B748023C}"/>
              </a:ext>
            </a:extLst>
          </p:cNvPr>
          <p:cNvSpPr>
            <a:spLocks noChangeArrowheads="1"/>
          </p:cNvSpPr>
          <p:nvPr/>
        </p:nvSpPr>
        <p:spPr bwMode="auto">
          <a:xfrm>
            <a:off x="569159" y="4581095"/>
            <a:ext cx="46046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a:spcBef>
                <a:spcPts val="600"/>
              </a:spcBef>
            </a:pP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Ιστοπαθολογία</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ερυθηματωδους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πέμφιγας</a:t>
            </a: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428121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985FCFE2-9B89-7C66-289B-6C325F1DFC09}"/>
              </a:ext>
            </a:extLst>
          </p:cNvPr>
          <p:cNvPicPr>
            <a:picLocks noChangeAspect="1"/>
          </p:cNvPicPr>
          <p:nvPr/>
        </p:nvPicPr>
        <p:blipFill>
          <a:blip r:embed="rId2"/>
          <a:stretch>
            <a:fillRect/>
          </a:stretch>
        </p:blipFill>
        <p:spPr>
          <a:xfrm>
            <a:off x="2833235" y="292344"/>
            <a:ext cx="7246431" cy="6273311"/>
          </a:xfrm>
          <a:prstGeom prst="rect">
            <a:avLst/>
          </a:prstGeom>
        </p:spPr>
      </p:pic>
    </p:spTree>
    <p:extLst>
      <p:ext uri="{BB962C8B-B14F-4D97-AF65-F5344CB8AC3E}">
        <p14:creationId xmlns:p14="http://schemas.microsoft.com/office/powerpoint/2010/main" val="1847510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428EC0-71AD-BC78-DB4D-7A9EBD48B910}"/>
              </a:ext>
            </a:extLst>
          </p:cNvPr>
          <p:cNvSpPr txBox="1">
            <a:spLocks noChangeArrowheads="1"/>
          </p:cNvSpPr>
          <p:nvPr/>
        </p:nvSpPr>
        <p:spPr>
          <a:xfrm>
            <a:off x="172941" y="255587"/>
            <a:ext cx="8305800" cy="431800"/>
          </a:xfrm>
          <a:prstGeom prst="rect">
            <a:avLst/>
          </a:prstGeom>
          <a:solidFill>
            <a:srgbClr val="FFCCFF"/>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l-GR" sz="2400" dirty="0">
                <a:latin typeface="Calibri" panose="020F0502020204030204" pitchFamily="34" charset="0"/>
                <a:ea typeface="Calibri" panose="020F0502020204030204" pitchFamily="34" charset="0"/>
                <a:cs typeface="Calibri" panose="020F0502020204030204" pitchFamily="34" charset="0"/>
              </a:rPr>
              <a:t>Ενδημική </a:t>
            </a:r>
            <a:r>
              <a:rPr lang="el-GR" altLang="el-GR" sz="2400" dirty="0" err="1">
                <a:latin typeface="Calibri" panose="020F0502020204030204" pitchFamily="34" charset="0"/>
                <a:ea typeface="Calibri" panose="020F0502020204030204" pitchFamily="34" charset="0"/>
                <a:cs typeface="Calibri" panose="020F0502020204030204" pitchFamily="34" charset="0"/>
              </a:rPr>
              <a:t>πέμφιγα</a:t>
            </a:r>
            <a:r>
              <a:rPr lang="el-GR" altLang="el-GR" sz="2400" dirty="0">
                <a:latin typeface="Calibri" panose="020F0502020204030204" pitchFamily="34" charset="0"/>
                <a:ea typeface="Calibri" panose="020F0502020204030204" pitchFamily="34" charset="0"/>
                <a:cs typeface="Calibri" panose="020F0502020204030204" pitchFamily="34" charset="0"/>
              </a:rPr>
              <a:t> (</a:t>
            </a:r>
            <a:r>
              <a:rPr lang="en-US" altLang="el-GR" sz="2400" dirty="0">
                <a:latin typeface="Calibri" panose="020F0502020204030204" pitchFamily="34" charset="0"/>
                <a:ea typeface="Calibri" panose="020F0502020204030204" pitchFamily="34" charset="0"/>
                <a:cs typeface="Calibri" panose="020F0502020204030204" pitchFamily="34" charset="0"/>
              </a:rPr>
              <a:t>Fogo </a:t>
            </a:r>
            <a:r>
              <a:rPr lang="en-US" altLang="el-GR" sz="2400" dirty="0" err="1">
                <a:latin typeface="Calibri" panose="020F0502020204030204" pitchFamily="34" charset="0"/>
                <a:ea typeface="Calibri" panose="020F0502020204030204" pitchFamily="34" charset="0"/>
                <a:cs typeface="Calibri" panose="020F0502020204030204" pitchFamily="34" charset="0"/>
              </a:rPr>
              <a:t>Selvagem</a:t>
            </a:r>
            <a:r>
              <a:rPr lang="en-US" altLang="el-GR" sz="2400" dirty="0">
                <a:latin typeface="Calibri" panose="020F0502020204030204" pitchFamily="34" charset="0"/>
                <a:ea typeface="Calibri" panose="020F0502020204030204" pitchFamily="34" charset="0"/>
                <a:cs typeface="Calibri" panose="020F0502020204030204" pitchFamily="34" charset="0"/>
              </a:rPr>
              <a:t>)</a:t>
            </a:r>
            <a:endParaRPr lang="el-GR" altLang="el-GR"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892B51D-ABF8-0D4D-B652-566B14E98228}"/>
              </a:ext>
            </a:extLst>
          </p:cNvPr>
          <p:cNvSpPr txBox="1"/>
          <p:nvPr/>
        </p:nvSpPr>
        <p:spPr>
          <a:xfrm>
            <a:off x="172940" y="984881"/>
            <a:ext cx="11496545" cy="1938992"/>
          </a:xfrm>
          <a:prstGeom prst="rect">
            <a:avLst/>
          </a:prstGeom>
          <a:noFill/>
        </p:spPr>
        <p:txBody>
          <a:bodyPr wrap="square">
            <a:spAutoFit/>
          </a:bodyPr>
          <a:lstStyle/>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Παραλλαγή φυλλώδους</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Ν. Αμερική (Βραζιλία)</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Συσχέτιση με δήγμα  μύγας </a:t>
            </a:r>
            <a:r>
              <a:rPr lang="en-US"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Simulium</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nigrimanum</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 (molecular mimicry, epitope spreading)</a:t>
            </a: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Παιδιά και νεαροί ενήλικες</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Εκτεταμένη και εντοπισμένη μορφή</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Κλινικά, ιστολογικά, ανοσολογικά φυλλώδους</a:t>
            </a:r>
          </a:p>
        </p:txBody>
      </p:sp>
      <p:pic>
        <p:nvPicPr>
          <p:cNvPr id="3" name="Εικόνα 2">
            <a:extLst>
              <a:ext uri="{FF2B5EF4-FFF2-40B4-BE49-F238E27FC236}">
                <a16:creationId xmlns:a16="http://schemas.microsoft.com/office/drawing/2014/main" id="{BEC81E4D-1E4F-34BD-4EEE-4AC4CB19F771}"/>
              </a:ext>
            </a:extLst>
          </p:cNvPr>
          <p:cNvPicPr>
            <a:picLocks noChangeAspect="1"/>
          </p:cNvPicPr>
          <p:nvPr/>
        </p:nvPicPr>
        <p:blipFill>
          <a:blip r:embed="rId2"/>
          <a:stretch>
            <a:fillRect/>
          </a:stretch>
        </p:blipFill>
        <p:spPr>
          <a:xfrm>
            <a:off x="7493363" y="3429000"/>
            <a:ext cx="4176122" cy="2883658"/>
          </a:xfrm>
          <a:prstGeom prst="rect">
            <a:avLst/>
          </a:prstGeom>
        </p:spPr>
      </p:pic>
    </p:spTree>
    <p:extLst>
      <p:ext uri="{BB962C8B-B14F-4D97-AF65-F5344CB8AC3E}">
        <p14:creationId xmlns:p14="http://schemas.microsoft.com/office/powerpoint/2010/main" val="5117444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428EC0-71AD-BC78-DB4D-7A9EBD48B910}"/>
              </a:ext>
            </a:extLst>
          </p:cNvPr>
          <p:cNvSpPr txBox="1">
            <a:spLocks noChangeArrowheads="1"/>
          </p:cNvSpPr>
          <p:nvPr/>
        </p:nvSpPr>
        <p:spPr>
          <a:xfrm>
            <a:off x="172941" y="255587"/>
            <a:ext cx="8305800" cy="431800"/>
          </a:xfrm>
          <a:prstGeom prst="rect">
            <a:avLst/>
          </a:prstGeom>
          <a:solidFill>
            <a:srgbClr val="FFCCFF"/>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l-GR" sz="2400" dirty="0" err="1">
                <a:latin typeface="Calibri" panose="020F0502020204030204" pitchFamily="34" charset="0"/>
                <a:ea typeface="Calibri" panose="020F0502020204030204" pitchFamily="34" charset="0"/>
                <a:cs typeface="Calibri" panose="020F0502020204030204" pitchFamily="34" charset="0"/>
              </a:rPr>
              <a:t>Ερπητομορφη</a:t>
            </a:r>
            <a:r>
              <a:rPr lang="el-GR" altLang="el-GR" sz="2400" dirty="0">
                <a:latin typeface="Calibri" panose="020F0502020204030204" pitchFamily="34" charset="0"/>
                <a:ea typeface="Calibri" panose="020F0502020204030204" pitchFamily="34" charset="0"/>
                <a:cs typeface="Calibri" panose="020F0502020204030204" pitchFamily="34" charset="0"/>
              </a:rPr>
              <a:t> </a:t>
            </a:r>
            <a:r>
              <a:rPr lang="el-GR" altLang="el-GR" sz="2400" dirty="0" err="1">
                <a:latin typeface="Calibri" panose="020F0502020204030204" pitchFamily="34" charset="0"/>
                <a:ea typeface="Calibri" panose="020F0502020204030204" pitchFamily="34" charset="0"/>
                <a:cs typeface="Calibri" panose="020F0502020204030204" pitchFamily="34" charset="0"/>
              </a:rPr>
              <a:t>πέμφιγα</a:t>
            </a:r>
            <a:endParaRPr lang="el-GR" altLang="el-GR"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892B51D-ABF8-0D4D-B652-566B14E98228}"/>
              </a:ext>
            </a:extLst>
          </p:cNvPr>
          <p:cNvSpPr txBox="1"/>
          <p:nvPr/>
        </p:nvSpPr>
        <p:spPr>
          <a:xfrm>
            <a:off x="172940" y="984881"/>
            <a:ext cx="11496545" cy="2246769"/>
          </a:xfrm>
          <a:prstGeom prst="rect">
            <a:avLst/>
          </a:prstGeom>
          <a:noFill/>
        </p:spPr>
        <p:txBody>
          <a:bodyPr wrap="square">
            <a:spAutoFit/>
          </a:bodyPr>
          <a:lstStyle/>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Μέση ηλικία έναρξης: 65 έτη</a:t>
            </a: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Χαρακτηριστικός ο </a:t>
            </a:r>
            <a:r>
              <a:rPr lang="el-GR" sz="2000" dirty="0">
                <a:solidFill>
                  <a:srgbClr val="FFFF00"/>
                </a:solidFill>
                <a:latin typeface="Calibri" panose="020F0502020204030204" pitchFamily="34" charset="0"/>
                <a:ea typeface="Calibri" panose="020F0502020204030204" pitchFamily="34" charset="0"/>
                <a:cs typeface="Calibri" panose="020F0502020204030204" pitchFamily="34" charset="0"/>
              </a:rPr>
              <a:t>έντονος κνησμός</a:t>
            </a:r>
          </a:p>
          <a:p>
            <a:pPr marL="342900" indent="-342900">
              <a:buFont typeface="Arial" panose="020B0604020202020204" pitchFamily="34" charset="0"/>
              <a:buChar char="•"/>
            </a:pPr>
            <a:r>
              <a:rPr lang="el-GR" sz="2000" dirty="0">
                <a:solidFill>
                  <a:srgbClr val="FFFF00"/>
                </a:solidFill>
                <a:latin typeface="Calibri" panose="020F0502020204030204" pitchFamily="34" charset="0"/>
                <a:ea typeface="Calibri" panose="020F0502020204030204" pitchFamily="34" charset="0"/>
                <a:cs typeface="Calibri" panose="020F0502020204030204" pitchFamily="34" charset="0"/>
              </a:rPr>
              <a:t>Αρνητικό το </a:t>
            </a:r>
            <a:r>
              <a:rPr lang="en-US" sz="2000" dirty="0" err="1">
                <a:solidFill>
                  <a:srgbClr val="FFFF00"/>
                </a:solidFill>
                <a:latin typeface="Calibri" panose="020F0502020204030204" pitchFamily="34" charset="0"/>
                <a:ea typeface="Calibri" panose="020F0502020204030204" pitchFamily="34" charset="0"/>
                <a:cs typeface="Calibri" panose="020F0502020204030204" pitchFamily="34" charset="0"/>
              </a:rPr>
              <a:t>Nikolsky</a:t>
            </a:r>
            <a:r>
              <a:rPr lang="el-GR" sz="2000" dirty="0">
                <a:solidFill>
                  <a:srgbClr val="FFFF00"/>
                </a:solidFill>
                <a:latin typeface="Calibri" panose="020F0502020204030204" pitchFamily="34" charset="0"/>
                <a:ea typeface="Calibri" panose="020F0502020204030204" pitchFamily="34" charset="0"/>
                <a:cs typeface="Calibri" panose="020F0502020204030204" pitchFamily="34" charset="0"/>
              </a:rPr>
              <a:t> </a:t>
            </a: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Κλινική εικόνα όμοια με της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ερπητοειδούς</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δερματιτιδας</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(κυκλικές βλάβες,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ερυθηματώδεις</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κνίδωτικές</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παρουσία φυσαλίδων/ τεταμένων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πομφολυγων</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με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ερπητοειδή</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διάταξη)</a:t>
            </a:r>
          </a:p>
          <a:p>
            <a:pPr marL="342900" indent="-342900">
              <a:buFont typeface="Arial" panose="020B0604020202020204" pitchFamily="34" charset="0"/>
              <a:buChar char="•"/>
            </a:pPr>
            <a:r>
              <a:rPr lang="el-GR" sz="2000" dirty="0">
                <a:solidFill>
                  <a:srgbClr val="FFFF00"/>
                </a:solidFill>
                <a:latin typeface="Calibri" panose="020F0502020204030204" pitchFamily="34" charset="0"/>
                <a:ea typeface="Calibri" panose="020F0502020204030204" pitchFamily="34" charset="0"/>
                <a:cs typeface="Calibri" panose="020F0502020204030204" pitchFamily="34" charset="0"/>
              </a:rPr>
              <a:t>Ανοσολογικά χαρακτηριστικά </a:t>
            </a:r>
            <a:r>
              <a:rPr lang="el-GR" sz="2000" dirty="0" err="1">
                <a:solidFill>
                  <a:srgbClr val="FFFF00"/>
                </a:solidFill>
                <a:latin typeface="Calibri" panose="020F0502020204030204" pitchFamily="34" charset="0"/>
                <a:ea typeface="Calibri" panose="020F0502020204030204" pitchFamily="34" charset="0"/>
                <a:cs typeface="Calibri" panose="020F0502020204030204" pitchFamily="34" charset="0"/>
              </a:rPr>
              <a:t>πέμφιγας</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IgG</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εναντί</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o</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ν κυρίως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Dsg</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1 αλλά και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Dsg</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3)</a:t>
            </a:r>
          </a:p>
          <a:p>
            <a:pPr marL="342900" indent="-342900">
              <a:buFont typeface="Arial" panose="020B0604020202020204" pitchFamily="34" charset="0"/>
              <a:buChar char="•"/>
            </a:pP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Ανήκει στις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πέμφιγες</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λόγω της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ακανθόλυσης</a:t>
            </a:r>
            <a:r>
              <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και των </a:t>
            </a:r>
            <a:r>
              <a:rPr 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αυτοαντισωμάτων</a:t>
            </a:r>
            <a:endParaRPr 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Εικόνα 5">
            <a:extLst>
              <a:ext uri="{FF2B5EF4-FFF2-40B4-BE49-F238E27FC236}">
                <a16:creationId xmlns:a16="http://schemas.microsoft.com/office/drawing/2014/main" id="{CDBEB873-5257-498B-D9E9-C0429CFD9D82}"/>
              </a:ext>
            </a:extLst>
          </p:cNvPr>
          <p:cNvPicPr>
            <a:picLocks noChangeAspect="1"/>
          </p:cNvPicPr>
          <p:nvPr/>
        </p:nvPicPr>
        <p:blipFill>
          <a:blip r:embed="rId2"/>
          <a:stretch>
            <a:fillRect/>
          </a:stretch>
        </p:blipFill>
        <p:spPr>
          <a:xfrm>
            <a:off x="674232" y="3939814"/>
            <a:ext cx="4551435" cy="2662599"/>
          </a:xfrm>
          <a:prstGeom prst="rect">
            <a:avLst/>
          </a:prstGeom>
        </p:spPr>
      </p:pic>
      <p:pic>
        <p:nvPicPr>
          <p:cNvPr id="5" name="Εικόνα 4">
            <a:extLst>
              <a:ext uri="{FF2B5EF4-FFF2-40B4-BE49-F238E27FC236}">
                <a16:creationId xmlns:a16="http://schemas.microsoft.com/office/drawing/2014/main" id="{09E078E1-4EBC-49D0-57E1-BA706F7BCF88}"/>
              </a:ext>
            </a:extLst>
          </p:cNvPr>
          <p:cNvPicPr>
            <a:picLocks noChangeAspect="1"/>
          </p:cNvPicPr>
          <p:nvPr/>
        </p:nvPicPr>
        <p:blipFill>
          <a:blip r:embed="rId3"/>
          <a:stretch>
            <a:fillRect/>
          </a:stretch>
        </p:blipFill>
        <p:spPr>
          <a:xfrm>
            <a:off x="8478741" y="3208291"/>
            <a:ext cx="3366923" cy="3649709"/>
          </a:xfrm>
          <a:prstGeom prst="rect">
            <a:avLst/>
          </a:prstGeom>
        </p:spPr>
      </p:pic>
      <p:sp>
        <p:nvSpPr>
          <p:cNvPr id="8" name="TextBox 7">
            <a:extLst>
              <a:ext uri="{FF2B5EF4-FFF2-40B4-BE49-F238E27FC236}">
                <a16:creationId xmlns:a16="http://schemas.microsoft.com/office/drawing/2014/main" id="{B159CDD0-A403-DE1D-5D4A-36180565AA9A}"/>
              </a:ext>
            </a:extLst>
          </p:cNvPr>
          <p:cNvSpPr txBox="1"/>
          <p:nvPr/>
        </p:nvSpPr>
        <p:spPr>
          <a:xfrm>
            <a:off x="6347637" y="546180"/>
            <a:ext cx="4986671"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rPr>
              <a:t>The differential diagnosis of PH includes dermatitis</a:t>
            </a:r>
          </a:p>
          <a:p>
            <a:r>
              <a:rPr lang="en-US" dirty="0">
                <a:latin typeface="Calibri" panose="020F0502020204030204" pitchFamily="34" charset="0"/>
                <a:ea typeface="Calibri" panose="020F0502020204030204" pitchFamily="34" charset="0"/>
                <a:cs typeface="Calibri" panose="020F0502020204030204" pitchFamily="34" charset="0"/>
              </a:rPr>
              <a:t>herpetiformis, pemphigus foliaceus, pemphigus</a:t>
            </a:r>
          </a:p>
          <a:p>
            <a:r>
              <a:rPr lang="en-US" dirty="0">
                <a:latin typeface="Calibri" panose="020F0502020204030204" pitchFamily="34" charset="0"/>
                <a:ea typeface="Calibri" panose="020F0502020204030204" pitchFamily="34" charset="0"/>
                <a:cs typeface="Calibri" panose="020F0502020204030204" pitchFamily="34" charset="0"/>
              </a:rPr>
              <a:t>vulgaris, bullous pemphigoid, IgA</a:t>
            </a:r>
          </a:p>
          <a:p>
            <a:r>
              <a:rPr lang="en-US" dirty="0">
                <a:latin typeface="Calibri" panose="020F0502020204030204" pitchFamily="34" charset="0"/>
                <a:ea typeface="Calibri" panose="020F0502020204030204" pitchFamily="34" charset="0"/>
                <a:cs typeface="Calibri" panose="020F0502020204030204" pitchFamily="34" charset="0"/>
              </a:rPr>
              <a:t>pemphigus, and linear IgA bullous dermatosis</a:t>
            </a:r>
            <a:endParaRPr lang="el-G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995104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2">
            <a:extLst>
              <a:ext uri="{FF2B5EF4-FFF2-40B4-BE49-F238E27FC236}">
                <a16:creationId xmlns:a16="http://schemas.microsoft.com/office/drawing/2014/main" id="{FA721144-4443-4CC5-9358-A9C70BE45EFB}"/>
              </a:ext>
            </a:extLst>
          </p:cNvPr>
          <p:cNvSpPr/>
          <p:nvPr/>
        </p:nvSpPr>
        <p:spPr>
          <a:xfrm>
            <a:off x="403354" y="2852341"/>
            <a:ext cx="5130675" cy="1323439"/>
          </a:xfrm>
          <a:prstGeom prst="rect">
            <a:avLst/>
          </a:prstGeom>
        </p:spPr>
        <p:txBody>
          <a:bodyPr wrap="square">
            <a:spAutoFit/>
          </a:bodyPr>
          <a:lstStyle/>
          <a:p>
            <a:r>
              <a:rPr lang="el-GR" altLang="ko-KR" sz="4000" b="1" dirty="0" err="1">
                <a:solidFill>
                  <a:schemeClr val="bg1"/>
                </a:solidFill>
                <a:cs typeface="Arial" pitchFamily="34" charset="0"/>
              </a:rPr>
              <a:t>Παρανεοπλατική</a:t>
            </a:r>
            <a:r>
              <a:rPr lang="el-GR" altLang="ko-KR" sz="4000" b="1" dirty="0">
                <a:solidFill>
                  <a:schemeClr val="bg1"/>
                </a:solidFill>
                <a:cs typeface="Arial" pitchFamily="34" charset="0"/>
              </a:rPr>
              <a:t> </a:t>
            </a:r>
            <a:r>
              <a:rPr lang="el-GR" altLang="ko-KR" sz="4000" b="1" dirty="0" err="1">
                <a:solidFill>
                  <a:schemeClr val="bg1"/>
                </a:solidFill>
                <a:cs typeface="Arial" pitchFamily="34" charset="0"/>
              </a:rPr>
              <a:t>πέμφιγα</a:t>
            </a:r>
            <a:endParaRPr lang="en-US" altLang="ko-KR" sz="4000" b="1" dirty="0">
              <a:solidFill>
                <a:schemeClr val="bg1"/>
              </a:solidFill>
              <a:cs typeface="Arial" pitchFamily="34" charset="0"/>
            </a:endParaRPr>
          </a:p>
        </p:txBody>
      </p:sp>
      <p:pic>
        <p:nvPicPr>
          <p:cNvPr id="7" name="Θέση εικόνας 6">
            <a:extLst>
              <a:ext uri="{FF2B5EF4-FFF2-40B4-BE49-F238E27FC236}">
                <a16:creationId xmlns:a16="http://schemas.microsoft.com/office/drawing/2014/main" id="{730EF5D7-29DF-CD80-7CC2-F7F60BBA1317}"/>
              </a:ext>
            </a:extLst>
          </p:cNvPr>
          <p:cNvPicPr>
            <a:picLocks noGrp="1" noChangeAspect="1"/>
          </p:cNvPicPr>
          <p:nvPr>
            <p:ph type="pic" sz="quarter" idx="65"/>
          </p:nvPr>
        </p:nvPicPr>
        <p:blipFill>
          <a:blip r:embed="rId2">
            <a:extLst>
              <a:ext uri="{28A0092B-C50C-407E-A947-70E740481C1C}">
                <a14:useLocalDpi xmlns:a14="http://schemas.microsoft.com/office/drawing/2010/main" val="0"/>
              </a:ext>
            </a:extLst>
          </a:blip>
          <a:srcRect l="13312" r="13312"/>
          <a:stretch/>
        </p:blipFill>
        <p:spPr>
          <a:xfrm>
            <a:off x="5534029" y="2"/>
            <a:ext cx="6657973" cy="6857999"/>
          </a:xfrm>
          <a:blipFill>
            <a:blip r:embed="rId3">
              <a:extLst>
                <a:ext uri="{96DAC541-7B7A-43D3-8B79-37D633B846F1}">
                  <asvg:svgBlip xmlns:asvg="http://schemas.microsoft.com/office/drawing/2016/SVG/main" r:embed="rId4"/>
                </a:ext>
              </a:extLst>
            </a:blip>
            <a:stretch>
              <a:fillRect/>
            </a:stretch>
          </a:blipFill>
        </p:spPr>
      </p:pic>
    </p:spTree>
    <p:extLst>
      <p:ext uri="{BB962C8B-B14F-4D97-AF65-F5344CB8AC3E}">
        <p14:creationId xmlns:p14="http://schemas.microsoft.com/office/powerpoint/2010/main" val="3266968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CEEA30C-62D3-5F35-9BE5-557DB86F8441}"/>
              </a:ext>
            </a:extLst>
          </p:cNvPr>
          <p:cNvSpPr txBox="1"/>
          <p:nvPr/>
        </p:nvSpPr>
        <p:spPr>
          <a:xfrm>
            <a:off x="188420" y="3812148"/>
            <a:ext cx="6546185" cy="258532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dirty="0"/>
              <a:t>PNP is characterized by a painful oral stomatitis, a</a:t>
            </a:r>
          </a:p>
          <a:p>
            <a:r>
              <a:rPr lang="en-US" dirty="0"/>
              <a:t>variety of skin manifestations, and a complex autoimmune</a:t>
            </a:r>
          </a:p>
          <a:p>
            <a:r>
              <a:rPr lang="en-US" dirty="0"/>
              <a:t>response. </a:t>
            </a:r>
          </a:p>
          <a:p>
            <a:r>
              <a:rPr lang="en-US" dirty="0"/>
              <a:t>PNP is sometimes referred to as paraneoplastic autoimmune multiorgan syndrome </a:t>
            </a:r>
            <a:r>
              <a:rPr lang="en-US" b="1" dirty="0">
                <a:solidFill>
                  <a:srgbClr val="FF0000"/>
                </a:solidFill>
              </a:rPr>
              <a:t>(PAMS) </a:t>
            </a:r>
            <a:r>
              <a:rPr lang="en-US" dirty="0"/>
              <a:t>because next to the</a:t>
            </a:r>
          </a:p>
          <a:p>
            <a:r>
              <a:rPr lang="en-US" dirty="0"/>
              <a:t>mucous membranes and the skin, other organs such</a:t>
            </a:r>
          </a:p>
          <a:p>
            <a:r>
              <a:rPr lang="en-US" dirty="0"/>
              <a:t>as the lungs may be affected, and because the histological</a:t>
            </a:r>
          </a:p>
          <a:p>
            <a:r>
              <a:rPr lang="en-US" dirty="0"/>
              <a:t>hallmark for pemphigus, i.e. intraepidermal</a:t>
            </a:r>
          </a:p>
          <a:p>
            <a:r>
              <a:rPr lang="en-US" dirty="0"/>
              <a:t>acantholysis, is not always present in PNP</a:t>
            </a:r>
            <a:endParaRPr lang="el-GR" dirty="0"/>
          </a:p>
        </p:txBody>
      </p:sp>
      <p:sp>
        <p:nvSpPr>
          <p:cNvPr id="2" name="Rectangle 4">
            <a:extLst>
              <a:ext uri="{FF2B5EF4-FFF2-40B4-BE49-F238E27FC236}">
                <a16:creationId xmlns:a16="http://schemas.microsoft.com/office/drawing/2014/main" id="{3E428EC0-71AD-BC78-DB4D-7A9EBD48B910}"/>
              </a:ext>
            </a:extLst>
          </p:cNvPr>
          <p:cNvSpPr txBox="1">
            <a:spLocks noChangeArrowheads="1"/>
          </p:cNvSpPr>
          <p:nvPr/>
        </p:nvSpPr>
        <p:spPr>
          <a:xfrm>
            <a:off x="172941" y="255587"/>
            <a:ext cx="8305800" cy="431800"/>
          </a:xfrm>
          <a:prstGeom prst="rect">
            <a:avLst/>
          </a:prstGeom>
          <a:solidFill>
            <a:srgbClr val="66FFFF"/>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l-GR" sz="2400" dirty="0">
                <a:latin typeface="Calibri" panose="020F0502020204030204" pitchFamily="34" charset="0"/>
                <a:ea typeface="Calibri" panose="020F0502020204030204" pitchFamily="34" charset="0"/>
                <a:cs typeface="Calibri" panose="020F0502020204030204" pitchFamily="34" charset="0"/>
              </a:rPr>
              <a:t>Παρανεοπλαστική </a:t>
            </a:r>
            <a:r>
              <a:rPr lang="el-GR" altLang="el-GR" sz="2400" dirty="0" err="1">
                <a:latin typeface="Calibri" panose="020F0502020204030204" pitchFamily="34" charset="0"/>
                <a:ea typeface="Calibri" panose="020F0502020204030204" pitchFamily="34" charset="0"/>
                <a:cs typeface="Calibri" panose="020F0502020204030204" pitchFamily="34" charset="0"/>
              </a:rPr>
              <a:t>πέμφιγα</a:t>
            </a:r>
            <a:endParaRPr lang="el-GR" altLang="el-GR"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Rectangle 4">
            <a:extLst>
              <a:ext uri="{FF2B5EF4-FFF2-40B4-BE49-F238E27FC236}">
                <a16:creationId xmlns:a16="http://schemas.microsoft.com/office/drawing/2014/main" id="{F4744FB5-2807-8EE2-E10F-C600A0608049}"/>
              </a:ext>
            </a:extLst>
          </p:cNvPr>
          <p:cNvSpPr>
            <a:spLocks noChangeArrowheads="1"/>
          </p:cNvSpPr>
          <p:nvPr/>
        </p:nvSpPr>
        <p:spPr bwMode="auto">
          <a:xfrm>
            <a:off x="119695" y="750337"/>
            <a:ext cx="11846118"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Ιδιαίτερη μορφή</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Σπάνια</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Αποτελεί το 3 -5% όλων των περιπτώσεων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πέμφιγας</a:t>
            </a: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Συχνότερα ♀ &gt; από 60 ετών</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Στο 10-30% των περιπτώσεων προηγείται της νεοπλασίας</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Νεοπλασίες λεμφοειδούς ιστού, συνήθως λευχαιμία ή λέμφωμα.</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Συχνότερα: λεμφώματα μη </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Hodgkin (42%), </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ΧΛΛ (29%), Νόσος </a:t>
            </a:r>
            <a:r>
              <a:rPr lang="en-US"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Castelman</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(10%), </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Θύμωμα (6%), Νεοπλάσματα με ατρακτοειδή κύτταρα – Σάρκωμα (6%),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μακροσφαιριναιμία</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Waldenström</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(6%)</a:t>
            </a: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Θνησιμότητα 90% όταν συνδυάζεται με κακοήθη όγκο</a:t>
            </a:r>
            <a:endPar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1" name="Ομάδα 20">
            <a:extLst>
              <a:ext uri="{FF2B5EF4-FFF2-40B4-BE49-F238E27FC236}">
                <a16:creationId xmlns:a16="http://schemas.microsoft.com/office/drawing/2014/main" id="{76791074-683D-4E7C-1776-FA008C306F7B}"/>
              </a:ext>
            </a:extLst>
          </p:cNvPr>
          <p:cNvGrpSpPr/>
          <p:nvPr/>
        </p:nvGrpSpPr>
        <p:grpSpPr>
          <a:xfrm>
            <a:off x="5582606" y="3816196"/>
            <a:ext cx="6489699" cy="2581275"/>
            <a:chOff x="3734028" y="3800588"/>
            <a:chExt cx="6489699" cy="2581275"/>
          </a:xfrm>
        </p:grpSpPr>
        <p:graphicFrame>
          <p:nvGraphicFramePr>
            <p:cNvPr id="9" name="Object 14">
              <a:extLst>
                <a:ext uri="{FF2B5EF4-FFF2-40B4-BE49-F238E27FC236}">
                  <a16:creationId xmlns:a16="http://schemas.microsoft.com/office/drawing/2014/main" id="{62490BCF-E1A0-0808-0159-1C262D7D7B39}"/>
                </a:ext>
              </a:extLst>
            </p:cNvPr>
            <p:cNvGraphicFramePr>
              <a:graphicFrameLocks noChangeAspect="1"/>
            </p:cNvGraphicFramePr>
            <p:nvPr>
              <p:extLst>
                <p:ext uri="{D42A27DB-BD31-4B8C-83A1-F6EECF244321}">
                  <p14:modId xmlns:p14="http://schemas.microsoft.com/office/powerpoint/2010/main" val="4076771496"/>
                </p:ext>
              </p:extLst>
            </p:nvPr>
          </p:nvGraphicFramePr>
          <p:xfrm>
            <a:off x="4977040" y="3800588"/>
            <a:ext cx="4905375" cy="2581275"/>
          </p:xfrm>
          <a:graphic>
            <a:graphicData uri="http://schemas.openxmlformats.org/presentationml/2006/ole">
              <mc:AlternateContent xmlns:mc="http://schemas.openxmlformats.org/markup-compatibility/2006">
                <mc:Choice xmlns:v="urn:schemas-microsoft-com:vml" Requires="v">
                  <p:oleObj name="Chart" r:id="rId2" imgW="4905392" imgH="2581343" progId="Excel.Chart.8">
                    <p:embed/>
                  </p:oleObj>
                </mc:Choice>
                <mc:Fallback>
                  <p:oleObj name="Chart" r:id="rId2" imgW="4905392" imgH="2581343" progId="Excel.Chart.8">
                    <p:embed/>
                    <p:pic>
                      <p:nvPicPr>
                        <p:cNvPr id="1026" name="Object 14">
                          <a:extLst>
                            <a:ext uri="{FF2B5EF4-FFF2-40B4-BE49-F238E27FC236}">
                              <a16:creationId xmlns:a16="http://schemas.microsoft.com/office/drawing/2014/main" id="{DEFF0910-EE7C-9A57-1D50-1349F6E4B0A9}"/>
                            </a:ext>
                          </a:extLst>
                        </p:cNvPr>
                        <p:cNvPicPr>
                          <a:picLocks noRot="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7040" y="3800588"/>
                          <a:ext cx="4905375" cy="258127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Text Box 20">
              <a:extLst>
                <a:ext uri="{FF2B5EF4-FFF2-40B4-BE49-F238E27FC236}">
                  <a16:creationId xmlns:a16="http://schemas.microsoft.com/office/drawing/2014/main" id="{2F4C02CF-CA93-1B9C-CDEE-4B51B7E1B834}"/>
                </a:ext>
              </a:extLst>
            </p:cNvPr>
            <p:cNvSpPr txBox="1">
              <a:spLocks noChangeArrowheads="1"/>
            </p:cNvSpPr>
            <p:nvPr/>
          </p:nvSpPr>
          <p:spPr bwMode="auto">
            <a:xfrm>
              <a:off x="8017102" y="5930220"/>
              <a:ext cx="22066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r>
                <a:rPr lang="el-GR" altLang="el-GR" sz="1400" b="1" dirty="0">
                  <a:latin typeface="Arial" panose="020B0604020202020204" pitchFamily="34" charset="0"/>
                </a:rPr>
                <a:t>Λεμφώματα μη </a:t>
              </a:r>
              <a:r>
                <a:rPr lang="en-US" altLang="el-GR" sz="1400" b="1" dirty="0">
                  <a:latin typeface="Arial" panose="020B0604020202020204" pitchFamily="34" charset="0"/>
                </a:rPr>
                <a:t>Hodgkin</a:t>
              </a:r>
              <a:endParaRPr lang="el-GR" altLang="el-GR" sz="1400" b="1" dirty="0">
                <a:latin typeface="Arial" panose="020B0604020202020204" pitchFamily="34" charset="0"/>
              </a:endParaRPr>
            </a:p>
          </p:txBody>
        </p:sp>
        <p:sp>
          <p:nvSpPr>
            <p:cNvPr id="15" name="Rectangle 22">
              <a:extLst>
                <a:ext uri="{FF2B5EF4-FFF2-40B4-BE49-F238E27FC236}">
                  <a16:creationId xmlns:a16="http://schemas.microsoft.com/office/drawing/2014/main" id="{410E1373-7866-3721-60B2-E879F8C2D55E}"/>
                </a:ext>
              </a:extLst>
            </p:cNvPr>
            <p:cNvSpPr>
              <a:spLocks noChangeArrowheads="1"/>
            </p:cNvSpPr>
            <p:nvPr/>
          </p:nvSpPr>
          <p:spPr bwMode="auto">
            <a:xfrm>
              <a:off x="5953353" y="5879420"/>
              <a:ext cx="5889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r>
                <a:rPr lang="el-GR" altLang="el-GR" sz="1600" b="1">
                  <a:latin typeface="Arial" panose="020B0604020202020204" pitchFamily="34" charset="0"/>
                </a:rPr>
                <a:t>ΧΛΛ</a:t>
              </a:r>
            </a:p>
          </p:txBody>
        </p:sp>
        <p:sp>
          <p:nvSpPr>
            <p:cNvPr id="16" name="Text Box 23">
              <a:extLst>
                <a:ext uri="{FF2B5EF4-FFF2-40B4-BE49-F238E27FC236}">
                  <a16:creationId xmlns:a16="http://schemas.microsoft.com/office/drawing/2014/main" id="{C4A944D6-F845-2DEB-5C99-A102BEACFBAC}"/>
                </a:ext>
              </a:extLst>
            </p:cNvPr>
            <p:cNvSpPr txBox="1">
              <a:spLocks noChangeArrowheads="1"/>
            </p:cNvSpPr>
            <p:nvPr/>
          </p:nvSpPr>
          <p:spPr bwMode="auto">
            <a:xfrm>
              <a:off x="3734028" y="4944382"/>
              <a:ext cx="1689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r>
                <a:rPr lang="el-GR" altLang="el-GR" sz="1400" b="1">
                  <a:latin typeface="Arial" panose="020B0604020202020204" pitchFamily="34" charset="0"/>
                </a:rPr>
                <a:t>Νόσος </a:t>
              </a:r>
              <a:r>
                <a:rPr lang="en-US" altLang="el-GR" sz="1400" b="1">
                  <a:latin typeface="Arial" panose="020B0604020202020204" pitchFamily="34" charset="0"/>
                </a:rPr>
                <a:t>Castelman</a:t>
              </a:r>
              <a:endParaRPr lang="el-GR" altLang="el-GR" sz="1400" b="1">
                <a:latin typeface="Arial" panose="020B0604020202020204" pitchFamily="34" charset="0"/>
              </a:endParaRPr>
            </a:p>
          </p:txBody>
        </p:sp>
        <p:sp>
          <p:nvSpPr>
            <p:cNvPr id="17" name="Rectangle 24">
              <a:extLst>
                <a:ext uri="{FF2B5EF4-FFF2-40B4-BE49-F238E27FC236}">
                  <a16:creationId xmlns:a16="http://schemas.microsoft.com/office/drawing/2014/main" id="{65FFAA14-8598-490F-9ED7-2DCDC62A9EB5}"/>
                </a:ext>
              </a:extLst>
            </p:cNvPr>
            <p:cNvSpPr>
              <a:spLocks noChangeArrowheads="1"/>
            </p:cNvSpPr>
            <p:nvPr/>
          </p:nvSpPr>
          <p:spPr bwMode="auto">
            <a:xfrm>
              <a:off x="4524603" y="4368120"/>
              <a:ext cx="9048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r>
                <a:rPr lang="el-GR" altLang="el-GR" sz="1400" b="1">
                  <a:latin typeface="Arial" panose="020B0604020202020204" pitchFamily="34" charset="0"/>
                </a:rPr>
                <a:t>Θύμωμα</a:t>
              </a:r>
            </a:p>
          </p:txBody>
        </p:sp>
        <p:sp>
          <p:nvSpPr>
            <p:cNvPr id="18" name="Rectangle 25">
              <a:extLst>
                <a:ext uri="{FF2B5EF4-FFF2-40B4-BE49-F238E27FC236}">
                  <a16:creationId xmlns:a16="http://schemas.microsoft.com/office/drawing/2014/main" id="{B5DE76B1-01AB-61A7-2570-DDCBACF45B9C}"/>
                </a:ext>
              </a:extLst>
            </p:cNvPr>
            <p:cNvSpPr>
              <a:spLocks noChangeArrowheads="1"/>
            </p:cNvSpPr>
            <p:nvPr/>
          </p:nvSpPr>
          <p:spPr bwMode="auto">
            <a:xfrm>
              <a:off x="5389790" y="4007757"/>
              <a:ext cx="9779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r>
                <a:rPr lang="el-GR" altLang="el-GR" sz="1400" b="1">
                  <a:latin typeface="Arial" panose="020B0604020202020204" pitchFamily="34" charset="0"/>
                </a:rPr>
                <a:t>Σάρκωμα</a:t>
              </a:r>
            </a:p>
          </p:txBody>
        </p:sp>
        <p:sp>
          <p:nvSpPr>
            <p:cNvPr id="19" name="Rectangle 26">
              <a:extLst>
                <a:ext uri="{FF2B5EF4-FFF2-40B4-BE49-F238E27FC236}">
                  <a16:creationId xmlns:a16="http://schemas.microsoft.com/office/drawing/2014/main" id="{4F631B8D-7E77-5B34-91A8-A980FBBDB0D8}"/>
                </a:ext>
              </a:extLst>
            </p:cNvPr>
            <p:cNvSpPr>
              <a:spLocks noChangeArrowheads="1"/>
            </p:cNvSpPr>
            <p:nvPr/>
          </p:nvSpPr>
          <p:spPr bwMode="auto">
            <a:xfrm>
              <a:off x="6685190" y="3936320"/>
              <a:ext cx="3022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r>
                <a:rPr lang="el-GR" altLang="el-GR" sz="1400" b="1">
                  <a:latin typeface="Arial" panose="020B0604020202020204" pitchFamily="34" charset="0"/>
                </a:rPr>
                <a:t>Μακροσφαιριναιμία </a:t>
              </a:r>
              <a:r>
                <a:rPr lang="en-US" altLang="el-GR" sz="1400" b="1">
                  <a:latin typeface="Arial" panose="020B0604020202020204" pitchFamily="34" charset="0"/>
                </a:rPr>
                <a:t>Waldenström</a:t>
              </a:r>
              <a:endParaRPr lang="el-GR" altLang="el-GR" sz="1400" b="1">
                <a:latin typeface="Arial" panose="020B0604020202020204" pitchFamily="34" charset="0"/>
              </a:endParaRPr>
            </a:p>
          </p:txBody>
        </p:sp>
      </p:grpSp>
    </p:spTree>
    <p:extLst>
      <p:ext uri="{BB962C8B-B14F-4D97-AF65-F5344CB8AC3E}">
        <p14:creationId xmlns:p14="http://schemas.microsoft.com/office/powerpoint/2010/main" val="24702984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8C76FD-6E1B-38D3-0027-11D730067596}"/>
              </a:ext>
            </a:extLst>
          </p:cNvPr>
          <p:cNvSpPr txBox="1"/>
          <p:nvPr/>
        </p:nvSpPr>
        <p:spPr>
          <a:xfrm>
            <a:off x="417739" y="721783"/>
            <a:ext cx="11356521" cy="2554545"/>
          </a:xfrm>
          <a:prstGeom prst="rect">
            <a:avLst/>
          </a:prstGeom>
          <a:noFill/>
        </p:spPr>
        <p:txBody>
          <a:bodyPr wrap="square">
            <a:spAutoFit/>
          </a:bodyPr>
          <a:lstStyle/>
          <a:p>
            <a:pPr marL="342900" indent="-342900">
              <a:buFont typeface="Arial" panose="020B0604020202020204" pitchFamily="34" charset="0"/>
              <a:buChar char="•"/>
            </a:pPr>
            <a:r>
              <a:rPr lang="el-GR" sz="2000" dirty="0">
                <a:solidFill>
                  <a:schemeClr val="bg1"/>
                </a:solidFill>
              </a:rPr>
              <a:t>Αντιγόνο : σύμπλεγμα πολυπεπτιδίων οικογένειας </a:t>
            </a:r>
            <a:r>
              <a:rPr lang="el-GR" sz="2000" dirty="0" err="1">
                <a:solidFill>
                  <a:schemeClr val="bg1"/>
                </a:solidFill>
              </a:rPr>
              <a:t>πλακινών</a:t>
            </a:r>
            <a:r>
              <a:rPr lang="el-GR" sz="2000" dirty="0">
                <a:solidFill>
                  <a:schemeClr val="bg1"/>
                </a:solidFill>
              </a:rPr>
              <a:t> (αντιγόνο </a:t>
            </a:r>
            <a:r>
              <a:rPr lang="el-GR" sz="2000" dirty="0" err="1">
                <a:solidFill>
                  <a:schemeClr val="bg1"/>
                </a:solidFill>
              </a:rPr>
              <a:t>πομφολυγώδους</a:t>
            </a:r>
            <a:r>
              <a:rPr lang="el-GR" sz="2000" dirty="0">
                <a:solidFill>
                  <a:schemeClr val="bg1"/>
                </a:solidFill>
              </a:rPr>
              <a:t> </a:t>
            </a:r>
            <a:r>
              <a:rPr lang="el-GR" sz="2000" dirty="0" err="1">
                <a:solidFill>
                  <a:schemeClr val="bg1"/>
                </a:solidFill>
              </a:rPr>
              <a:t>πεμφιγοειδούς</a:t>
            </a:r>
            <a:r>
              <a:rPr lang="el-GR" sz="2000" dirty="0">
                <a:solidFill>
                  <a:schemeClr val="bg1"/>
                </a:solidFill>
              </a:rPr>
              <a:t> - </a:t>
            </a:r>
            <a:r>
              <a:rPr lang="en-US" sz="2000" dirty="0">
                <a:solidFill>
                  <a:schemeClr val="bg1"/>
                </a:solidFill>
              </a:rPr>
              <a:t>BP230, </a:t>
            </a:r>
            <a:r>
              <a:rPr lang="el-GR" sz="2000" dirty="0" err="1">
                <a:solidFill>
                  <a:schemeClr val="bg1"/>
                </a:solidFill>
              </a:rPr>
              <a:t>δεσμοπλακίνες</a:t>
            </a:r>
            <a:r>
              <a:rPr lang="el-GR" sz="2000" dirty="0">
                <a:solidFill>
                  <a:schemeClr val="bg1"/>
                </a:solidFill>
              </a:rPr>
              <a:t> Ι/ΙΙ, </a:t>
            </a:r>
            <a:r>
              <a:rPr lang="el-GR" sz="2000" dirty="0" err="1">
                <a:solidFill>
                  <a:schemeClr val="bg1"/>
                </a:solidFill>
              </a:rPr>
              <a:t>ενδοπλακίνη</a:t>
            </a:r>
            <a:r>
              <a:rPr lang="el-GR" sz="2000" dirty="0">
                <a:solidFill>
                  <a:schemeClr val="bg1"/>
                </a:solidFill>
              </a:rPr>
              <a:t>, </a:t>
            </a:r>
            <a:r>
              <a:rPr lang="el-GR" sz="2000" dirty="0" err="1">
                <a:solidFill>
                  <a:schemeClr val="bg1"/>
                </a:solidFill>
              </a:rPr>
              <a:t>περιπλακίνη</a:t>
            </a:r>
            <a:r>
              <a:rPr lang="el-GR" sz="2000" dirty="0">
                <a:solidFill>
                  <a:schemeClr val="bg1"/>
                </a:solidFill>
              </a:rPr>
              <a:t>, </a:t>
            </a:r>
            <a:r>
              <a:rPr lang="el-GR" sz="2000" dirty="0" err="1">
                <a:solidFill>
                  <a:schemeClr val="bg1"/>
                </a:solidFill>
              </a:rPr>
              <a:t>πλεκτίνη</a:t>
            </a:r>
            <a:r>
              <a:rPr lang="el-GR" sz="2000" dirty="0">
                <a:solidFill>
                  <a:schemeClr val="bg1"/>
                </a:solidFill>
              </a:rPr>
              <a:t>) και οικογένειας </a:t>
            </a:r>
            <a:r>
              <a:rPr lang="el-GR" sz="2000" dirty="0" err="1">
                <a:solidFill>
                  <a:schemeClr val="bg1"/>
                </a:solidFill>
              </a:rPr>
              <a:t>καντχερινών</a:t>
            </a:r>
            <a:r>
              <a:rPr lang="el-GR" sz="2000" dirty="0">
                <a:solidFill>
                  <a:schemeClr val="bg1"/>
                </a:solidFill>
              </a:rPr>
              <a:t> (</a:t>
            </a:r>
            <a:r>
              <a:rPr lang="en-US" sz="2000" dirty="0" err="1">
                <a:solidFill>
                  <a:schemeClr val="bg1"/>
                </a:solidFill>
              </a:rPr>
              <a:t>Dsg</a:t>
            </a:r>
            <a:r>
              <a:rPr lang="en-US" sz="2000" dirty="0">
                <a:solidFill>
                  <a:schemeClr val="bg1"/>
                </a:solidFill>
              </a:rPr>
              <a:t> 1, </a:t>
            </a:r>
            <a:r>
              <a:rPr lang="en-US" sz="2000" dirty="0" err="1">
                <a:solidFill>
                  <a:schemeClr val="bg1"/>
                </a:solidFill>
              </a:rPr>
              <a:t>Dsg</a:t>
            </a:r>
            <a:r>
              <a:rPr lang="en-US" sz="2000" dirty="0">
                <a:solidFill>
                  <a:schemeClr val="bg1"/>
                </a:solidFill>
              </a:rPr>
              <a:t> 3)</a:t>
            </a:r>
          </a:p>
          <a:p>
            <a:pPr marL="342900" indent="-342900">
              <a:buFont typeface="Arial" panose="020B0604020202020204" pitchFamily="34" charset="0"/>
              <a:buChar char="•"/>
            </a:pPr>
            <a:r>
              <a:rPr lang="el-GR" sz="2000" dirty="0">
                <a:solidFill>
                  <a:schemeClr val="bg1"/>
                </a:solidFill>
              </a:rPr>
              <a:t>Εμπλέκεται και η κυτταρική </a:t>
            </a:r>
            <a:r>
              <a:rPr lang="el-GR" sz="2000" dirty="0" err="1">
                <a:solidFill>
                  <a:schemeClr val="bg1"/>
                </a:solidFill>
              </a:rPr>
              <a:t>ανοσια</a:t>
            </a:r>
            <a:endParaRPr lang="el-GR" sz="2000" dirty="0">
              <a:solidFill>
                <a:schemeClr val="bg1"/>
              </a:solidFill>
            </a:endParaRPr>
          </a:p>
          <a:p>
            <a:pPr marL="342900" indent="-342900">
              <a:buFont typeface="Arial" panose="020B0604020202020204" pitchFamily="34" charset="0"/>
              <a:buChar char="•"/>
            </a:pPr>
            <a:r>
              <a:rPr lang="el-GR" sz="2000" dirty="0">
                <a:solidFill>
                  <a:schemeClr val="bg1"/>
                </a:solidFill>
              </a:rPr>
              <a:t>Εκτεταμένες επώδυνες διαβρώσεις </a:t>
            </a:r>
            <a:r>
              <a:rPr lang="el-GR" sz="2000" dirty="0" err="1">
                <a:solidFill>
                  <a:schemeClr val="bg1"/>
                </a:solidFill>
              </a:rPr>
              <a:t>χειλέων</a:t>
            </a:r>
            <a:r>
              <a:rPr lang="el-GR" sz="2000" dirty="0">
                <a:solidFill>
                  <a:schemeClr val="bg1"/>
                </a:solidFill>
              </a:rPr>
              <a:t>, στοματικής κοιλότητας (τύπου </a:t>
            </a:r>
            <a:r>
              <a:rPr lang="en-US" sz="2000" dirty="0">
                <a:solidFill>
                  <a:schemeClr val="bg1"/>
                </a:solidFill>
              </a:rPr>
              <a:t>Stevens – Johnson), </a:t>
            </a:r>
            <a:r>
              <a:rPr lang="el-GR" sz="2000" dirty="0" err="1">
                <a:solidFill>
                  <a:schemeClr val="bg1"/>
                </a:solidFill>
              </a:rPr>
              <a:t>επιπεφυκότων</a:t>
            </a:r>
            <a:endParaRPr lang="el-GR" sz="2000" dirty="0">
              <a:solidFill>
                <a:schemeClr val="bg1"/>
              </a:solidFill>
            </a:endParaRPr>
          </a:p>
          <a:p>
            <a:pPr marL="342900" indent="-342900">
              <a:buFont typeface="Arial" panose="020B0604020202020204" pitchFamily="34" charset="0"/>
              <a:buChar char="•"/>
            </a:pPr>
            <a:r>
              <a:rPr lang="el-GR" sz="2000" dirty="0">
                <a:solidFill>
                  <a:schemeClr val="bg1"/>
                </a:solidFill>
              </a:rPr>
              <a:t>Πολύμορφο δερματικό εξάνθημα (πομφόλυγες, διαβρώσεις)</a:t>
            </a:r>
          </a:p>
          <a:p>
            <a:pPr marL="342900" indent="-342900">
              <a:buFont typeface="Arial" panose="020B0604020202020204" pitchFamily="34" charset="0"/>
              <a:buChar char="•"/>
            </a:pPr>
            <a:r>
              <a:rPr lang="el-GR" sz="2000" dirty="0">
                <a:solidFill>
                  <a:schemeClr val="bg1"/>
                </a:solidFill>
              </a:rPr>
              <a:t>Βλάβες ΓΕΣ σωλήνα και αναπνευστικού βλεννογόνου (αποφρακτική βρογχιολίτιδα)</a:t>
            </a:r>
          </a:p>
        </p:txBody>
      </p:sp>
      <p:pic>
        <p:nvPicPr>
          <p:cNvPr id="5" name="Εικόνα 4">
            <a:extLst>
              <a:ext uri="{FF2B5EF4-FFF2-40B4-BE49-F238E27FC236}">
                <a16:creationId xmlns:a16="http://schemas.microsoft.com/office/drawing/2014/main" id="{AADB4259-0AC8-5BA1-E2F0-1A8A806CFD87}"/>
              </a:ext>
            </a:extLst>
          </p:cNvPr>
          <p:cNvPicPr>
            <a:picLocks noChangeAspect="1"/>
          </p:cNvPicPr>
          <p:nvPr/>
        </p:nvPicPr>
        <p:blipFill>
          <a:blip r:embed="rId2"/>
          <a:stretch>
            <a:fillRect/>
          </a:stretch>
        </p:blipFill>
        <p:spPr>
          <a:xfrm>
            <a:off x="5667133" y="3889449"/>
            <a:ext cx="5920865" cy="2091200"/>
          </a:xfrm>
          <a:prstGeom prst="rect">
            <a:avLst/>
          </a:prstGeom>
        </p:spPr>
      </p:pic>
    </p:spTree>
    <p:extLst>
      <p:ext uri="{BB962C8B-B14F-4D97-AF65-F5344CB8AC3E}">
        <p14:creationId xmlns:p14="http://schemas.microsoft.com/office/powerpoint/2010/main" val="40907274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01007">
            <a:extLst>
              <a:ext uri="{FF2B5EF4-FFF2-40B4-BE49-F238E27FC236}">
                <a16:creationId xmlns:a16="http://schemas.microsoft.com/office/drawing/2014/main" id="{A13985D8-94F5-EFAE-B91B-FA26AC01AC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798"/>
          <a:stretch>
            <a:fillRect/>
          </a:stretch>
        </p:blipFill>
        <p:spPr bwMode="auto">
          <a:xfrm>
            <a:off x="4472443" y="869836"/>
            <a:ext cx="3629025"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01009">
            <a:extLst>
              <a:ext uri="{FF2B5EF4-FFF2-40B4-BE49-F238E27FC236}">
                <a16:creationId xmlns:a16="http://schemas.microsoft.com/office/drawing/2014/main" id="{217FD9E6-199D-2BF5-3594-73F0E121F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3796" y="798399"/>
            <a:ext cx="3165475"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Εικόνα 3">
            <a:extLst>
              <a:ext uri="{FF2B5EF4-FFF2-40B4-BE49-F238E27FC236}">
                <a16:creationId xmlns:a16="http://schemas.microsoft.com/office/drawing/2014/main" id="{3CD1FEF8-57AB-91CF-48C5-D25630C234DA}"/>
              </a:ext>
            </a:extLst>
          </p:cNvPr>
          <p:cNvPicPr>
            <a:picLocks noChangeAspect="1"/>
          </p:cNvPicPr>
          <p:nvPr/>
        </p:nvPicPr>
        <p:blipFill>
          <a:blip r:embed="rId4"/>
          <a:stretch>
            <a:fillRect/>
          </a:stretch>
        </p:blipFill>
        <p:spPr>
          <a:xfrm>
            <a:off x="108574" y="3552634"/>
            <a:ext cx="4942398" cy="3218306"/>
          </a:xfrm>
          <a:prstGeom prst="rect">
            <a:avLst/>
          </a:prstGeom>
        </p:spPr>
      </p:pic>
      <p:pic>
        <p:nvPicPr>
          <p:cNvPr id="6" name="Εικόνα 5">
            <a:extLst>
              <a:ext uri="{FF2B5EF4-FFF2-40B4-BE49-F238E27FC236}">
                <a16:creationId xmlns:a16="http://schemas.microsoft.com/office/drawing/2014/main" id="{6262E472-4C38-6130-0A34-0D9E9A3D2DEE}"/>
              </a:ext>
            </a:extLst>
          </p:cNvPr>
          <p:cNvPicPr>
            <a:picLocks noChangeAspect="1"/>
          </p:cNvPicPr>
          <p:nvPr/>
        </p:nvPicPr>
        <p:blipFill>
          <a:blip r:embed="rId5"/>
          <a:stretch>
            <a:fillRect/>
          </a:stretch>
        </p:blipFill>
        <p:spPr>
          <a:xfrm>
            <a:off x="36931" y="0"/>
            <a:ext cx="4928852" cy="2075306"/>
          </a:xfrm>
          <a:prstGeom prst="rect">
            <a:avLst/>
          </a:prstGeom>
        </p:spPr>
      </p:pic>
      <p:sp>
        <p:nvSpPr>
          <p:cNvPr id="8" name="TextBox 7">
            <a:extLst>
              <a:ext uri="{FF2B5EF4-FFF2-40B4-BE49-F238E27FC236}">
                <a16:creationId xmlns:a16="http://schemas.microsoft.com/office/drawing/2014/main" id="{3F4C8480-A453-0796-8C7F-64FF8E63D9D6}"/>
              </a:ext>
            </a:extLst>
          </p:cNvPr>
          <p:cNvSpPr txBox="1"/>
          <p:nvPr/>
        </p:nvSpPr>
        <p:spPr>
          <a:xfrm>
            <a:off x="108574" y="2075306"/>
            <a:ext cx="5087913" cy="1477328"/>
          </a:xfrm>
          <a:prstGeom prst="rect">
            <a:avLst/>
          </a:prstGeom>
          <a:noFill/>
        </p:spPr>
        <p:txBody>
          <a:bodyPr wrap="square">
            <a:spAutoFit/>
          </a:bodyPr>
          <a:lstStyle/>
          <a:p>
            <a:r>
              <a:rPr lang="en-US" dirty="0">
                <a:solidFill>
                  <a:schemeClr val="bg1"/>
                </a:solidFill>
              </a:rPr>
              <a:t>pemphigus vulgaris</a:t>
            </a:r>
            <a:endParaRPr lang="el-GR" dirty="0">
              <a:solidFill>
                <a:schemeClr val="bg1"/>
              </a:solidFill>
            </a:endParaRPr>
          </a:p>
          <a:p>
            <a:r>
              <a:rPr lang="en-US" dirty="0">
                <a:solidFill>
                  <a:schemeClr val="bg1"/>
                </a:solidFill>
              </a:rPr>
              <a:t>mucous membrane pemphigoid</a:t>
            </a:r>
            <a:endParaRPr lang="el-GR" dirty="0">
              <a:solidFill>
                <a:schemeClr val="bg1"/>
              </a:solidFill>
            </a:endParaRPr>
          </a:p>
          <a:p>
            <a:r>
              <a:rPr lang="en-US" dirty="0">
                <a:solidFill>
                  <a:schemeClr val="bg1"/>
                </a:solidFill>
              </a:rPr>
              <a:t>lichen planus</a:t>
            </a:r>
            <a:endParaRPr lang="el-GR" dirty="0">
              <a:solidFill>
                <a:schemeClr val="bg1"/>
              </a:solidFill>
            </a:endParaRPr>
          </a:p>
          <a:p>
            <a:r>
              <a:rPr lang="en-US" dirty="0">
                <a:solidFill>
                  <a:schemeClr val="bg1"/>
                </a:solidFill>
              </a:rPr>
              <a:t>GVHD</a:t>
            </a:r>
            <a:endParaRPr lang="el-GR" dirty="0">
              <a:solidFill>
                <a:schemeClr val="bg1"/>
              </a:solidFill>
            </a:endParaRPr>
          </a:p>
          <a:p>
            <a:r>
              <a:rPr lang="en-US" dirty="0">
                <a:solidFill>
                  <a:schemeClr val="bg1"/>
                </a:solidFill>
              </a:rPr>
              <a:t>persistent HSV infection</a:t>
            </a:r>
            <a:r>
              <a:rPr lang="el-GR" dirty="0">
                <a:solidFill>
                  <a:schemeClr val="bg1"/>
                </a:solidFill>
              </a:rPr>
              <a:t> </a:t>
            </a:r>
            <a:r>
              <a:rPr lang="en-US" dirty="0">
                <a:solidFill>
                  <a:schemeClr val="bg1"/>
                </a:solidFill>
              </a:rPr>
              <a:t>and other viral infections</a:t>
            </a:r>
            <a:endParaRPr lang="el-GR" dirty="0">
              <a:solidFill>
                <a:schemeClr val="bg1"/>
              </a:solidFill>
            </a:endParaRPr>
          </a:p>
        </p:txBody>
      </p:sp>
    </p:spTree>
    <p:extLst>
      <p:ext uri="{BB962C8B-B14F-4D97-AF65-F5344CB8AC3E}">
        <p14:creationId xmlns:p14="http://schemas.microsoft.com/office/powerpoint/2010/main" val="20328788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a:extLst>
              <a:ext uri="{FF2B5EF4-FFF2-40B4-BE49-F238E27FC236}">
                <a16:creationId xmlns:a16="http://schemas.microsoft.com/office/drawing/2014/main" id="{BE9D3DC3-9652-56F2-BCE3-3FF933203DD1}"/>
              </a:ext>
            </a:extLst>
          </p:cNvPr>
          <p:cNvSpPr>
            <a:spLocks noChangeArrowheads="1"/>
          </p:cNvSpPr>
          <p:nvPr/>
        </p:nvSpPr>
        <p:spPr bwMode="auto">
          <a:xfrm>
            <a:off x="290623" y="343017"/>
            <a:ext cx="9144000" cy="122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r>
              <a:rPr lang="en-US" altLang="el-GR" sz="2000" dirty="0">
                <a:latin typeface="+mn-lt"/>
              </a:rPr>
              <a:t>DIF: </a:t>
            </a:r>
            <a:r>
              <a:rPr lang="el-GR" altLang="el-GR" sz="2000" dirty="0">
                <a:latin typeface="+mn-lt"/>
              </a:rPr>
              <a:t>εναπόθεση </a:t>
            </a:r>
            <a:r>
              <a:rPr lang="en-US" altLang="el-GR" sz="2000" dirty="0">
                <a:latin typeface="+mn-lt"/>
              </a:rPr>
              <a:t>IgG </a:t>
            </a:r>
            <a:r>
              <a:rPr lang="el-GR" altLang="el-GR" sz="2000" dirty="0">
                <a:latin typeface="+mn-lt"/>
              </a:rPr>
              <a:t>ή/και </a:t>
            </a:r>
            <a:r>
              <a:rPr lang="en-US" altLang="el-GR" sz="2000" dirty="0">
                <a:latin typeface="+mn-lt"/>
              </a:rPr>
              <a:t>C</a:t>
            </a:r>
            <a:r>
              <a:rPr lang="en-US" altLang="el-GR" sz="2000" baseline="-25000" dirty="0">
                <a:latin typeface="+mn-lt"/>
              </a:rPr>
              <a:t>3</a:t>
            </a:r>
            <a:r>
              <a:rPr lang="el-GR" altLang="el-GR" sz="2000" baseline="-25000" dirty="0">
                <a:latin typeface="+mn-lt"/>
              </a:rPr>
              <a:t> </a:t>
            </a:r>
            <a:r>
              <a:rPr lang="el-GR" altLang="el-GR" sz="2000" dirty="0">
                <a:latin typeface="+mn-lt"/>
              </a:rPr>
              <a:t>και</a:t>
            </a:r>
            <a:r>
              <a:rPr lang="el-GR" altLang="el-GR" sz="2000" baseline="-25000" dirty="0">
                <a:latin typeface="+mn-lt"/>
              </a:rPr>
              <a:t> </a:t>
            </a:r>
            <a:r>
              <a:rPr lang="el-GR" altLang="el-GR" sz="2000" dirty="0">
                <a:latin typeface="+mn-lt"/>
              </a:rPr>
              <a:t>κατά μήκος της βασικής μεμβράνης</a:t>
            </a:r>
          </a:p>
          <a:p>
            <a:endParaRPr lang="el-GR" altLang="el-GR" sz="2000" baseline="-25000" dirty="0">
              <a:latin typeface="+mn-lt"/>
            </a:endParaRPr>
          </a:p>
          <a:p>
            <a:r>
              <a:rPr lang="en-US" altLang="el-GR" sz="2000" dirty="0">
                <a:latin typeface="+mn-lt"/>
              </a:rPr>
              <a:t>IIF: </a:t>
            </a:r>
            <a:r>
              <a:rPr lang="el-GR" altLang="el-GR" sz="2000" dirty="0">
                <a:latin typeface="+mn-lt"/>
              </a:rPr>
              <a:t>ο όρος αντιδρά πλην της επιδερμίδας και με άλλους ιστούς (ουροδόχος κύστη, καρδιά, ήπαρ) </a:t>
            </a:r>
          </a:p>
        </p:txBody>
      </p:sp>
      <p:pic>
        <p:nvPicPr>
          <p:cNvPr id="46084" name="Picture 8">
            <a:extLst>
              <a:ext uri="{FF2B5EF4-FFF2-40B4-BE49-F238E27FC236}">
                <a16:creationId xmlns:a16="http://schemas.microsoft.com/office/drawing/2014/main" id="{1A141875-CC54-A277-D537-8526EE5ABE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3573" y="4051042"/>
            <a:ext cx="339725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Εικόνα 2">
            <a:extLst>
              <a:ext uri="{FF2B5EF4-FFF2-40B4-BE49-F238E27FC236}">
                <a16:creationId xmlns:a16="http://schemas.microsoft.com/office/drawing/2014/main" id="{6DCDFAC2-8523-D879-2D85-C1B4E2E102A2}"/>
              </a:ext>
            </a:extLst>
          </p:cNvPr>
          <p:cNvPicPr>
            <a:picLocks noChangeAspect="1"/>
          </p:cNvPicPr>
          <p:nvPr/>
        </p:nvPicPr>
        <p:blipFill>
          <a:blip r:embed="rId3"/>
          <a:stretch>
            <a:fillRect/>
          </a:stretch>
        </p:blipFill>
        <p:spPr>
          <a:xfrm>
            <a:off x="510862" y="1927345"/>
            <a:ext cx="7468247" cy="4587638"/>
          </a:xfrm>
          <a:prstGeom prst="rect">
            <a:avLst/>
          </a:prstGeom>
        </p:spPr>
      </p:pic>
      <p:sp>
        <p:nvSpPr>
          <p:cNvPr id="5" name="TextBox 4">
            <a:extLst>
              <a:ext uri="{FF2B5EF4-FFF2-40B4-BE49-F238E27FC236}">
                <a16:creationId xmlns:a16="http://schemas.microsoft.com/office/drawing/2014/main" id="{F6D9B52C-92A0-9F96-BA16-C32B0C8BD472}"/>
              </a:ext>
            </a:extLst>
          </p:cNvPr>
          <p:cNvSpPr txBox="1"/>
          <p:nvPr/>
        </p:nvSpPr>
        <p:spPr>
          <a:xfrm>
            <a:off x="8007462" y="2100192"/>
            <a:ext cx="3794678" cy="1754326"/>
          </a:xfrm>
          <a:prstGeom prst="rect">
            <a:avLst/>
          </a:prstGeom>
          <a:noFill/>
        </p:spPr>
        <p:txBody>
          <a:bodyPr wrap="square">
            <a:spAutoFit/>
          </a:bodyPr>
          <a:lstStyle/>
          <a:p>
            <a:pPr algn="ctr"/>
            <a:r>
              <a:rPr lang="el-GR" dirty="0"/>
              <a:t>Ιστοπαθολογία : Συνδυασμός εικόνας κοινής </a:t>
            </a:r>
            <a:r>
              <a:rPr lang="el-GR" dirty="0" err="1"/>
              <a:t>πέμφιγας</a:t>
            </a:r>
            <a:r>
              <a:rPr lang="el-GR" dirty="0"/>
              <a:t> (</a:t>
            </a:r>
            <a:r>
              <a:rPr lang="el-GR" dirty="0" err="1"/>
              <a:t>υπερβασικός</a:t>
            </a:r>
            <a:r>
              <a:rPr lang="el-GR" dirty="0"/>
              <a:t> διαχωρισμός) και πολύμορφου ερυθήματος (</a:t>
            </a:r>
            <a:r>
              <a:rPr lang="el-GR" dirty="0" err="1"/>
              <a:t>κενοτοπιώδης</a:t>
            </a:r>
            <a:r>
              <a:rPr lang="el-GR" dirty="0"/>
              <a:t> εκφύλιση βασικής στιβάδας, νεκρωτικά </a:t>
            </a:r>
            <a:r>
              <a:rPr lang="el-GR" dirty="0" err="1"/>
              <a:t>κερατινοκύτταρα</a:t>
            </a:r>
            <a:r>
              <a:rPr lang="el-GR" dirty="0"/>
              <a:t>). </a:t>
            </a:r>
          </a:p>
        </p:txBody>
      </p:sp>
    </p:spTree>
  </p:cSld>
  <p:clrMapOvr>
    <a:masterClrMapping/>
  </p:clrMapOvr>
  <p:transition>
    <p:zo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029AC882-3B62-044D-2CF7-D2FC91588EB7}"/>
              </a:ext>
            </a:extLst>
          </p:cNvPr>
          <p:cNvPicPr>
            <a:picLocks noChangeAspect="1"/>
          </p:cNvPicPr>
          <p:nvPr/>
        </p:nvPicPr>
        <p:blipFill>
          <a:blip r:embed="rId2"/>
          <a:stretch>
            <a:fillRect/>
          </a:stretch>
        </p:blipFill>
        <p:spPr>
          <a:xfrm>
            <a:off x="2887440" y="204214"/>
            <a:ext cx="6417120" cy="6449571"/>
          </a:xfrm>
          <a:prstGeom prst="rect">
            <a:avLst/>
          </a:prstGeom>
        </p:spPr>
      </p:pic>
    </p:spTree>
    <p:extLst>
      <p:ext uri="{BB962C8B-B14F-4D97-AF65-F5344CB8AC3E}">
        <p14:creationId xmlns:p14="http://schemas.microsoft.com/office/powerpoint/2010/main" val="20591628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2">
            <a:extLst>
              <a:ext uri="{FF2B5EF4-FFF2-40B4-BE49-F238E27FC236}">
                <a16:creationId xmlns:a16="http://schemas.microsoft.com/office/drawing/2014/main" id="{FA721144-4443-4CC5-9358-A9C70BE45EFB}"/>
              </a:ext>
            </a:extLst>
          </p:cNvPr>
          <p:cNvSpPr/>
          <p:nvPr/>
        </p:nvSpPr>
        <p:spPr>
          <a:xfrm>
            <a:off x="403354" y="2852341"/>
            <a:ext cx="5130675" cy="1323439"/>
          </a:xfrm>
          <a:prstGeom prst="rect">
            <a:avLst/>
          </a:prstGeom>
        </p:spPr>
        <p:txBody>
          <a:bodyPr wrap="square">
            <a:spAutoFit/>
          </a:bodyPr>
          <a:lstStyle/>
          <a:p>
            <a:r>
              <a:rPr lang="el-GR" altLang="ko-KR" sz="4000" b="1" dirty="0" err="1">
                <a:solidFill>
                  <a:schemeClr val="bg1"/>
                </a:solidFill>
                <a:cs typeface="Arial" pitchFamily="34" charset="0"/>
              </a:rPr>
              <a:t>Φαρμακοεπαγώμενη</a:t>
            </a:r>
            <a:r>
              <a:rPr lang="el-GR" altLang="ko-KR" sz="4000" b="1" dirty="0">
                <a:solidFill>
                  <a:schemeClr val="bg1"/>
                </a:solidFill>
                <a:cs typeface="Arial" pitchFamily="34" charset="0"/>
              </a:rPr>
              <a:t> </a:t>
            </a:r>
            <a:r>
              <a:rPr lang="el-GR" altLang="ko-KR" sz="4000" b="1" dirty="0" err="1">
                <a:solidFill>
                  <a:schemeClr val="bg1"/>
                </a:solidFill>
                <a:cs typeface="Arial" pitchFamily="34" charset="0"/>
              </a:rPr>
              <a:t>πέμφιγα</a:t>
            </a:r>
            <a:endParaRPr lang="en-US" altLang="ko-KR" sz="4000" b="1" dirty="0">
              <a:solidFill>
                <a:schemeClr val="bg1"/>
              </a:solidFill>
              <a:cs typeface="Arial" pitchFamily="34" charset="0"/>
            </a:endParaRPr>
          </a:p>
        </p:txBody>
      </p:sp>
      <p:pic>
        <p:nvPicPr>
          <p:cNvPr id="7" name="Θέση εικόνας 6">
            <a:extLst>
              <a:ext uri="{FF2B5EF4-FFF2-40B4-BE49-F238E27FC236}">
                <a16:creationId xmlns:a16="http://schemas.microsoft.com/office/drawing/2014/main" id="{730EF5D7-29DF-CD80-7CC2-F7F60BBA1317}"/>
              </a:ext>
            </a:extLst>
          </p:cNvPr>
          <p:cNvPicPr>
            <a:picLocks noGrp="1" noChangeAspect="1"/>
          </p:cNvPicPr>
          <p:nvPr>
            <p:ph type="pic" sz="quarter" idx="65"/>
          </p:nvPr>
        </p:nvPicPr>
        <p:blipFill>
          <a:blip r:embed="rId2">
            <a:extLst>
              <a:ext uri="{28A0092B-C50C-407E-A947-70E740481C1C}">
                <a14:useLocalDpi xmlns:a14="http://schemas.microsoft.com/office/drawing/2010/main" val="0"/>
              </a:ext>
            </a:extLst>
          </a:blip>
          <a:srcRect l="13312" r="13312"/>
          <a:stretch/>
        </p:blipFill>
        <p:spPr>
          <a:xfrm>
            <a:off x="5534029" y="2"/>
            <a:ext cx="6657973" cy="6857999"/>
          </a:xfrm>
          <a:blipFill>
            <a:blip r:embed="rId3">
              <a:extLst>
                <a:ext uri="{96DAC541-7B7A-43D3-8B79-37D633B846F1}">
                  <asvg:svgBlip xmlns:asvg="http://schemas.microsoft.com/office/drawing/2016/SVG/main" r:embed="rId4"/>
                </a:ext>
              </a:extLst>
            </a:blip>
            <a:stretch>
              <a:fillRect/>
            </a:stretch>
          </a:blipFill>
        </p:spPr>
      </p:pic>
    </p:spTree>
    <p:extLst>
      <p:ext uri="{BB962C8B-B14F-4D97-AF65-F5344CB8AC3E}">
        <p14:creationId xmlns:p14="http://schemas.microsoft.com/office/powerpoint/2010/main" val="26689247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8CE4B4-9653-0ADB-EFF5-4AD2B551E4DF}"/>
              </a:ext>
            </a:extLst>
          </p:cNvPr>
          <p:cNvSpPr>
            <a:spLocks noChangeArrowheads="1"/>
          </p:cNvSpPr>
          <p:nvPr/>
        </p:nvSpPr>
        <p:spPr bwMode="auto">
          <a:xfrm>
            <a:off x="172941" y="993845"/>
            <a:ext cx="83058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Πάνω από 100 διαφορετικά φάρμακα έχουν ενοχοποιηθεί για την εμφάνιση της φαρμακοεπαγώμενης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πέμφιγας</a:t>
            </a: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DIP &amp; DTP</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Η εμφάνιση της νόσου μπορεί να είναι από ημέρες έως και μήνες μετά τη λήψη του ύποπτου φαρμάκου (</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median </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60 ημέρες)</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Η κλινική εικόνα μπορεί να είναι οποιασδήποτε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πέμφιγας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αλλά συνηθέστερα της κοινής</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Οι ασθενείς μπορεί να παραπονούνται για κνησμό ή άλλου είδους συμπτώματα πριν την εμφάνιση της νόσου (π.χ. φαρυγγίτιδα)</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Εξάνθημα τύπου πολυμόρφου ή φαρμακευτικού μπορεί να προηγείται του τυπικού εξανθήματος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πέμφιγας</a:t>
            </a: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Ο άμεσος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ανοσοφθορισμός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συνήθως είναι θετικός</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Μπορεί να μην ανευρεθούν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κυκλοφορούντα</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αντισώματα </a:t>
            </a:r>
            <a:endPar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tangle 4">
            <a:extLst>
              <a:ext uri="{FF2B5EF4-FFF2-40B4-BE49-F238E27FC236}">
                <a16:creationId xmlns:a16="http://schemas.microsoft.com/office/drawing/2014/main" id="{BBC80DEB-75A2-F840-2C23-B7A9B5169E29}"/>
              </a:ext>
            </a:extLst>
          </p:cNvPr>
          <p:cNvSpPr txBox="1">
            <a:spLocks noChangeArrowheads="1"/>
          </p:cNvSpPr>
          <p:nvPr/>
        </p:nvSpPr>
        <p:spPr>
          <a:xfrm>
            <a:off x="172941" y="255587"/>
            <a:ext cx="8305800" cy="431800"/>
          </a:xfrm>
          <a:prstGeom prst="rect">
            <a:avLst/>
          </a:prstGeom>
          <a:solidFill>
            <a:srgbClr val="FFCC99"/>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l-GR" sz="2400" dirty="0" err="1">
                <a:latin typeface="Calibri" panose="020F0502020204030204" pitchFamily="34" charset="0"/>
                <a:ea typeface="Calibri" panose="020F0502020204030204" pitchFamily="34" charset="0"/>
                <a:cs typeface="Calibri" panose="020F0502020204030204" pitchFamily="34" charset="0"/>
              </a:rPr>
              <a:t>Φαρμακοεπαγώμενη</a:t>
            </a:r>
            <a:r>
              <a:rPr lang="el-GR" altLang="el-GR" sz="2400" dirty="0">
                <a:latin typeface="Calibri" panose="020F0502020204030204" pitchFamily="34" charset="0"/>
                <a:ea typeface="Calibri" panose="020F0502020204030204" pitchFamily="34" charset="0"/>
                <a:cs typeface="Calibri" panose="020F0502020204030204" pitchFamily="34" charset="0"/>
              </a:rPr>
              <a:t> </a:t>
            </a:r>
            <a:r>
              <a:rPr lang="el-GR" altLang="el-GR" sz="2400" dirty="0" err="1">
                <a:latin typeface="Calibri" panose="020F0502020204030204" pitchFamily="34" charset="0"/>
                <a:ea typeface="Calibri" panose="020F0502020204030204" pitchFamily="34" charset="0"/>
                <a:cs typeface="Calibri" panose="020F0502020204030204" pitchFamily="34" charset="0"/>
              </a:rPr>
              <a:t>πέμφιγα</a:t>
            </a:r>
            <a:endParaRPr lang="el-GR" altLang="el-GR" sz="2400" dirty="0">
              <a:latin typeface="Calibri" panose="020F0502020204030204" pitchFamily="34" charset="0"/>
              <a:ea typeface="Calibri" panose="020F0502020204030204" pitchFamily="34" charset="0"/>
              <a:cs typeface="Calibri" panose="020F0502020204030204" pitchFamily="34" charset="0"/>
            </a:endParaRPr>
          </a:p>
        </p:txBody>
      </p:sp>
      <p:pic>
        <p:nvPicPr>
          <p:cNvPr id="5" name="Εικόνα 4">
            <a:extLst>
              <a:ext uri="{FF2B5EF4-FFF2-40B4-BE49-F238E27FC236}">
                <a16:creationId xmlns:a16="http://schemas.microsoft.com/office/drawing/2014/main" id="{84EE14AB-6795-0C73-0CF8-8DAD9774760C}"/>
              </a:ext>
            </a:extLst>
          </p:cNvPr>
          <p:cNvPicPr>
            <a:picLocks noChangeAspect="1"/>
          </p:cNvPicPr>
          <p:nvPr/>
        </p:nvPicPr>
        <p:blipFill>
          <a:blip r:embed="rId2"/>
          <a:stretch>
            <a:fillRect/>
          </a:stretch>
        </p:blipFill>
        <p:spPr>
          <a:xfrm>
            <a:off x="8621486" y="469824"/>
            <a:ext cx="3397573" cy="5918352"/>
          </a:xfrm>
          <a:prstGeom prst="rect">
            <a:avLst/>
          </a:prstGeom>
        </p:spPr>
      </p:pic>
    </p:spTree>
    <p:extLst>
      <p:ext uri="{BB962C8B-B14F-4D97-AF65-F5344CB8AC3E}">
        <p14:creationId xmlns:p14="http://schemas.microsoft.com/office/powerpoint/2010/main" val="12131873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직사각형 2">
            <a:extLst>
              <a:ext uri="{FF2B5EF4-FFF2-40B4-BE49-F238E27FC236}">
                <a16:creationId xmlns:a16="http://schemas.microsoft.com/office/drawing/2014/main" id="{FA721144-4443-4CC5-9358-A9C70BE45EFB}"/>
              </a:ext>
            </a:extLst>
          </p:cNvPr>
          <p:cNvSpPr/>
          <p:nvPr/>
        </p:nvSpPr>
        <p:spPr>
          <a:xfrm>
            <a:off x="403354" y="2852341"/>
            <a:ext cx="5130675" cy="707886"/>
          </a:xfrm>
          <a:prstGeom prst="rect">
            <a:avLst/>
          </a:prstGeom>
        </p:spPr>
        <p:txBody>
          <a:bodyPr wrap="square">
            <a:spAutoFit/>
          </a:bodyPr>
          <a:lstStyle/>
          <a:p>
            <a:r>
              <a:rPr lang="en-US" altLang="ko-KR" sz="4000" b="1" dirty="0">
                <a:solidFill>
                  <a:schemeClr val="bg1"/>
                </a:solidFill>
                <a:cs typeface="Arial" pitchFamily="34" charset="0"/>
              </a:rPr>
              <a:t>IgA </a:t>
            </a:r>
            <a:r>
              <a:rPr lang="el-GR" altLang="ko-KR" sz="4000" b="1" dirty="0" err="1">
                <a:solidFill>
                  <a:schemeClr val="bg1"/>
                </a:solidFill>
                <a:cs typeface="Arial" pitchFamily="34" charset="0"/>
              </a:rPr>
              <a:t>πέμφιγα</a:t>
            </a:r>
            <a:endParaRPr lang="en-US" altLang="ko-KR" sz="4000" b="1" dirty="0">
              <a:solidFill>
                <a:schemeClr val="bg1"/>
              </a:solidFill>
              <a:cs typeface="Arial" pitchFamily="34" charset="0"/>
            </a:endParaRPr>
          </a:p>
        </p:txBody>
      </p:sp>
      <p:pic>
        <p:nvPicPr>
          <p:cNvPr id="7" name="Θέση εικόνας 6">
            <a:extLst>
              <a:ext uri="{FF2B5EF4-FFF2-40B4-BE49-F238E27FC236}">
                <a16:creationId xmlns:a16="http://schemas.microsoft.com/office/drawing/2014/main" id="{730EF5D7-29DF-CD80-7CC2-F7F60BBA1317}"/>
              </a:ext>
            </a:extLst>
          </p:cNvPr>
          <p:cNvPicPr>
            <a:picLocks noGrp="1" noChangeAspect="1"/>
          </p:cNvPicPr>
          <p:nvPr>
            <p:ph type="pic" sz="quarter" idx="65"/>
          </p:nvPr>
        </p:nvPicPr>
        <p:blipFill>
          <a:blip r:embed="rId2">
            <a:extLst>
              <a:ext uri="{28A0092B-C50C-407E-A947-70E740481C1C}">
                <a14:useLocalDpi xmlns:a14="http://schemas.microsoft.com/office/drawing/2010/main" val="0"/>
              </a:ext>
            </a:extLst>
          </a:blip>
          <a:srcRect t="15059" b="15059"/>
          <a:stretch/>
        </p:blipFill>
        <p:spPr>
          <a:xfrm>
            <a:off x="5534029" y="2"/>
            <a:ext cx="6657973" cy="6857999"/>
          </a:xfrm>
          <a:blipFill>
            <a:blip r:embed="rId3">
              <a:extLst>
                <a:ext uri="{96DAC541-7B7A-43D3-8B79-37D633B846F1}">
                  <asvg:svgBlip xmlns:asvg="http://schemas.microsoft.com/office/drawing/2016/SVG/main" r:embed="rId4"/>
                </a:ext>
              </a:extLst>
            </a:blip>
            <a:stretch>
              <a:fillRect/>
            </a:stretch>
          </a:blipFill>
        </p:spPr>
      </p:pic>
    </p:spTree>
    <p:extLst>
      <p:ext uri="{BB962C8B-B14F-4D97-AF65-F5344CB8AC3E}">
        <p14:creationId xmlns:p14="http://schemas.microsoft.com/office/powerpoint/2010/main" val="1800158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8CE4B4-9653-0ADB-EFF5-4AD2B551E4DF}"/>
              </a:ext>
            </a:extLst>
          </p:cNvPr>
          <p:cNvSpPr>
            <a:spLocks noChangeArrowheads="1"/>
          </p:cNvSpPr>
          <p:nvPr/>
        </p:nvSpPr>
        <p:spPr bwMode="auto">
          <a:xfrm>
            <a:off x="172941" y="779929"/>
            <a:ext cx="10891773"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Η νόσος χαρακτηρίζεται από την παρουσία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κυκλοφορούντων</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IgA1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αυτοαντισωμάτων</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και τις εναποθέσεις τους στην επιφάνεια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επιδερμιδικών</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κυττάρων </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Σπάνια</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Μπορεί να εμφανιστεί σε οποιαδήποτε ηλικία (από μηνών έως 90 ετών, Μ.Ο. 51 έτη)</a:t>
            </a:r>
          </a:p>
          <a:p>
            <a:pPr marL="342900" indent="-342900">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Παρατηρούνται 2 βασικοί τύποι αν και σε ορισμένες σπάνιες περιπτώσεις υπάρχουν και ασθενείς με μεικτά χαρακτηριστικά</a:t>
            </a:r>
          </a:p>
          <a:p>
            <a:pPr marL="342900" indent="-342900">
              <a:buFont typeface="Arial" panose="020B0604020202020204" pitchFamily="34" charset="0"/>
              <a:buChar char="•"/>
            </a:pP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IEN (Intraepidermal neutrophilic type):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Ενδοεπιδερμιδική</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ουδετεροφιλική</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δερματοπάθεια </a:t>
            </a:r>
          </a:p>
          <a:p>
            <a:pPr marL="342900" indent="-342900">
              <a:buFont typeface="Arial" panose="020B0604020202020204" pitchFamily="34" charset="0"/>
              <a:buChar char="•"/>
            </a:pP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SPD (</a:t>
            </a:r>
            <a:r>
              <a:rPr lang="en-US"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Subcorneal</a:t>
            </a:r>
            <a:r>
              <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pustular dermatosis type): </a:t>
            </a:r>
            <a:r>
              <a:rPr lang="el-GR" altLang="el-GR" sz="2000" dirty="0" err="1">
                <a:solidFill>
                  <a:schemeClr val="bg1"/>
                </a:solidFill>
                <a:latin typeface="Calibri" panose="020F0502020204030204" pitchFamily="34" charset="0"/>
                <a:ea typeface="Calibri" panose="020F0502020204030204" pitchFamily="34" charset="0"/>
                <a:cs typeface="Calibri" panose="020F0502020204030204" pitchFamily="34" charset="0"/>
              </a:rPr>
              <a:t>Υποκεράτιος</a:t>
            </a: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φλυκταινώδης δερματοπάθεια </a:t>
            </a:r>
          </a:p>
          <a:p>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                                                                  </a:t>
            </a:r>
            <a:endPar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n-US"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Rectangle 4">
            <a:extLst>
              <a:ext uri="{FF2B5EF4-FFF2-40B4-BE49-F238E27FC236}">
                <a16:creationId xmlns:a16="http://schemas.microsoft.com/office/drawing/2014/main" id="{BBC80DEB-75A2-F840-2C23-B7A9B5169E29}"/>
              </a:ext>
            </a:extLst>
          </p:cNvPr>
          <p:cNvSpPr txBox="1">
            <a:spLocks noChangeArrowheads="1"/>
          </p:cNvSpPr>
          <p:nvPr/>
        </p:nvSpPr>
        <p:spPr>
          <a:xfrm>
            <a:off x="172941" y="255587"/>
            <a:ext cx="8305800" cy="431800"/>
          </a:xfrm>
          <a:prstGeom prst="rect">
            <a:avLst/>
          </a:prstGeom>
          <a:solidFill>
            <a:srgbClr val="FFCC99"/>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l-GR" sz="2400" dirty="0">
                <a:latin typeface="Calibri" panose="020F0502020204030204" pitchFamily="34" charset="0"/>
                <a:ea typeface="Calibri" panose="020F0502020204030204" pitchFamily="34" charset="0"/>
                <a:cs typeface="Calibri" panose="020F0502020204030204" pitchFamily="34" charset="0"/>
              </a:rPr>
              <a:t>IgA</a:t>
            </a:r>
            <a:r>
              <a:rPr lang="el-GR" altLang="el-GR" sz="2400" dirty="0">
                <a:latin typeface="Calibri" panose="020F0502020204030204" pitchFamily="34" charset="0"/>
                <a:ea typeface="Calibri" panose="020F0502020204030204" pitchFamily="34" charset="0"/>
                <a:cs typeface="Calibri" panose="020F0502020204030204" pitchFamily="34" charset="0"/>
              </a:rPr>
              <a:t> </a:t>
            </a:r>
            <a:r>
              <a:rPr lang="el-GR" altLang="el-GR" sz="2400" dirty="0" err="1">
                <a:latin typeface="Calibri" panose="020F0502020204030204" pitchFamily="34" charset="0"/>
                <a:ea typeface="Calibri" panose="020F0502020204030204" pitchFamily="34" charset="0"/>
                <a:cs typeface="Calibri" panose="020F0502020204030204" pitchFamily="34" charset="0"/>
              </a:rPr>
              <a:t>πέμφιγα</a:t>
            </a:r>
            <a:endParaRPr lang="el-GR" altLang="el-GR" sz="24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88679ACB-8433-10E6-962F-B24CAF42707F}"/>
              </a:ext>
            </a:extLst>
          </p:cNvPr>
          <p:cNvSpPr txBox="1"/>
          <p:nvPr/>
        </p:nvSpPr>
        <p:spPr>
          <a:xfrm>
            <a:off x="6858000" y="5679083"/>
            <a:ext cx="5334000" cy="923330"/>
          </a:xfrm>
          <a:prstGeom prst="rect">
            <a:avLst/>
          </a:prstGeom>
        </p:spPr>
        <p:style>
          <a:lnRef idx="1">
            <a:schemeClr val="accent4"/>
          </a:lnRef>
          <a:fillRef idx="3">
            <a:schemeClr val="accent4"/>
          </a:fillRef>
          <a:effectRef idx="2">
            <a:schemeClr val="accent4"/>
          </a:effectRef>
          <a:fontRef idx="minor">
            <a:schemeClr val="lt1"/>
          </a:fontRef>
        </p:style>
        <p:txBody>
          <a:bodyPr wrap="square">
            <a:spAutoFit/>
          </a:bodyPr>
          <a:lstStyle/>
          <a:p>
            <a:pPr algn="l"/>
            <a:r>
              <a:rPr lang="en-US" sz="1800" b="0" i="1" u="none" strike="noStrike" baseline="0" dirty="0">
                <a:solidFill>
                  <a:schemeClr val="bg1"/>
                </a:solidFill>
                <a:latin typeface="TimesLTStd-Italic12"/>
              </a:rPr>
              <a:t>Sneddon-Wilkinson’s disease is similar to IgA</a:t>
            </a:r>
          </a:p>
          <a:p>
            <a:pPr algn="l"/>
            <a:r>
              <a:rPr lang="en-US" sz="1800" b="0" i="1" u="none" strike="noStrike" baseline="0" dirty="0">
                <a:solidFill>
                  <a:schemeClr val="bg1"/>
                </a:solidFill>
                <a:latin typeface="TimesLTStd-Italic12"/>
              </a:rPr>
              <a:t>pemphigus SPD type but without the IgA depositions</a:t>
            </a:r>
          </a:p>
          <a:p>
            <a:pPr algn="l"/>
            <a:r>
              <a:rPr lang="en-US" sz="1800" b="0" i="1" u="none" strike="noStrike" baseline="0" dirty="0">
                <a:solidFill>
                  <a:schemeClr val="bg1"/>
                </a:solidFill>
                <a:latin typeface="TimesLTStd-Italic12"/>
              </a:rPr>
              <a:t>in the skin</a:t>
            </a:r>
            <a:endParaRPr lang="el-GR" dirty="0">
              <a:solidFill>
                <a:schemeClr val="bg1"/>
              </a:solidFill>
            </a:endParaRPr>
          </a:p>
        </p:txBody>
      </p:sp>
      <p:pic>
        <p:nvPicPr>
          <p:cNvPr id="10" name="Εικόνα 9">
            <a:extLst>
              <a:ext uri="{FF2B5EF4-FFF2-40B4-BE49-F238E27FC236}">
                <a16:creationId xmlns:a16="http://schemas.microsoft.com/office/drawing/2014/main" id="{8562F43F-35F8-139E-6B19-43679B577501}"/>
              </a:ext>
            </a:extLst>
          </p:cNvPr>
          <p:cNvPicPr>
            <a:picLocks noChangeAspect="1"/>
          </p:cNvPicPr>
          <p:nvPr/>
        </p:nvPicPr>
        <p:blipFill>
          <a:blip r:embed="rId2"/>
          <a:stretch>
            <a:fillRect/>
          </a:stretch>
        </p:blipFill>
        <p:spPr>
          <a:xfrm>
            <a:off x="704055" y="3877412"/>
            <a:ext cx="5776461" cy="2263336"/>
          </a:xfrm>
          <a:prstGeom prst="rect">
            <a:avLst/>
          </a:prstGeom>
        </p:spPr>
      </p:pic>
      <p:sp>
        <p:nvSpPr>
          <p:cNvPr id="5" name="TextBox 4">
            <a:extLst>
              <a:ext uri="{FF2B5EF4-FFF2-40B4-BE49-F238E27FC236}">
                <a16:creationId xmlns:a16="http://schemas.microsoft.com/office/drawing/2014/main" id="{C82660AF-31CE-32F9-9573-391196598CEE}"/>
              </a:ext>
            </a:extLst>
          </p:cNvPr>
          <p:cNvSpPr txBox="1"/>
          <p:nvPr/>
        </p:nvSpPr>
        <p:spPr>
          <a:xfrm>
            <a:off x="7011630" y="3877412"/>
            <a:ext cx="4584198" cy="147732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dirty="0"/>
              <a:t>The differential diagnosis includes </a:t>
            </a:r>
            <a:r>
              <a:rPr lang="en-US" dirty="0" err="1"/>
              <a:t>subcorneal</a:t>
            </a:r>
            <a:r>
              <a:rPr lang="en-US" dirty="0"/>
              <a:t> pustular dermatosis,</a:t>
            </a:r>
          </a:p>
          <a:p>
            <a:r>
              <a:rPr lang="en-US" dirty="0"/>
              <a:t>pemphigus foliaceus, bullous impetigo, dermatitis herpetiformis, linear</a:t>
            </a:r>
          </a:p>
          <a:p>
            <a:r>
              <a:rPr lang="en-US" dirty="0"/>
              <a:t>IgA bullous dermatosis, and pustular psoriasis</a:t>
            </a:r>
            <a:endParaRPr lang="el-GR" dirty="0"/>
          </a:p>
        </p:txBody>
      </p:sp>
    </p:spTree>
    <p:extLst>
      <p:ext uri="{BB962C8B-B14F-4D97-AF65-F5344CB8AC3E}">
        <p14:creationId xmlns:p14="http://schemas.microsoft.com/office/powerpoint/2010/main" val="28153554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C8F4293-E803-4D62-884B-F3A0C4302F6B}"/>
              </a:ext>
            </a:extLst>
          </p:cNvPr>
          <p:cNvGrpSpPr/>
          <p:nvPr/>
        </p:nvGrpSpPr>
        <p:grpSpPr>
          <a:xfrm>
            <a:off x="958612" y="1879835"/>
            <a:ext cx="4230338" cy="4739192"/>
            <a:chOff x="539552" y="1772816"/>
            <a:chExt cx="2088232" cy="3960440"/>
          </a:xfrm>
        </p:grpSpPr>
        <p:sp>
          <p:nvSpPr>
            <p:cNvPr id="4" name="Rounded Rectangle 3">
              <a:extLst>
                <a:ext uri="{FF2B5EF4-FFF2-40B4-BE49-F238E27FC236}">
                  <a16:creationId xmlns:a16="http://schemas.microsoft.com/office/drawing/2014/main" id="{13F1B093-90FE-4E9C-934D-7E5C3F4022ED}"/>
                </a:ext>
              </a:extLst>
            </p:cNvPr>
            <p:cNvSpPr/>
            <p:nvPr/>
          </p:nvSpPr>
          <p:spPr>
            <a:xfrm>
              <a:off x="539552" y="1772816"/>
              <a:ext cx="2088232" cy="3960440"/>
            </a:xfrm>
            <a:prstGeom prst="roundRect">
              <a:avLst>
                <a:gd name="adj" fmla="val 3866"/>
              </a:avLst>
            </a:prstGeom>
            <a:solidFill>
              <a:schemeClr val="bg1"/>
            </a:solid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Rounded Rectangle 4">
              <a:extLst>
                <a:ext uri="{FF2B5EF4-FFF2-40B4-BE49-F238E27FC236}">
                  <a16:creationId xmlns:a16="http://schemas.microsoft.com/office/drawing/2014/main" id="{6F7011E0-EE4E-419A-B65A-F39D37C40697}"/>
                </a:ext>
              </a:extLst>
            </p:cNvPr>
            <p:cNvSpPr/>
            <p:nvPr/>
          </p:nvSpPr>
          <p:spPr>
            <a:xfrm>
              <a:off x="539552" y="1772816"/>
              <a:ext cx="2088232" cy="956295"/>
            </a:xfrm>
            <a:custGeom>
              <a:avLst/>
              <a:gdLst/>
              <a:ahLst/>
              <a:cxnLst/>
              <a:rect l="l" t="t" r="r" b="b"/>
              <a:pathLst>
                <a:path w="2232248" h="956295">
                  <a:moveTo>
                    <a:pt x="86299" y="0"/>
                  </a:moveTo>
                  <a:lnTo>
                    <a:pt x="2145949" y="0"/>
                  </a:lnTo>
                  <a:cubicBezTo>
                    <a:pt x="2193611" y="0"/>
                    <a:pt x="2232248" y="38637"/>
                    <a:pt x="2232248" y="86299"/>
                  </a:cubicBezTo>
                  <a:lnTo>
                    <a:pt x="2232248" y="956295"/>
                  </a:lnTo>
                  <a:lnTo>
                    <a:pt x="0" y="956295"/>
                  </a:lnTo>
                  <a:lnTo>
                    <a:pt x="0" y="86299"/>
                  </a:lnTo>
                  <a:cubicBezTo>
                    <a:pt x="0" y="38637"/>
                    <a:pt x="38637" y="0"/>
                    <a:pt x="86299"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grpSp>
        <p:nvGrpSpPr>
          <p:cNvPr id="11" name="Group 10">
            <a:extLst>
              <a:ext uri="{FF2B5EF4-FFF2-40B4-BE49-F238E27FC236}">
                <a16:creationId xmlns:a16="http://schemas.microsoft.com/office/drawing/2014/main" id="{83386AC2-7AEA-4C95-9038-1BE3937278AB}"/>
              </a:ext>
            </a:extLst>
          </p:cNvPr>
          <p:cNvGrpSpPr/>
          <p:nvPr/>
        </p:nvGrpSpPr>
        <p:grpSpPr>
          <a:xfrm>
            <a:off x="6783572" y="1879834"/>
            <a:ext cx="4161352" cy="4739191"/>
            <a:chOff x="539552" y="1772816"/>
            <a:chExt cx="2088232" cy="3960440"/>
          </a:xfrm>
        </p:grpSpPr>
        <p:sp>
          <p:nvSpPr>
            <p:cNvPr id="12" name="Rounded Rectangle 55">
              <a:extLst>
                <a:ext uri="{FF2B5EF4-FFF2-40B4-BE49-F238E27FC236}">
                  <a16:creationId xmlns:a16="http://schemas.microsoft.com/office/drawing/2014/main" id="{9D63B5A0-EE9A-408B-B2B4-7F1B95D0EAC3}"/>
                </a:ext>
              </a:extLst>
            </p:cNvPr>
            <p:cNvSpPr/>
            <p:nvPr/>
          </p:nvSpPr>
          <p:spPr>
            <a:xfrm>
              <a:off x="539552" y="1772816"/>
              <a:ext cx="2088232" cy="3960440"/>
            </a:xfrm>
            <a:prstGeom prst="roundRect">
              <a:avLst>
                <a:gd name="adj" fmla="val 3866"/>
              </a:avLst>
            </a:prstGeom>
            <a:solidFill>
              <a:schemeClr val="bg1"/>
            </a:solid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Rounded Rectangle 4">
              <a:extLst>
                <a:ext uri="{FF2B5EF4-FFF2-40B4-BE49-F238E27FC236}">
                  <a16:creationId xmlns:a16="http://schemas.microsoft.com/office/drawing/2014/main" id="{2AF570B4-24D8-40A9-828B-A3BE55A2F848}"/>
                </a:ext>
              </a:extLst>
            </p:cNvPr>
            <p:cNvSpPr/>
            <p:nvPr/>
          </p:nvSpPr>
          <p:spPr>
            <a:xfrm>
              <a:off x="539552" y="1772816"/>
              <a:ext cx="2088232" cy="956295"/>
            </a:xfrm>
            <a:custGeom>
              <a:avLst/>
              <a:gdLst/>
              <a:ahLst/>
              <a:cxnLst/>
              <a:rect l="l" t="t" r="r" b="b"/>
              <a:pathLst>
                <a:path w="2232248" h="956295">
                  <a:moveTo>
                    <a:pt x="86299" y="0"/>
                  </a:moveTo>
                  <a:lnTo>
                    <a:pt x="2145949" y="0"/>
                  </a:lnTo>
                  <a:cubicBezTo>
                    <a:pt x="2193611" y="0"/>
                    <a:pt x="2232248" y="38637"/>
                    <a:pt x="2232248" y="86299"/>
                  </a:cubicBezTo>
                  <a:lnTo>
                    <a:pt x="2232248" y="956295"/>
                  </a:lnTo>
                  <a:lnTo>
                    <a:pt x="0" y="956295"/>
                  </a:lnTo>
                  <a:lnTo>
                    <a:pt x="0" y="86299"/>
                  </a:lnTo>
                  <a:cubicBezTo>
                    <a:pt x="0" y="38637"/>
                    <a:pt x="38637" y="0"/>
                    <a:pt x="86299"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sp>
        <p:nvSpPr>
          <p:cNvPr id="6" name="Oval 5">
            <a:extLst>
              <a:ext uri="{FF2B5EF4-FFF2-40B4-BE49-F238E27FC236}">
                <a16:creationId xmlns:a16="http://schemas.microsoft.com/office/drawing/2014/main" id="{BE40A417-E2DC-4888-8853-EA0CA6A82911}"/>
              </a:ext>
            </a:extLst>
          </p:cNvPr>
          <p:cNvSpPr/>
          <p:nvPr/>
        </p:nvSpPr>
        <p:spPr>
          <a:xfrm>
            <a:off x="2587727" y="2290398"/>
            <a:ext cx="972108" cy="972108"/>
          </a:xfrm>
          <a:prstGeom prst="ellipse">
            <a:avLst/>
          </a:prstGeom>
          <a:solidFill>
            <a:schemeClr val="accent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TextBox 7">
            <a:extLst>
              <a:ext uri="{FF2B5EF4-FFF2-40B4-BE49-F238E27FC236}">
                <a16:creationId xmlns:a16="http://schemas.microsoft.com/office/drawing/2014/main" id="{DFD6B0E9-D6FA-419E-BDBD-BF35B9A9F2E6}"/>
              </a:ext>
            </a:extLst>
          </p:cNvPr>
          <p:cNvSpPr txBox="1"/>
          <p:nvPr/>
        </p:nvSpPr>
        <p:spPr>
          <a:xfrm>
            <a:off x="1193253" y="3453547"/>
            <a:ext cx="4030683" cy="2862322"/>
          </a:xfrm>
          <a:prstGeom prst="rect">
            <a:avLst/>
          </a:prstGeom>
          <a:noFill/>
        </p:spPr>
        <p:txBody>
          <a:bodyPr wrap="square" rtlCol="0">
            <a:spAutoFit/>
          </a:bodyPr>
          <a:lstStyle/>
          <a:p>
            <a:pPr marL="342900" indent="-342900">
              <a:buFont typeface="Arial" panose="020B0604020202020204" pitchFamily="34" charset="0"/>
              <a:buChar char="•"/>
            </a:pPr>
            <a:r>
              <a:rPr lang="el-GR" altLang="ko-KR" sz="2000" dirty="0">
                <a:solidFill>
                  <a:schemeClr val="tx1">
                    <a:lumMod val="75000"/>
                    <a:lumOff val="25000"/>
                  </a:schemeClr>
                </a:solidFill>
              </a:rPr>
              <a:t>Ενδοεπιδερμιδική </a:t>
            </a:r>
            <a:r>
              <a:rPr lang="el-GR" altLang="ko-KR" sz="2000" dirty="0" err="1">
                <a:solidFill>
                  <a:schemeClr val="tx1">
                    <a:lumMod val="75000"/>
                    <a:lumOff val="25000"/>
                  </a:schemeClr>
                </a:solidFill>
              </a:rPr>
              <a:t>ουδετεροφιλική</a:t>
            </a:r>
            <a:r>
              <a:rPr lang="el-GR" altLang="ko-KR" sz="2000" dirty="0">
                <a:solidFill>
                  <a:schemeClr val="tx1">
                    <a:lumMod val="75000"/>
                    <a:lumOff val="25000"/>
                  </a:schemeClr>
                </a:solidFill>
              </a:rPr>
              <a:t> δερματοπάθεια</a:t>
            </a:r>
            <a:endParaRPr lang="en-US" altLang="ko-KR" sz="2000" dirty="0">
              <a:solidFill>
                <a:schemeClr val="tx1">
                  <a:lumMod val="75000"/>
                  <a:lumOff val="25000"/>
                </a:schemeClr>
              </a:solidFill>
            </a:endParaRPr>
          </a:p>
          <a:p>
            <a:pPr marL="342900" indent="-342900">
              <a:buFont typeface="Arial" panose="020B0604020202020204" pitchFamily="34" charset="0"/>
              <a:buChar char="•"/>
            </a:pPr>
            <a:r>
              <a:rPr lang="el-GR" altLang="ko-KR" sz="2000" dirty="0">
                <a:solidFill>
                  <a:schemeClr val="tx1">
                    <a:lumMod val="75000"/>
                    <a:lumOff val="25000"/>
                  </a:schemeClr>
                </a:solidFill>
              </a:rPr>
              <a:t>Αντιγόνο: Δεν έχει διευκρινιστεί (Dsg3, Dsg1?)</a:t>
            </a:r>
            <a:endParaRPr lang="en-US" altLang="ko-KR" sz="2000" dirty="0">
              <a:solidFill>
                <a:schemeClr val="tx1">
                  <a:lumMod val="75000"/>
                  <a:lumOff val="25000"/>
                </a:schemeClr>
              </a:solidFill>
            </a:endParaRPr>
          </a:p>
          <a:p>
            <a:pPr marL="342900" indent="-342900">
              <a:buFont typeface="Arial" panose="020B0604020202020204" pitchFamily="34" charset="0"/>
              <a:buChar char="•"/>
            </a:pPr>
            <a:r>
              <a:rPr lang="el-GR" altLang="ko-KR" sz="2000" dirty="0">
                <a:solidFill>
                  <a:schemeClr val="tx1">
                    <a:lumMod val="75000"/>
                    <a:lumOff val="25000"/>
                  </a:schemeClr>
                </a:solidFill>
              </a:rPr>
              <a:t>Φυσαλίδες ή φλύκταινες συνοδευόμενες από επιφανειακή απολέπιση</a:t>
            </a:r>
            <a:endParaRPr lang="en-US" altLang="ko-KR" sz="2000" dirty="0">
              <a:solidFill>
                <a:schemeClr val="tx1">
                  <a:lumMod val="75000"/>
                  <a:lumOff val="25000"/>
                </a:schemeClr>
              </a:solidFill>
            </a:endParaRPr>
          </a:p>
          <a:p>
            <a:pPr marL="342900" indent="-342900">
              <a:buFont typeface="Arial" panose="020B0604020202020204" pitchFamily="34" charset="0"/>
              <a:buChar char="•"/>
            </a:pPr>
            <a:r>
              <a:rPr lang="el-GR" altLang="ko-KR" sz="2000" dirty="0">
                <a:solidFill>
                  <a:schemeClr val="tx1">
                    <a:lumMod val="75000"/>
                    <a:lumOff val="25000"/>
                  </a:schemeClr>
                </a:solidFill>
              </a:rPr>
              <a:t>Κεφαλή, τράχηλος, κορμός</a:t>
            </a:r>
            <a:endParaRPr lang="en-US" altLang="ko-KR" sz="2000" dirty="0">
              <a:solidFill>
                <a:schemeClr val="tx1">
                  <a:lumMod val="75000"/>
                  <a:lumOff val="25000"/>
                </a:schemeClr>
              </a:solidFill>
            </a:endParaRPr>
          </a:p>
          <a:p>
            <a:pPr marL="342900" indent="-342900">
              <a:buFont typeface="Arial" panose="020B0604020202020204" pitchFamily="34" charset="0"/>
              <a:buChar char="•"/>
            </a:pPr>
            <a:r>
              <a:rPr lang="el-GR" altLang="ko-KR" sz="2000" dirty="0">
                <a:solidFill>
                  <a:schemeClr val="tx1">
                    <a:lumMod val="75000"/>
                    <a:lumOff val="25000"/>
                  </a:schemeClr>
                </a:solidFill>
              </a:rPr>
              <a:t>Οι βλάβες θυμίζουν ηλιοτρόπια</a:t>
            </a:r>
          </a:p>
        </p:txBody>
      </p:sp>
      <p:sp>
        <p:nvSpPr>
          <p:cNvPr id="10" name="TextBox 9">
            <a:extLst>
              <a:ext uri="{FF2B5EF4-FFF2-40B4-BE49-F238E27FC236}">
                <a16:creationId xmlns:a16="http://schemas.microsoft.com/office/drawing/2014/main" id="{E650154B-B1AF-4021-B032-C127108FDDCC}"/>
              </a:ext>
            </a:extLst>
          </p:cNvPr>
          <p:cNvSpPr txBox="1"/>
          <p:nvPr/>
        </p:nvSpPr>
        <p:spPr>
          <a:xfrm>
            <a:off x="993105" y="2126429"/>
            <a:ext cx="1801101" cy="461665"/>
          </a:xfrm>
          <a:prstGeom prst="rect">
            <a:avLst/>
          </a:prstGeom>
          <a:noFill/>
        </p:spPr>
        <p:txBody>
          <a:bodyPr wrap="square" lIns="108000" rIns="108000" rtlCol="0">
            <a:spAutoFit/>
          </a:bodyPr>
          <a:lstStyle/>
          <a:p>
            <a:pPr algn="ctr"/>
            <a:r>
              <a:rPr lang="en-US" altLang="ko-KR" sz="2400" b="1" dirty="0">
                <a:solidFill>
                  <a:schemeClr val="bg1"/>
                </a:solidFill>
              </a:rPr>
              <a:t>IEN</a:t>
            </a:r>
            <a:endParaRPr lang="ko-KR" altLang="en-US" sz="2400" b="1" dirty="0">
              <a:solidFill>
                <a:schemeClr val="bg1"/>
              </a:solidFill>
            </a:endParaRPr>
          </a:p>
        </p:txBody>
      </p:sp>
      <p:sp>
        <p:nvSpPr>
          <p:cNvPr id="14" name="Oval 13">
            <a:extLst>
              <a:ext uri="{FF2B5EF4-FFF2-40B4-BE49-F238E27FC236}">
                <a16:creationId xmlns:a16="http://schemas.microsoft.com/office/drawing/2014/main" id="{D7234320-BDF5-4E34-AE51-860D4492890B}"/>
              </a:ext>
            </a:extLst>
          </p:cNvPr>
          <p:cNvSpPr/>
          <p:nvPr/>
        </p:nvSpPr>
        <p:spPr>
          <a:xfrm>
            <a:off x="8378194" y="2274579"/>
            <a:ext cx="972108" cy="972108"/>
          </a:xfrm>
          <a:prstGeom prst="ellipse">
            <a:avLst/>
          </a:prstGeom>
          <a:solidFill>
            <a:schemeClr val="accent2"/>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1" name="TextBox 40">
            <a:extLst>
              <a:ext uri="{FF2B5EF4-FFF2-40B4-BE49-F238E27FC236}">
                <a16:creationId xmlns:a16="http://schemas.microsoft.com/office/drawing/2014/main" id="{1532982B-D4FC-781A-5130-E062A5BB8842}"/>
              </a:ext>
            </a:extLst>
          </p:cNvPr>
          <p:cNvSpPr txBox="1"/>
          <p:nvPr/>
        </p:nvSpPr>
        <p:spPr>
          <a:xfrm>
            <a:off x="6748585" y="2149157"/>
            <a:ext cx="1801101" cy="461665"/>
          </a:xfrm>
          <a:prstGeom prst="rect">
            <a:avLst/>
          </a:prstGeom>
          <a:noFill/>
        </p:spPr>
        <p:txBody>
          <a:bodyPr wrap="square" lIns="108000" rIns="108000" rtlCol="0">
            <a:spAutoFit/>
          </a:bodyPr>
          <a:lstStyle/>
          <a:p>
            <a:pPr algn="ctr"/>
            <a:r>
              <a:rPr lang="en-US" altLang="ko-KR" sz="2400" b="1" dirty="0">
                <a:solidFill>
                  <a:schemeClr val="bg1"/>
                </a:solidFill>
              </a:rPr>
              <a:t>SPD</a:t>
            </a:r>
            <a:endParaRPr lang="ko-KR" altLang="en-US" sz="2400" b="1" dirty="0">
              <a:solidFill>
                <a:schemeClr val="bg1"/>
              </a:solidFill>
            </a:endParaRPr>
          </a:p>
        </p:txBody>
      </p:sp>
      <p:sp>
        <p:nvSpPr>
          <p:cNvPr id="42" name="TextBox 41">
            <a:extLst>
              <a:ext uri="{FF2B5EF4-FFF2-40B4-BE49-F238E27FC236}">
                <a16:creationId xmlns:a16="http://schemas.microsoft.com/office/drawing/2014/main" id="{40C7CF9A-2368-A26F-C130-ABC322E4FE6E}"/>
              </a:ext>
            </a:extLst>
          </p:cNvPr>
          <p:cNvSpPr txBox="1"/>
          <p:nvPr/>
        </p:nvSpPr>
        <p:spPr>
          <a:xfrm>
            <a:off x="6914241" y="3429000"/>
            <a:ext cx="4030683" cy="2246769"/>
          </a:xfrm>
          <a:prstGeom prst="rect">
            <a:avLst/>
          </a:prstGeom>
          <a:noFill/>
        </p:spPr>
        <p:txBody>
          <a:bodyPr wrap="square" rtlCol="0">
            <a:spAutoFit/>
          </a:bodyPr>
          <a:lstStyle/>
          <a:p>
            <a:pPr marL="342900" indent="-342900">
              <a:buFont typeface="Arial" panose="020B0604020202020204" pitchFamily="34" charset="0"/>
              <a:buChar char="•"/>
            </a:pPr>
            <a:r>
              <a:rPr lang="el-GR" altLang="ko-KR" sz="2000" dirty="0">
                <a:solidFill>
                  <a:schemeClr val="tx1">
                    <a:lumMod val="75000"/>
                    <a:lumOff val="25000"/>
                  </a:schemeClr>
                </a:solidFill>
              </a:rPr>
              <a:t>Υποκεράτιος φλυκταινώδης δερματοπάθεια </a:t>
            </a:r>
          </a:p>
          <a:p>
            <a:pPr marL="342900" indent="-342900">
              <a:buFont typeface="Arial" panose="020B0604020202020204" pitchFamily="34" charset="0"/>
              <a:buChar char="•"/>
            </a:pPr>
            <a:r>
              <a:rPr lang="el-GR" altLang="ko-KR" sz="2000" dirty="0">
                <a:solidFill>
                  <a:schemeClr val="tx1">
                    <a:lumMod val="75000"/>
                    <a:lumOff val="25000"/>
                  </a:schemeClr>
                </a:solidFill>
              </a:rPr>
              <a:t>ΔΔ από </a:t>
            </a:r>
            <a:r>
              <a:rPr lang="en-US" altLang="ko-KR" sz="2000" dirty="0">
                <a:solidFill>
                  <a:schemeClr val="tx1">
                    <a:lumMod val="75000"/>
                    <a:lumOff val="25000"/>
                  </a:schemeClr>
                </a:solidFill>
              </a:rPr>
              <a:t>Sneddon-Wilkinson</a:t>
            </a:r>
          </a:p>
          <a:p>
            <a:pPr marL="342900" indent="-342900">
              <a:buFont typeface="Arial" panose="020B0604020202020204" pitchFamily="34" charset="0"/>
              <a:buChar char="•"/>
            </a:pPr>
            <a:r>
              <a:rPr lang="el-GR" altLang="ko-KR" sz="2000" dirty="0">
                <a:solidFill>
                  <a:schemeClr val="tx1">
                    <a:lumMod val="75000"/>
                    <a:lumOff val="25000"/>
                  </a:schemeClr>
                </a:solidFill>
              </a:rPr>
              <a:t>Αντιγόνο: </a:t>
            </a:r>
            <a:r>
              <a:rPr lang="el-GR" altLang="ko-KR" sz="2000" dirty="0" err="1">
                <a:solidFill>
                  <a:schemeClr val="tx1">
                    <a:lumMod val="75000"/>
                    <a:lumOff val="25000"/>
                  </a:schemeClr>
                </a:solidFill>
              </a:rPr>
              <a:t>Δεσμοκολίνη</a:t>
            </a:r>
            <a:r>
              <a:rPr lang="el-GR" altLang="ko-KR" sz="2000" dirty="0">
                <a:solidFill>
                  <a:schemeClr val="tx1">
                    <a:lumMod val="75000"/>
                    <a:lumOff val="25000"/>
                  </a:schemeClr>
                </a:solidFill>
              </a:rPr>
              <a:t> Ι</a:t>
            </a:r>
          </a:p>
          <a:p>
            <a:pPr marL="342900" indent="-342900">
              <a:buFont typeface="Arial" panose="020B0604020202020204" pitchFamily="34" charset="0"/>
              <a:buChar char="•"/>
            </a:pPr>
            <a:r>
              <a:rPr lang="el-GR" altLang="ko-KR" sz="2000" dirty="0">
                <a:solidFill>
                  <a:schemeClr val="tx1">
                    <a:lumMod val="75000"/>
                    <a:lumOff val="25000"/>
                  </a:schemeClr>
                </a:solidFill>
              </a:rPr>
              <a:t>Δακτυλιοειδείς φλύκταινες</a:t>
            </a:r>
          </a:p>
          <a:p>
            <a:pPr marL="342900" indent="-342900">
              <a:buFont typeface="Arial" panose="020B0604020202020204" pitchFamily="34" charset="0"/>
              <a:buChar char="•"/>
            </a:pPr>
            <a:r>
              <a:rPr lang="en-US" altLang="ko-KR" sz="2000" dirty="0">
                <a:solidFill>
                  <a:schemeClr val="tx1">
                    <a:lumMod val="75000"/>
                    <a:lumOff val="25000"/>
                  </a:schemeClr>
                </a:solidFill>
              </a:rPr>
              <a:t>M</a:t>
            </a:r>
            <a:r>
              <a:rPr lang="el-GR" altLang="ko-KR" sz="2000" dirty="0" err="1">
                <a:solidFill>
                  <a:schemeClr val="tx1">
                    <a:lumMod val="75000"/>
                    <a:lumOff val="25000"/>
                  </a:schemeClr>
                </a:solidFill>
              </a:rPr>
              <a:t>ασχάλες</a:t>
            </a:r>
            <a:r>
              <a:rPr lang="el-GR" altLang="ko-KR" sz="2000" dirty="0">
                <a:solidFill>
                  <a:schemeClr val="tx1">
                    <a:lumMod val="75000"/>
                    <a:lumOff val="25000"/>
                  </a:schemeClr>
                </a:solidFill>
              </a:rPr>
              <a:t>, βουβωνικές πτυχές, κορμός, άκρα</a:t>
            </a:r>
          </a:p>
        </p:txBody>
      </p:sp>
      <p:pic>
        <p:nvPicPr>
          <p:cNvPr id="43" name="Εικόνα 42">
            <a:extLst>
              <a:ext uri="{FF2B5EF4-FFF2-40B4-BE49-F238E27FC236}">
                <a16:creationId xmlns:a16="http://schemas.microsoft.com/office/drawing/2014/main" id="{FCCEF4E3-99C5-AA39-7068-E2631ED02BF5}"/>
              </a:ext>
            </a:extLst>
          </p:cNvPr>
          <p:cNvPicPr>
            <a:picLocks noChangeAspect="1"/>
          </p:cNvPicPr>
          <p:nvPr/>
        </p:nvPicPr>
        <p:blipFill>
          <a:blip r:embed="rId2"/>
          <a:stretch>
            <a:fillRect/>
          </a:stretch>
        </p:blipFill>
        <p:spPr>
          <a:xfrm>
            <a:off x="9529576" y="134818"/>
            <a:ext cx="2363888" cy="2392326"/>
          </a:xfrm>
          <a:prstGeom prst="rect">
            <a:avLst/>
          </a:prstGeom>
        </p:spPr>
      </p:pic>
      <p:pic>
        <p:nvPicPr>
          <p:cNvPr id="44" name="Εικόνα 43">
            <a:extLst>
              <a:ext uri="{FF2B5EF4-FFF2-40B4-BE49-F238E27FC236}">
                <a16:creationId xmlns:a16="http://schemas.microsoft.com/office/drawing/2014/main" id="{4311A3D9-7DBA-0C4D-29CE-605C632E2299}"/>
              </a:ext>
            </a:extLst>
          </p:cNvPr>
          <p:cNvPicPr>
            <a:picLocks noChangeAspect="1"/>
          </p:cNvPicPr>
          <p:nvPr/>
        </p:nvPicPr>
        <p:blipFill>
          <a:blip r:embed="rId3"/>
          <a:stretch>
            <a:fillRect/>
          </a:stretch>
        </p:blipFill>
        <p:spPr>
          <a:xfrm>
            <a:off x="3774096" y="238973"/>
            <a:ext cx="2599994" cy="2392326"/>
          </a:xfrm>
          <a:prstGeom prst="rect">
            <a:avLst/>
          </a:prstGeom>
        </p:spPr>
      </p:pic>
      <p:sp>
        <p:nvSpPr>
          <p:cNvPr id="2" name="TextBox 1">
            <a:extLst>
              <a:ext uri="{FF2B5EF4-FFF2-40B4-BE49-F238E27FC236}">
                <a16:creationId xmlns:a16="http://schemas.microsoft.com/office/drawing/2014/main" id="{449F24D5-9C08-AE74-1AB1-157AF15AE3C1}"/>
              </a:ext>
            </a:extLst>
          </p:cNvPr>
          <p:cNvSpPr txBox="1"/>
          <p:nvPr/>
        </p:nvSpPr>
        <p:spPr>
          <a:xfrm>
            <a:off x="153133" y="380851"/>
            <a:ext cx="3620963" cy="1200329"/>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dirty="0">
                <a:solidFill>
                  <a:schemeClr val="tx1"/>
                </a:solidFill>
              </a:rPr>
              <a:t>IgA </a:t>
            </a:r>
            <a:r>
              <a:rPr lang="el-GR" dirty="0" err="1">
                <a:solidFill>
                  <a:schemeClr val="tx1"/>
                </a:solidFill>
              </a:rPr>
              <a:t>γαμμαπάθεια</a:t>
            </a:r>
            <a:r>
              <a:rPr lang="el-GR" dirty="0">
                <a:solidFill>
                  <a:schemeClr val="tx1"/>
                </a:solidFill>
              </a:rPr>
              <a:t>? (18% των ασθενών)</a:t>
            </a:r>
          </a:p>
          <a:p>
            <a:pPr algn="ctr"/>
            <a:r>
              <a:rPr lang="el-GR" dirty="0" err="1">
                <a:solidFill>
                  <a:schemeClr val="tx1"/>
                </a:solidFill>
              </a:rPr>
              <a:t>Αυτοανοσία</a:t>
            </a:r>
            <a:endParaRPr lang="el-GR" dirty="0">
              <a:solidFill>
                <a:schemeClr val="tx1"/>
              </a:solidFill>
            </a:endParaRPr>
          </a:p>
          <a:p>
            <a:pPr algn="ctr"/>
            <a:r>
              <a:rPr lang="el-GR" dirty="0">
                <a:solidFill>
                  <a:schemeClr val="tx1"/>
                </a:solidFill>
              </a:rPr>
              <a:t>Κακοήθεια</a:t>
            </a:r>
          </a:p>
        </p:txBody>
      </p:sp>
    </p:spTree>
    <p:extLst>
      <p:ext uri="{BB962C8B-B14F-4D97-AF65-F5344CB8AC3E}">
        <p14:creationId xmlns:p14="http://schemas.microsoft.com/office/powerpoint/2010/main" val="33982207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B30223C-51EB-3560-D72E-8A04EA15A37F}"/>
              </a:ext>
            </a:extLst>
          </p:cNvPr>
          <p:cNvSpPr txBox="1">
            <a:spLocks noChangeArrowheads="1"/>
          </p:cNvSpPr>
          <p:nvPr/>
        </p:nvSpPr>
        <p:spPr>
          <a:xfrm>
            <a:off x="172941" y="255587"/>
            <a:ext cx="8305800" cy="431800"/>
          </a:xfrm>
          <a:prstGeom prst="rect">
            <a:avLst/>
          </a:prstGeom>
          <a:solidFill>
            <a:srgbClr val="FFCC99"/>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l-GR" sz="2400" dirty="0" err="1">
                <a:latin typeface="Calibri" panose="020F0502020204030204" pitchFamily="34" charset="0"/>
                <a:ea typeface="Calibri" panose="020F0502020204030204" pitchFamily="34" charset="0"/>
                <a:cs typeface="Calibri" panose="020F0502020204030204" pitchFamily="34" charset="0"/>
              </a:rPr>
              <a:t>Ιστοπαθολογία</a:t>
            </a:r>
            <a:endParaRPr lang="el-GR" altLang="el-GR" sz="2400" dirty="0">
              <a:latin typeface="Calibri" panose="020F0502020204030204" pitchFamily="34" charset="0"/>
              <a:ea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2F09DA53-B594-ED46-E236-AC4C02B9ACD9}"/>
              </a:ext>
            </a:extLst>
          </p:cNvPr>
          <p:cNvGrpSpPr/>
          <p:nvPr/>
        </p:nvGrpSpPr>
        <p:grpSpPr>
          <a:xfrm>
            <a:off x="958612" y="1879835"/>
            <a:ext cx="4230338" cy="4739192"/>
            <a:chOff x="539552" y="1772816"/>
            <a:chExt cx="2088232" cy="3960440"/>
          </a:xfrm>
        </p:grpSpPr>
        <p:sp>
          <p:nvSpPr>
            <p:cNvPr id="4" name="Rounded Rectangle 3">
              <a:extLst>
                <a:ext uri="{FF2B5EF4-FFF2-40B4-BE49-F238E27FC236}">
                  <a16:creationId xmlns:a16="http://schemas.microsoft.com/office/drawing/2014/main" id="{26CE83A7-2FCB-768A-DD74-5770074FCAEC}"/>
                </a:ext>
              </a:extLst>
            </p:cNvPr>
            <p:cNvSpPr/>
            <p:nvPr/>
          </p:nvSpPr>
          <p:spPr>
            <a:xfrm>
              <a:off x="539552" y="1772816"/>
              <a:ext cx="2088232" cy="3960440"/>
            </a:xfrm>
            <a:prstGeom prst="roundRect">
              <a:avLst>
                <a:gd name="adj" fmla="val 3866"/>
              </a:avLst>
            </a:prstGeom>
            <a:solidFill>
              <a:schemeClr val="bg1"/>
            </a:solid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 name="Rounded Rectangle 4">
              <a:extLst>
                <a:ext uri="{FF2B5EF4-FFF2-40B4-BE49-F238E27FC236}">
                  <a16:creationId xmlns:a16="http://schemas.microsoft.com/office/drawing/2014/main" id="{9682DB67-CBFB-B361-7835-C4DA98F63866}"/>
                </a:ext>
              </a:extLst>
            </p:cNvPr>
            <p:cNvSpPr/>
            <p:nvPr/>
          </p:nvSpPr>
          <p:spPr>
            <a:xfrm>
              <a:off x="539552" y="1772816"/>
              <a:ext cx="2088232" cy="956295"/>
            </a:xfrm>
            <a:custGeom>
              <a:avLst/>
              <a:gdLst/>
              <a:ahLst/>
              <a:cxnLst/>
              <a:rect l="l" t="t" r="r" b="b"/>
              <a:pathLst>
                <a:path w="2232248" h="956295">
                  <a:moveTo>
                    <a:pt x="86299" y="0"/>
                  </a:moveTo>
                  <a:lnTo>
                    <a:pt x="2145949" y="0"/>
                  </a:lnTo>
                  <a:cubicBezTo>
                    <a:pt x="2193611" y="0"/>
                    <a:pt x="2232248" y="38637"/>
                    <a:pt x="2232248" y="86299"/>
                  </a:cubicBezTo>
                  <a:lnTo>
                    <a:pt x="2232248" y="956295"/>
                  </a:lnTo>
                  <a:lnTo>
                    <a:pt x="0" y="956295"/>
                  </a:lnTo>
                  <a:lnTo>
                    <a:pt x="0" y="86299"/>
                  </a:lnTo>
                  <a:cubicBezTo>
                    <a:pt x="0" y="38637"/>
                    <a:pt x="38637" y="0"/>
                    <a:pt x="86299"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grpSp>
        <p:nvGrpSpPr>
          <p:cNvPr id="6" name="Group 10">
            <a:extLst>
              <a:ext uri="{FF2B5EF4-FFF2-40B4-BE49-F238E27FC236}">
                <a16:creationId xmlns:a16="http://schemas.microsoft.com/office/drawing/2014/main" id="{98D17A33-2A3B-CF9F-BF75-FF16B7B779ED}"/>
              </a:ext>
            </a:extLst>
          </p:cNvPr>
          <p:cNvGrpSpPr/>
          <p:nvPr/>
        </p:nvGrpSpPr>
        <p:grpSpPr>
          <a:xfrm>
            <a:off x="6783572" y="1879834"/>
            <a:ext cx="4161352" cy="4739191"/>
            <a:chOff x="539552" y="1772816"/>
            <a:chExt cx="2088232" cy="3960440"/>
          </a:xfrm>
        </p:grpSpPr>
        <p:sp>
          <p:nvSpPr>
            <p:cNvPr id="7" name="Rounded Rectangle 55">
              <a:extLst>
                <a:ext uri="{FF2B5EF4-FFF2-40B4-BE49-F238E27FC236}">
                  <a16:creationId xmlns:a16="http://schemas.microsoft.com/office/drawing/2014/main" id="{6EEA25AF-3FC7-46CE-03AF-A82D3BE14FD1}"/>
                </a:ext>
              </a:extLst>
            </p:cNvPr>
            <p:cNvSpPr/>
            <p:nvPr/>
          </p:nvSpPr>
          <p:spPr>
            <a:xfrm>
              <a:off x="539552" y="1772816"/>
              <a:ext cx="2088232" cy="3960440"/>
            </a:xfrm>
            <a:prstGeom prst="roundRect">
              <a:avLst>
                <a:gd name="adj" fmla="val 3866"/>
              </a:avLst>
            </a:prstGeom>
            <a:solidFill>
              <a:schemeClr val="bg1"/>
            </a:solid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Rounded Rectangle 4">
              <a:extLst>
                <a:ext uri="{FF2B5EF4-FFF2-40B4-BE49-F238E27FC236}">
                  <a16:creationId xmlns:a16="http://schemas.microsoft.com/office/drawing/2014/main" id="{BAB35348-E2E5-EF40-EC6B-D6B160446835}"/>
                </a:ext>
              </a:extLst>
            </p:cNvPr>
            <p:cNvSpPr/>
            <p:nvPr/>
          </p:nvSpPr>
          <p:spPr>
            <a:xfrm>
              <a:off x="539552" y="1772816"/>
              <a:ext cx="2088232" cy="956295"/>
            </a:xfrm>
            <a:custGeom>
              <a:avLst/>
              <a:gdLst/>
              <a:ahLst/>
              <a:cxnLst/>
              <a:rect l="l" t="t" r="r" b="b"/>
              <a:pathLst>
                <a:path w="2232248" h="956295">
                  <a:moveTo>
                    <a:pt x="86299" y="0"/>
                  </a:moveTo>
                  <a:lnTo>
                    <a:pt x="2145949" y="0"/>
                  </a:lnTo>
                  <a:cubicBezTo>
                    <a:pt x="2193611" y="0"/>
                    <a:pt x="2232248" y="38637"/>
                    <a:pt x="2232248" y="86299"/>
                  </a:cubicBezTo>
                  <a:lnTo>
                    <a:pt x="2232248" y="956295"/>
                  </a:lnTo>
                  <a:lnTo>
                    <a:pt x="0" y="956295"/>
                  </a:lnTo>
                  <a:lnTo>
                    <a:pt x="0" y="86299"/>
                  </a:lnTo>
                  <a:cubicBezTo>
                    <a:pt x="0" y="38637"/>
                    <a:pt x="38637" y="0"/>
                    <a:pt x="86299"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sp>
        <p:nvSpPr>
          <p:cNvPr id="9" name="Oval 5">
            <a:extLst>
              <a:ext uri="{FF2B5EF4-FFF2-40B4-BE49-F238E27FC236}">
                <a16:creationId xmlns:a16="http://schemas.microsoft.com/office/drawing/2014/main" id="{5415F2DB-8726-3645-D9E3-74936808E78E}"/>
              </a:ext>
            </a:extLst>
          </p:cNvPr>
          <p:cNvSpPr/>
          <p:nvPr/>
        </p:nvSpPr>
        <p:spPr>
          <a:xfrm>
            <a:off x="2587727" y="2290398"/>
            <a:ext cx="972108" cy="972108"/>
          </a:xfrm>
          <a:prstGeom prst="ellipse">
            <a:avLst/>
          </a:prstGeom>
          <a:solidFill>
            <a:schemeClr val="accent1"/>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0" name="TextBox 9">
            <a:extLst>
              <a:ext uri="{FF2B5EF4-FFF2-40B4-BE49-F238E27FC236}">
                <a16:creationId xmlns:a16="http://schemas.microsoft.com/office/drawing/2014/main" id="{5CF433C4-45CF-F29E-8E01-114AAF2380FD}"/>
              </a:ext>
            </a:extLst>
          </p:cNvPr>
          <p:cNvSpPr txBox="1"/>
          <p:nvPr/>
        </p:nvSpPr>
        <p:spPr>
          <a:xfrm>
            <a:off x="1193253" y="3453547"/>
            <a:ext cx="4030683" cy="2554545"/>
          </a:xfrm>
          <a:prstGeom prst="rect">
            <a:avLst/>
          </a:prstGeom>
          <a:noFill/>
        </p:spPr>
        <p:txBody>
          <a:bodyPr wrap="square" rtlCol="0">
            <a:spAutoFit/>
          </a:bodyPr>
          <a:lstStyle/>
          <a:p>
            <a:pPr marL="342900" indent="-342900">
              <a:buFont typeface="Arial" panose="020B0604020202020204" pitchFamily="34" charset="0"/>
              <a:buChar char="•"/>
            </a:pPr>
            <a:r>
              <a:rPr lang="el-GR" altLang="ko-KR" sz="2000" dirty="0">
                <a:solidFill>
                  <a:schemeClr val="tx1">
                    <a:lumMod val="75000"/>
                    <a:lumOff val="25000"/>
                  </a:schemeClr>
                </a:solidFill>
              </a:rPr>
              <a:t>Πομφόλυγες στα </a:t>
            </a:r>
            <a:r>
              <a:rPr lang="el-GR" altLang="ko-KR" sz="2000" dirty="0" err="1">
                <a:solidFill>
                  <a:schemeClr val="tx1">
                    <a:lumMod val="75000"/>
                    <a:lumOff val="25000"/>
                  </a:schemeClr>
                </a:solidFill>
              </a:rPr>
              <a:t>ενδιαμεσα</a:t>
            </a:r>
            <a:r>
              <a:rPr lang="el-GR" altLang="ko-KR" sz="2000" dirty="0">
                <a:solidFill>
                  <a:schemeClr val="tx1">
                    <a:lumMod val="75000"/>
                    <a:lumOff val="25000"/>
                  </a:schemeClr>
                </a:solidFill>
              </a:rPr>
              <a:t> στρώματα της επιδερμίδας</a:t>
            </a:r>
          </a:p>
          <a:p>
            <a:pPr marL="342900" indent="-342900">
              <a:buFont typeface="Arial" panose="020B0604020202020204" pitchFamily="34" charset="0"/>
              <a:buChar char="•"/>
            </a:pPr>
            <a:r>
              <a:rPr lang="el-GR" altLang="ko-KR" sz="2000" dirty="0">
                <a:solidFill>
                  <a:schemeClr val="tx1">
                    <a:lumMod val="75000"/>
                    <a:lumOff val="25000"/>
                  </a:schemeClr>
                </a:solidFill>
              </a:rPr>
              <a:t>Δε παρατηρείται </a:t>
            </a:r>
            <a:r>
              <a:rPr lang="el-GR" altLang="ko-KR" sz="2000" dirty="0" err="1">
                <a:solidFill>
                  <a:schemeClr val="tx1">
                    <a:lumMod val="75000"/>
                    <a:lumOff val="25000"/>
                  </a:schemeClr>
                </a:solidFill>
              </a:rPr>
              <a:t>ακανθόλυση</a:t>
            </a:r>
            <a:r>
              <a:rPr lang="el-GR" altLang="ko-KR" sz="2000" dirty="0">
                <a:solidFill>
                  <a:schemeClr val="tx1">
                    <a:lumMod val="75000"/>
                    <a:lumOff val="25000"/>
                  </a:schemeClr>
                </a:solidFill>
              </a:rPr>
              <a:t>/σπάνια</a:t>
            </a:r>
          </a:p>
          <a:p>
            <a:pPr marL="342900" indent="-342900">
              <a:buFont typeface="Arial" panose="020B0604020202020204" pitchFamily="34" charset="0"/>
              <a:buChar char="•"/>
            </a:pPr>
            <a:r>
              <a:rPr lang="el-GR" altLang="ko-KR" sz="2000" dirty="0" err="1">
                <a:solidFill>
                  <a:schemeClr val="tx1">
                    <a:lumMod val="75000"/>
                    <a:lumOff val="25000"/>
                  </a:schemeClr>
                </a:solidFill>
              </a:rPr>
              <a:t>Ηωσινόφιλα</a:t>
            </a:r>
            <a:r>
              <a:rPr lang="el-GR" altLang="ko-KR" sz="2000" dirty="0">
                <a:solidFill>
                  <a:schemeClr val="tx1">
                    <a:lumMod val="75000"/>
                    <a:lumOff val="25000"/>
                  </a:schemeClr>
                </a:solidFill>
              </a:rPr>
              <a:t> παρόντα στα </a:t>
            </a:r>
            <a:r>
              <a:rPr lang="el-GR" altLang="ko-KR" sz="2000" dirty="0" err="1">
                <a:solidFill>
                  <a:schemeClr val="tx1">
                    <a:lumMod val="75000"/>
                    <a:lumOff val="25000"/>
                  </a:schemeClr>
                </a:solidFill>
              </a:rPr>
              <a:t>ενδοεπιδερμιδικά</a:t>
            </a:r>
            <a:r>
              <a:rPr lang="el-GR" altLang="ko-KR" sz="2000" dirty="0">
                <a:solidFill>
                  <a:schemeClr val="tx1">
                    <a:lumMod val="75000"/>
                    <a:lumOff val="25000"/>
                  </a:schemeClr>
                </a:solidFill>
              </a:rPr>
              <a:t> </a:t>
            </a:r>
            <a:r>
              <a:rPr lang="el-GR" altLang="ko-KR" sz="2000" dirty="0" err="1">
                <a:solidFill>
                  <a:schemeClr val="tx1">
                    <a:lumMod val="75000"/>
                    <a:lumOff val="25000"/>
                  </a:schemeClr>
                </a:solidFill>
              </a:rPr>
              <a:t>φλυκταινίδια</a:t>
            </a:r>
            <a:endParaRPr lang="el-GR" altLang="ko-KR" sz="2000" dirty="0">
              <a:solidFill>
                <a:schemeClr val="tx1">
                  <a:lumMod val="75000"/>
                  <a:lumOff val="25000"/>
                </a:schemeClr>
              </a:solidFill>
            </a:endParaRPr>
          </a:p>
          <a:p>
            <a:pPr marL="342900" indent="-342900">
              <a:buFont typeface="Arial" panose="020B0604020202020204" pitchFamily="34" charset="0"/>
              <a:buChar char="•"/>
            </a:pPr>
            <a:r>
              <a:rPr lang="el-GR" altLang="ko-KR" sz="2000" dirty="0">
                <a:solidFill>
                  <a:schemeClr val="tx1">
                    <a:lumMod val="75000"/>
                    <a:lumOff val="25000"/>
                  </a:schemeClr>
                </a:solidFill>
              </a:rPr>
              <a:t>IgA σε όλη την επιδερμίδα</a:t>
            </a:r>
          </a:p>
          <a:p>
            <a:pPr marL="342900" indent="-342900">
              <a:buFont typeface="Arial" panose="020B0604020202020204" pitchFamily="34" charset="0"/>
              <a:buChar char="•"/>
            </a:pPr>
            <a:endParaRPr lang="el-GR" altLang="ko-KR" sz="2000" dirty="0">
              <a:solidFill>
                <a:schemeClr val="tx1">
                  <a:lumMod val="75000"/>
                  <a:lumOff val="25000"/>
                </a:schemeClr>
              </a:solidFill>
            </a:endParaRPr>
          </a:p>
        </p:txBody>
      </p:sp>
      <p:sp>
        <p:nvSpPr>
          <p:cNvPr id="11" name="TextBox 10">
            <a:extLst>
              <a:ext uri="{FF2B5EF4-FFF2-40B4-BE49-F238E27FC236}">
                <a16:creationId xmlns:a16="http://schemas.microsoft.com/office/drawing/2014/main" id="{7FB20AF9-BA5D-4972-3339-D475CAE9A197}"/>
              </a:ext>
            </a:extLst>
          </p:cNvPr>
          <p:cNvSpPr txBox="1"/>
          <p:nvPr/>
        </p:nvSpPr>
        <p:spPr>
          <a:xfrm>
            <a:off x="993105" y="2126429"/>
            <a:ext cx="1801101" cy="461665"/>
          </a:xfrm>
          <a:prstGeom prst="rect">
            <a:avLst/>
          </a:prstGeom>
          <a:noFill/>
        </p:spPr>
        <p:txBody>
          <a:bodyPr wrap="square" lIns="108000" rIns="108000" rtlCol="0">
            <a:spAutoFit/>
          </a:bodyPr>
          <a:lstStyle/>
          <a:p>
            <a:pPr algn="ctr"/>
            <a:r>
              <a:rPr lang="en-US" altLang="ko-KR" sz="2400" b="1" dirty="0">
                <a:solidFill>
                  <a:schemeClr val="bg1"/>
                </a:solidFill>
              </a:rPr>
              <a:t>IEN</a:t>
            </a:r>
            <a:endParaRPr lang="ko-KR" altLang="en-US" sz="2400" b="1" dirty="0">
              <a:solidFill>
                <a:schemeClr val="bg1"/>
              </a:solidFill>
            </a:endParaRPr>
          </a:p>
        </p:txBody>
      </p:sp>
      <p:sp>
        <p:nvSpPr>
          <p:cNvPr id="12" name="Oval 13">
            <a:extLst>
              <a:ext uri="{FF2B5EF4-FFF2-40B4-BE49-F238E27FC236}">
                <a16:creationId xmlns:a16="http://schemas.microsoft.com/office/drawing/2014/main" id="{1C9E7FFA-F9A9-FBC6-D131-E15C22436CC3}"/>
              </a:ext>
            </a:extLst>
          </p:cNvPr>
          <p:cNvSpPr/>
          <p:nvPr/>
        </p:nvSpPr>
        <p:spPr>
          <a:xfrm>
            <a:off x="8378194" y="2274579"/>
            <a:ext cx="972108" cy="972108"/>
          </a:xfrm>
          <a:prstGeom prst="ellipse">
            <a:avLst/>
          </a:prstGeom>
          <a:solidFill>
            <a:schemeClr val="accent2"/>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TextBox 12">
            <a:extLst>
              <a:ext uri="{FF2B5EF4-FFF2-40B4-BE49-F238E27FC236}">
                <a16:creationId xmlns:a16="http://schemas.microsoft.com/office/drawing/2014/main" id="{00E8D63E-EBA7-D74E-B75E-2147ECC67EB9}"/>
              </a:ext>
            </a:extLst>
          </p:cNvPr>
          <p:cNvSpPr txBox="1"/>
          <p:nvPr/>
        </p:nvSpPr>
        <p:spPr>
          <a:xfrm>
            <a:off x="6748585" y="2149157"/>
            <a:ext cx="1801101" cy="461665"/>
          </a:xfrm>
          <a:prstGeom prst="rect">
            <a:avLst/>
          </a:prstGeom>
          <a:noFill/>
        </p:spPr>
        <p:txBody>
          <a:bodyPr wrap="square" lIns="108000" rIns="108000" rtlCol="0">
            <a:spAutoFit/>
          </a:bodyPr>
          <a:lstStyle/>
          <a:p>
            <a:pPr algn="ctr"/>
            <a:r>
              <a:rPr lang="en-US" altLang="ko-KR" sz="2400" b="1" dirty="0">
                <a:solidFill>
                  <a:schemeClr val="bg1"/>
                </a:solidFill>
              </a:rPr>
              <a:t>SPD</a:t>
            </a:r>
            <a:endParaRPr lang="ko-KR" altLang="en-US" sz="2400" b="1" dirty="0">
              <a:solidFill>
                <a:schemeClr val="bg1"/>
              </a:solidFill>
            </a:endParaRPr>
          </a:p>
        </p:txBody>
      </p:sp>
      <p:sp>
        <p:nvSpPr>
          <p:cNvPr id="14" name="TextBox 13">
            <a:extLst>
              <a:ext uri="{FF2B5EF4-FFF2-40B4-BE49-F238E27FC236}">
                <a16:creationId xmlns:a16="http://schemas.microsoft.com/office/drawing/2014/main" id="{D14A8764-CDE3-47F0-48A1-995542B1466D}"/>
              </a:ext>
            </a:extLst>
          </p:cNvPr>
          <p:cNvSpPr txBox="1"/>
          <p:nvPr/>
        </p:nvSpPr>
        <p:spPr>
          <a:xfrm>
            <a:off x="6914241" y="3429000"/>
            <a:ext cx="4030683" cy="1631216"/>
          </a:xfrm>
          <a:prstGeom prst="rect">
            <a:avLst/>
          </a:prstGeom>
          <a:noFill/>
        </p:spPr>
        <p:txBody>
          <a:bodyPr wrap="square" rtlCol="0">
            <a:spAutoFit/>
          </a:bodyPr>
          <a:lstStyle/>
          <a:p>
            <a:pPr marL="342900" indent="-342900">
              <a:buFont typeface="Arial" panose="020B0604020202020204" pitchFamily="34" charset="0"/>
              <a:buChar char="•"/>
            </a:pPr>
            <a:r>
              <a:rPr lang="el-GR" altLang="ko-KR" sz="2000" dirty="0">
                <a:solidFill>
                  <a:schemeClr val="tx1">
                    <a:lumMod val="75000"/>
                    <a:lumOff val="25000"/>
                  </a:schemeClr>
                </a:solidFill>
              </a:rPr>
              <a:t>Διήθηση από ουδετερόφιλα στην επιδερμίδα και ανώτερο χόριο</a:t>
            </a:r>
            <a:r>
              <a:rPr lang="en-US" altLang="ko-KR" sz="2000" dirty="0">
                <a:solidFill>
                  <a:schemeClr val="tx1">
                    <a:lumMod val="75000"/>
                    <a:lumOff val="25000"/>
                  </a:schemeClr>
                </a:solidFill>
              </a:rPr>
              <a:t> </a:t>
            </a:r>
            <a:endParaRPr lang="el-GR" altLang="ko-KR" sz="2000" dirty="0">
              <a:solidFill>
                <a:schemeClr val="tx1">
                  <a:lumMod val="75000"/>
                  <a:lumOff val="25000"/>
                </a:schemeClr>
              </a:solidFill>
            </a:endParaRPr>
          </a:p>
          <a:p>
            <a:pPr marL="342900" indent="-342900">
              <a:buFont typeface="Arial" panose="020B0604020202020204" pitchFamily="34" charset="0"/>
              <a:buChar char="•"/>
            </a:pPr>
            <a:r>
              <a:rPr lang="el-GR" altLang="ko-KR" sz="2000" dirty="0" err="1">
                <a:solidFill>
                  <a:schemeClr val="tx1">
                    <a:lumMod val="75000"/>
                    <a:lumOff val="25000"/>
                  </a:schemeClr>
                </a:solidFill>
              </a:rPr>
              <a:t>Υποκεράτια</a:t>
            </a:r>
            <a:r>
              <a:rPr lang="el-GR" altLang="ko-KR" sz="2000" dirty="0">
                <a:solidFill>
                  <a:schemeClr val="tx1">
                    <a:lumMod val="75000"/>
                    <a:lumOff val="25000"/>
                  </a:schemeClr>
                </a:solidFill>
              </a:rPr>
              <a:t> </a:t>
            </a:r>
            <a:r>
              <a:rPr lang="el-GR" altLang="ko-KR" sz="2000" dirty="0" err="1">
                <a:solidFill>
                  <a:schemeClr val="tx1">
                    <a:lumMod val="75000"/>
                    <a:lumOff val="25000"/>
                  </a:schemeClr>
                </a:solidFill>
              </a:rPr>
              <a:t>φλυκταινίδια</a:t>
            </a:r>
            <a:r>
              <a:rPr lang="el-GR" altLang="ko-KR" sz="2000" dirty="0">
                <a:solidFill>
                  <a:schemeClr val="tx1">
                    <a:lumMod val="75000"/>
                    <a:lumOff val="25000"/>
                  </a:schemeClr>
                </a:solidFill>
              </a:rPr>
              <a:t>, </a:t>
            </a:r>
            <a:r>
              <a:rPr lang="el-GR" altLang="ko-KR" sz="2000" dirty="0" err="1">
                <a:solidFill>
                  <a:schemeClr val="tx1">
                    <a:lumMod val="75000"/>
                    <a:lumOff val="25000"/>
                  </a:schemeClr>
                </a:solidFill>
              </a:rPr>
              <a:t>ακανθόλυση</a:t>
            </a:r>
            <a:r>
              <a:rPr lang="el-GR" altLang="ko-KR" sz="2000" dirty="0">
                <a:solidFill>
                  <a:schemeClr val="tx1">
                    <a:lumMod val="75000"/>
                    <a:lumOff val="25000"/>
                  </a:schemeClr>
                </a:solidFill>
              </a:rPr>
              <a:t> (+/-)</a:t>
            </a:r>
            <a:endParaRPr lang="en-US" altLang="ko-KR" sz="2000" dirty="0">
              <a:solidFill>
                <a:schemeClr val="tx1">
                  <a:lumMod val="75000"/>
                  <a:lumOff val="25000"/>
                </a:schemeClr>
              </a:solidFill>
            </a:endParaRPr>
          </a:p>
          <a:p>
            <a:pPr marL="342900" indent="-342900">
              <a:buFont typeface="Arial" panose="020B0604020202020204" pitchFamily="34" charset="0"/>
              <a:buChar char="•"/>
            </a:pPr>
            <a:r>
              <a:rPr lang="en-US" altLang="ko-KR" sz="2000" dirty="0">
                <a:solidFill>
                  <a:schemeClr val="tx1">
                    <a:lumMod val="75000"/>
                    <a:lumOff val="25000"/>
                  </a:schemeClr>
                </a:solidFill>
              </a:rPr>
              <a:t>IgA </a:t>
            </a:r>
            <a:r>
              <a:rPr lang="el-GR" altLang="ko-KR" sz="2000" dirty="0">
                <a:solidFill>
                  <a:schemeClr val="tx1">
                    <a:lumMod val="75000"/>
                    <a:lumOff val="25000"/>
                  </a:schemeClr>
                </a:solidFill>
              </a:rPr>
              <a:t>στις επιφανειακές στιβάδες</a:t>
            </a:r>
          </a:p>
        </p:txBody>
      </p:sp>
      <p:pic>
        <p:nvPicPr>
          <p:cNvPr id="19" name="Εικόνα 18">
            <a:extLst>
              <a:ext uri="{FF2B5EF4-FFF2-40B4-BE49-F238E27FC236}">
                <a16:creationId xmlns:a16="http://schemas.microsoft.com/office/drawing/2014/main" id="{745733D1-3F41-3237-831D-D1EDF0C21FA2}"/>
              </a:ext>
            </a:extLst>
          </p:cNvPr>
          <p:cNvPicPr>
            <a:picLocks noChangeAspect="1"/>
          </p:cNvPicPr>
          <p:nvPr/>
        </p:nvPicPr>
        <p:blipFill>
          <a:blip r:embed="rId2"/>
          <a:stretch>
            <a:fillRect/>
          </a:stretch>
        </p:blipFill>
        <p:spPr>
          <a:xfrm>
            <a:off x="9604273" y="1163793"/>
            <a:ext cx="2397732" cy="2221572"/>
          </a:xfrm>
          <a:prstGeom prst="rect">
            <a:avLst/>
          </a:prstGeom>
        </p:spPr>
      </p:pic>
      <p:sp>
        <p:nvSpPr>
          <p:cNvPr id="20" name="TextBox 19">
            <a:extLst>
              <a:ext uri="{FF2B5EF4-FFF2-40B4-BE49-F238E27FC236}">
                <a16:creationId xmlns:a16="http://schemas.microsoft.com/office/drawing/2014/main" id="{F7545D3F-D9C2-4E61-078E-B21D4F1022CA}"/>
              </a:ext>
            </a:extLst>
          </p:cNvPr>
          <p:cNvSpPr txBox="1"/>
          <p:nvPr/>
        </p:nvSpPr>
        <p:spPr>
          <a:xfrm>
            <a:off x="394648" y="869489"/>
            <a:ext cx="4648315" cy="9233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l-GR" dirty="0">
                <a:solidFill>
                  <a:schemeClr val="bg1"/>
                </a:solidFill>
              </a:rPr>
              <a:t>10% είναι μικτός τύπος: </a:t>
            </a:r>
            <a:r>
              <a:rPr lang="en-US" dirty="0" err="1">
                <a:solidFill>
                  <a:schemeClr val="bg1"/>
                </a:solidFill>
              </a:rPr>
              <a:t>IgA,IgG</a:t>
            </a:r>
            <a:r>
              <a:rPr lang="en-US" dirty="0">
                <a:solidFill>
                  <a:schemeClr val="bg1"/>
                </a:solidFill>
              </a:rPr>
              <a:t>, C3</a:t>
            </a:r>
          </a:p>
          <a:p>
            <a:pPr algn="ctr"/>
            <a:r>
              <a:rPr lang="en-US" dirty="0">
                <a:solidFill>
                  <a:schemeClr val="bg1"/>
                </a:solidFill>
              </a:rPr>
              <a:t>H ELISA </a:t>
            </a:r>
            <a:r>
              <a:rPr lang="el-GR" dirty="0">
                <a:solidFill>
                  <a:schemeClr val="bg1"/>
                </a:solidFill>
              </a:rPr>
              <a:t>δε βοηθά</a:t>
            </a:r>
          </a:p>
          <a:p>
            <a:pPr algn="ctr"/>
            <a:r>
              <a:rPr lang="el-GR" dirty="0">
                <a:solidFill>
                  <a:schemeClr val="bg1"/>
                </a:solidFill>
              </a:rPr>
              <a:t>Έμμεσος </a:t>
            </a:r>
            <a:r>
              <a:rPr lang="el-GR" dirty="0" err="1">
                <a:solidFill>
                  <a:schemeClr val="bg1"/>
                </a:solidFill>
              </a:rPr>
              <a:t>ανοσοφθορισμος</a:t>
            </a:r>
            <a:r>
              <a:rPr lang="el-GR" dirty="0">
                <a:solidFill>
                  <a:schemeClr val="bg1"/>
                </a:solidFill>
              </a:rPr>
              <a:t>: + στο 66%</a:t>
            </a:r>
          </a:p>
        </p:txBody>
      </p:sp>
    </p:spTree>
    <p:extLst>
      <p:ext uri="{BB962C8B-B14F-4D97-AF65-F5344CB8AC3E}">
        <p14:creationId xmlns:p14="http://schemas.microsoft.com/office/powerpoint/2010/main" val="19904302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B113A0CD-1B65-9DE8-88A0-B39B473D50A7}"/>
              </a:ext>
            </a:extLst>
          </p:cNvPr>
          <p:cNvSpPr>
            <a:spLocks noGrp="1"/>
          </p:cNvSpPr>
          <p:nvPr>
            <p:ph type="sldNum" sz="quarter" idx="12"/>
          </p:nvPr>
        </p:nvSpPr>
        <p:spPr/>
        <p:txBody>
          <a:bodyPr/>
          <a:lstStyle/>
          <a:p>
            <a:pPr rtl="0"/>
            <a:endParaRPr lang="el-GR" noProof="0" dirty="0"/>
          </a:p>
        </p:txBody>
      </p:sp>
      <p:pic>
        <p:nvPicPr>
          <p:cNvPr id="4" name="Εικόνα 3">
            <a:extLst>
              <a:ext uri="{FF2B5EF4-FFF2-40B4-BE49-F238E27FC236}">
                <a16:creationId xmlns:a16="http://schemas.microsoft.com/office/drawing/2014/main" id="{C8466D22-E755-BC45-E327-17BDC7956D14}"/>
              </a:ext>
            </a:extLst>
          </p:cNvPr>
          <p:cNvPicPr>
            <a:picLocks noChangeAspect="1"/>
          </p:cNvPicPr>
          <p:nvPr/>
        </p:nvPicPr>
        <p:blipFill>
          <a:blip r:embed="rId2"/>
          <a:stretch>
            <a:fillRect/>
          </a:stretch>
        </p:blipFill>
        <p:spPr>
          <a:xfrm>
            <a:off x="964583" y="371163"/>
            <a:ext cx="10619226" cy="5944577"/>
          </a:xfrm>
          <a:prstGeom prst="rect">
            <a:avLst/>
          </a:prstGeom>
        </p:spPr>
      </p:pic>
    </p:spTree>
    <p:extLst>
      <p:ext uri="{BB962C8B-B14F-4D97-AF65-F5344CB8AC3E}">
        <p14:creationId xmlns:p14="http://schemas.microsoft.com/office/powerpoint/2010/main" val="16263026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A8376496-F437-53C9-B643-FC9DA8CFE149}"/>
              </a:ext>
            </a:extLst>
          </p:cNvPr>
          <p:cNvSpPr>
            <a:spLocks noGrp="1"/>
          </p:cNvSpPr>
          <p:nvPr>
            <p:ph type="sldNum" sz="quarter" idx="12"/>
          </p:nvPr>
        </p:nvSpPr>
        <p:spPr/>
        <p:txBody>
          <a:bodyPr/>
          <a:lstStyle/>
          <a:p>
            <a:pPr rtl="0"/>
            <a:endParaRPr lang="el-GR" noProof="0" dirty="0"/>
          </a:p>
        </p:txBody>
      </p:sp>
      <p:pic>
        <p:nvPicPr>
          <p:cNvPr id="4" name="Εικόνα 3">
            <a:extLst>
              <a:ext uri="{FF2B5EF4-FFF2-40B4-BE49-F238E27FC236}">
                <a16:creationId xmlns:a16="http://schemas.microsoft.com/office/drawing/2014/main" id="{B0E2663C-D2CD-78F6-4364-E9F5E829BD87}"/>
              </a:ext>
            </a:extLst>
          </p:cNvPr>
          <p:cNvPicPr>
            <a:picLocks noChangeAspect="1"/>
          </p:cNvPicPr>
          <p:nvPr/>
        </p:nvPicPr>
        <p:blipFill>
          <a:blip r:embed="rId2"/>
          <a:stretch>
            <a:fillRect/>
          </a:stretch>
        </p:blipFill>
        <p:spPr>
          <a:xfrm>
            <a:off x="1195489" y="78019"/>
            <a:ext cx="9631081" cy="6556697"/>
          </a:xfrm>
          <a:prstGeom prst="rect">
            <a:avLst/>
          </a:prstGeom>
        </p:spPr>
      </p:pic>
    </p:spTree>
    <p:extLst>
      <p:ext uri="{BB962C8B-B14F-4D97-AF65-F5344CB8AC3E}">
        <p14:creationId xmlns:p14="http://schemas.microsoft.com/office/powerpoint/2010/main" val="1502254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B2AD9D4-350D-2CF9-5B16-F9DDCCCDEE09}"/>
              </a:ext>
            </a:extLst>
          </p:cNvPr>
          <p:cNvPicPr>
            <a:picLocks noChangeAspect="1"/>
          </p:cNvPicPr>
          <p:nvPr/>
        </p:nvPicPr>
        <p:blipFill>
          <a:blip r:embed="rId2"/>
          <a:stretch>
            <a:fillRect/>
          </a:stretch>
        </p:blipFill>
        <p:spPr>
          <a:xfrm>
            <a:off x="2142573" y="566338"/>
            <a:ext cx="7906853" cy="5725324"/>
          </a:xfrm>
          <a:prstGeom prst="rect">
            <a:avLst/>
          </a:prstGeom>
        </p:spPr>
      </p:pic>
    </p:spTree>
    <p:extLst>
      <p:ext uri="{BB962C8B-B14F-4D97-AF65-F5344CB8AC3E}">
        <p14:creationId xmlns:p14="http://schemas.microsoft.com/office/powerpoint/2010/main" val="7583547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86E7F5-B9DB-AFE3-2453-02324B8D7FFE}"/>
              </a:ext>
            </a:extLst>
          </p:cNvPr>
          <p:cNvSpPr>
            <a:spLocks noGrp="1"/>
          </p:cNvSpPr>
          <p:nvPr>
            <p:ph type="title"/>
          </p:nvPr>
        </p:nvSpPr>
        <p:spPr>
          <a:xfrm>
            <a:off x="385664" y="310201"/>
            <a:ext cx="8138120" cy="1325033"/>
          </a:xfrm>
        </p:spPr>
        <p:txBody>
          <a:bodyPr/>
          <a:lstStyle/>
          <a:p>
            <a:r>
              <a:rPr lang="el-GR" sz="3200" dirty="0"/>
              <a:t>Έλεγχος για </a:t>
            </a:r>
            <a:r>
              <a:rPr lang="el-GR" sz="3200" dirty="0" err="1"/>
              <a:t>πομφολυγώδες</a:t>
            </a:r>
            <a:r>
              <a:rPr lang="el-GR" sz="3200" dirty="0"/>
              <a:t> </a:t>
            </a:r>
            <a:r>
              <a:rPr lang="el-GR" sz="3200" dirty="0" err="1"/>
              <a:t>πεμφιγοειδές</a:t>
            </a:r>
            <a:endParaRPr lang="el-GR" sz="3200" dirty="0"/>
          </a:p>
        </p:txBody>
      </p:sp>
      <p:graphicFrame>
        <p:nvGraphicFramePr>
          <p:cNvPr id="4" name="Διάγραμμα 3">
            <a:extLst>
              <a:ext uri="{FF2B5EF4-FFF2-40B4-BE49-F238E27FC236}">
                <a16:creationId xmlns:a16="http://schemas.microsoft.com/office/drawing/2014/main" id="{6D34204A-9240-A62F-DDFD-A745E5C14257}"/>
              </a:ext>
            </a:extLst>
          </p:cNvPr>
          <p:cNvGraphicFramePr/>
          <p:nvPr>
            <p:extLst>
              <p:ext uri="{D42A27DB-BD31-4B8C-83A1-F6EECF244321}">
                <p14:modId xmlns:p14="http://schemas.microsoft.com/office/powerpoint/2010/main" val="3783299565"/>
              </p:ext>
            </p:extLst>
          </p:nvPr>
        </p:nvGraphicFramePr>
        <p:xfrm>
          <a:off x="1391477" y="1124744"/>
          <a:ext cx="1008112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22427A8D-E091-EDD2-2BD6-F0E1391C89BC}"/>
              </a:ext>
            </a:extLst>
          </p:cNvPr>
          <p:cNvSpPr txBox="1"/>
          <p:nvPr/>
        </p:nvSpPr>
        <p:spPr>
          <a:xfrm>
            <a:off x="346026" y="6420300"/>
            <a:ext cx="6852682" cy="246221"/>
          </a:xfrm>
          <a:prstGeom prst="rect">
            <a:avLst/>
          </a:prstGeom>
          <a:noFill/>
        </p:spPr>
        <p:txBody>
          <a:bodyPr wrap="square">
            <a:spAutoFit/>
          </a:bodyPr>
          <a:lstStyle/>
          <a:p>
            <a:r>
              <a:rPr lang="en-US" sz="1000" i="1" dirty="0" err="1"/>
              <a:t>Borradori</a:t>
            </a:r>
            <a:r>
              <a:rPr lang="en-US" sz="1000" i="1" dirty="0"/>
              <a:t> L, Van Beek N, Feliciani C, et al. J </a:t>
            </a:r>
            <a:r>
              <a:rPr lang="en-US" sz="1000" i="1" dirty="0" err="1"/>
              <a:t>Eur</a:t>
            </a:r>
            <a:r>
              <a:rPr lang="en-US" sz="1000" i="1" dirty="0"/>
              <a:t> </a:t>
            </a:r>
            <a:r>
              <a:rPr lang="en-US" sz="1000" i="1" dirty="0" err="1"/>
              <a:t>Acad</a:t>
            </a:r>
            <a:r>
              <a:rPr lang="en-US" sz="1000" i="1" dirty="0"/>
              <a:t> Dermatol </a:t>
            </a:r>
            <a:r>
              <a:rPr lang="en-US" sz="1000" i="1" dirty="0" err="1"/>
              <a:t>Venereol</a:t>
            </a:r>
            <a:r>
              <a:rPr lang="en-US" sz="1000" i="1" dirty="0"/>
              <a:t>. 2022 Oct;36(10):1689-1704. </a:t>
            </a:r>
            <a:endParaRPr lang="el-GR" sz="1000" i="1" dirty="0"/>
          </a:p>
        </p:txBody>
      </p:sp>
    </p:spTree>
    <p:extLst>
      <p:ext uri="{BB962C8B-B14F-4D97-AF65-F5344CB8AC3E}">
        <p14:creationId xmlns:p14="http://schemas.microsoft.com/office/powerpoint/2010/main" val="24447247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A0F59D90-24D9-AFB6-2F10-CB726253C662}"/>
              </a:ext>
            </a:extLst>
          </p:cNvPr>
          <p:cNvPicPr>
            <a:picLocks noChangeAspect="1"/>
          </p:cNvPicPr>
          <p:nvPr/>
        </p:nvPicPr>
        <p:blipFill>
          <a:blip r:embed="rId2"/>
          <a:stretch>
            <a:fillRect/>
          </a:stretch>
        </p:blipFill>
        <p:spPr>
          <a:xfrm>
            <a:off x="2236632" y="221612"/>
            <a:ext cx="8071368" cy="6276057"/>
          </a:xfrm>
          <a:prstGeom prst="rect">
            <a:avLst/>
          </a:prstGeom>
        </p:spPr>
      </p:pic>
      <p:sp>
        <p:nvSpPr>
          <p:cNvPr id="4" name="TextBox 3">
            <a:extLst>
              <a:ext uri="{FF2B5EF4-FFF2-40B4-BE49-F238E27FC236}">
                <a16:creationId xmlns:a16="http://schemas.microsoft.com/office/drawing/2014/main" id="{474EB2FC-B61A-5FEF-0127-A9A2BACF4266}"/>
              </a:ext>
            </a:extLst>
          </p:cNvPr>
          <p:cNvSpPr txBox="1"/>
          <p:nvPr/>
        </p:nvSpPr>
        <p:spPr>
          <a:xfrm>
            <a:off x="257841" y="6497669"/>
            <a:ext cx="6852682" cy="246221"/>
          </a:xfrm>
          <a:prstGeom prst="rect">
            <a:avLst/>
          </a:prstGeom>
          <a:noFill/>
        </p:spPr>
        <p:txBody>
          <a:bodyPr wrap="square">
            <a:spAutoFit/>
          </a:bodyPr>
          <a:lstStyle/>
          <a:p>
            <a:r>
              <a:rPr lang="en-US" sz="1000" i="1" dirty="0" err="1">
                <a:solidFill>
                  <a:schemeClr val="bg1"/>
                </a:solidFill>
              </a:rPr>
              <a:t>Borradori</a:t>
            </a:r>
            <a:r>
              <a:rPr lang="en-US" sz="1000" i="1" dirty="0">
                <a:solidFill>
                  <a:schemeClr val="bg1"/>
                </a:solidFill>
              </a:rPr>
              <a:t> L, Van Beek N, Feliciani C, et al. J </a:t>
            </a:r>
            <a:r>
              <a:rPr lang="en-US" sz="1000" i="1" dirty="0" err="1">
                <a:solidFill>
                  <a:schemeClr val="bg1"/>
                </a:solidFill>
              </a:rPr>
              <a:t>Eur</a:t>
            </a:r>
            <a:r>
              <a:rPr lang="en-US" sz="1000" i="1" dirty="0">
                <a:solidFill>
                  <a:schemeClr val="bg1"/>
                </a:solidFill>
              </a:rPr>
              <a:t> </a:t>
            </a:r>
            <a:r>
              <a:rPr lang="en-US" sz="1000" i="1" dirty="0" err="1">
                <a:solidFill>
                  <a:schemeClr val="bg1"/>
                </a:solidFill>
              </a:rPr>
              <a:t>Acad</a:t>
            </a:r>
            <a:r>
              <a:rPr lang="en-US" sz="1000" i="1" dirty="0">
                <a:solidFill>
                  <a:schemeClr val="bg1"/>
                </a:solidFill>
              </a:rPr>
              <a:t> Dermatol </a:t>
            </a:r>
            <a:r>
              <a:rPr lang="en-US" sz="1000" i="1" dirty="0" err="1">
                <a:solidFill>
                  <a:schemeClr val="bg1"/>
                </a:solidFill>
              </a:rPr>
              <a:t>Venereol</a:t>
            </a:r>
            <a:r>
              <a:rPr lang="en-US" sz="1000" i="1" dirty="0">
                <a:solidFill>
                  <a:schemeClr val="bg1"/>
                </a:solidFill>
              </a:rPr>
              <a:t>. 2022 Oct;36(10):1689-1704. </a:t>
            </a:r>
            <a:endParaRPr lang="el-GR" sz="1000" i="1" dirty="0">
              <a:solidFill>
                <a:schemeClr val="bg1"/>
              </a:solidFill>
            </a:endParaRPr>
          </a:p>
        </p:txBody>
      </p:sp>
    </p:spTree>
    <p:extLst>
      <p:ext uri="{BB962C8B-B14F-4D97-AF65-F5344CB8AC3E}">
        <p14:creationId xmlns:p14="http://schemas.microsoft.com/office/powerpoint/2010/main" val="36286957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B74D8611-88E6-A038-3596-BB7E9590967F}"/>
              </a:ext>
            </a:extLst>
          </p:cNvPr>
          <p:cNvPicPr>
            <a:picLocks noChangeAspect="1"/>
          </p:cNvPicPr>
          <p:nvPr/>
        </p:nvPicPr>
        <p:blipFill>
          <a:blip r:embed="rId2"/>
          <a:stretch>
            <a:fillRect/>
          </a:stretch>
        </p:blipFill>
        <p:spPr>
          <a:xfrm>
            <a:off x="1656730" y="1237944"/>
            <a:ext cx="8878539" cy="4382112"/>
          </a:xfrm>
          <a:prstGeom prst="rect">
            <a:avLst/>
          </a:prstGeom>
        </p:spPr>
      </p:pic>
      <p:sp>
        <p:nvSpPr>
          <p:cNvPr id="5" name="TextBox 4">
            <a:extLst>
              <a:ext uri="{FF2B5EF4-FFF2-40B4-BE49-F238E27FC236}">
                <a16:creationId xmlns:a16="http://schemas.microsoft.com/office/drawing/2014/main" id="{579A9AE1-C09A-1A13-DF60-7C8206625189}"/>
              </a:ext>
            </a:extLst>
          </p:cNvPr>
          <p:cNvSpPr txBox="1"/>
          <p:nvPr/>
        </p:nvSpPr>
        <p:spPr>
          <a:xfrm>
            <a:off x="279106" y="6403653"/>
            <a:ext cx="6852682" cy="246221"/>
          </a:xfrm>
          <a:prstGeom prst="rect">
            <a:avLst/>
          </a:prstGeom>
          <a:noFill/>
        </p:spPr>
        <p:txBody>
          <a:bodyPr wrap="square">
            <a:spAutoFit/>
          </a:bodyPr>
          <a:lstStyle/>
          <a:p>
            <a:r>
              <a:rPr lang="en-US" sz="1000" i="1" dirty="0" err="1">
                <a:solidFill>
                  <a:schemeClr val="bg1"/>
                </a:solidFill>
              </a:rPr>
              <a:t>Borradori</a:t>
            </a:r>
            <a:r>
              <a:rPr lang="en-US" sz="1000" i="1" dirty="0">
                <a:solidFill>
                  <a:schemeClr val="bg1"/>
                </a:solidFill>
              </a:rPr>
              <a:t> L, Van Beek N, Feliciani C, et al. J </a:t>
            </a:r>
            <a:r>
              <a:rPr lang="en-US" sz="1000" i="1" dirty="0" err="1">
                <a:solidFill>
                  <a:schemeClr val="bg1"/>
                </a:solidFill>
              </a:rPr>
              <a:t>Eur</a:t>
            </a:r>
            <a:r>
              <a:rPr lang="en-US" sz="1000" i="1" dirty="0">
                <a:solidFill>
                  <a:schemeClr val="bg1"/>
                </a:solidFill>
              </a:rPr>
              <a:t> </a:t>
            </a:r>
            <a:r>
              <a:rPr lang="en-US" sz="1000" i="1" dirty="0" err="1">
                <a:solidFill>
                  <a:schemeClr val="bg1"/>
                </a:solidFill>
              </a:rPr>
              <a:t>Acad</a:t>
            </a:r>
            <a:r>
              <a:rPr lang="en-US" sz="1000" i="1" dirty="0">
                <a:solidFill>
                  <a:schemeClr val="bg1"/>
                </a:solidFill>
              </a:rPr>
              <a:t> Dermatol </a:t>
            </a:r>
            <a:r>
              <a:rPr lang="en-US" sz="1000" i="1" dirty="0" err="1">
                <a:solidFill>
                  <a:schemeClr val="bg1"/>
                </a:solidFill>
              </a:rPr>
              <a:t>Venereol</a:t>
            </a:r>
            <a:r>
              <a:rPr lang="en-US" sz="1000" i="1" dirty="0">
                <a:solidFill>
                  <a:schemeClr val="bg1"/>
                </a:solidFill>
              </a:rPr>
              <a:t>. 2022 Oct;36(10):1689-1704. </a:t>
            </a:r>
            <a:endParaRPr lang="el-GR" sz="1000" i="1" dirty="0">
              <a:solidFill>
                <a:schemeClr val="bg1"/>
              </a:solidFill>
            </a:endParaRPr>
          </a:p>
        </p:txBody>
      </p:sp>
    </p:spTree>
    <p:extLst>
      <p:ext uri="{BB962C8B-B14F-4D97-AF65-F5344CB8AC3E}">
        <p14:creationId xmlns:p14="http://schemas.microsoft.com/office/powerpoint/2010/main" val="35384202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2">
            <a:extLst>
              <a:ext uri="{FF2B5EF4-FFF2-40B4-BE49-F238E27FC236}">
                <a16:creationId xmlns:a16="http://schemas.microsoft.com/office/drawing/2014/main" id="{FA721144-4443-4CC5-9358-A9C70BE45EFB}"/>
              </a:ext>
            </a:extLst>
          </p:cNvPr>
          <p:cNvSpPr/>
          <p:nvPr/>
        </p:nvSpPr>
        <p:spPr>
          <a:xfrm>
            <a:off x="403354" y="2852341"/>
            <a:ext cx="5130675" cy="1323439"/>
          </a:xfrm>
          <a:prstGeom prst="rect">
            <a:avLst/>
          </a:prstGeom>
        </p:spPr>
        <p:txBody>
          <a:bodyPr wrap="square">
            <a:spAutoFit/>
          </a:bodyPr>
          <a:lstStyle/>
          <a:p>
            <a:r>
              <a:rPr lang="el-GR" altLang="ko-KR" sz="4000" b="1" dirty="0" err="1">
                <a:solidFill>
                  <a:schemeClr val="bg1"/>
                </a:solidFill>
                <a:cs typeface="Arial" pitchFamily="34" charset="0"/>
              </a:rPr>
              <a:t>Πομφολυγώδες</a:t>
            </a:r>
            <a:r>
              <a:rPr lang="el-GR" altLang="ko-KR" sz="4000" b="1" dirty="0">
                <a:solidFill>
                  <a:schemeClr val="bg1"/>
                </a:solidFill>
                <a:cs typeface="Arial" pitchFamily="34" charset="0"/>
              </a:rPr>
              <a:t> </a:t>
            </a:r>
            <a:r>
              <a:rPr lang="el-GR" altLang="ko-KR" sz="4000" b="1" dirty="0" err="1">
                <a:solidFill>
                  <a:schemeClr val="bg1"/>
                </a:solidFill>
                <a:cs typeface="Arial" pitchFamily="34" charset="0"/>
              </a:rPr>
              <a:t>πεμφιγοειδές</a:t>
            </a:r>
            <a:endParaRPr lang="en-US" altLang="ko-KR" sz="4000" b="1" dirty="0">
              <a:solidFill>
                <a:schemeClr val="bg1"/>
              </a:solidFill>
              <a:cs typeface="Arial" pitchFamily="34" charset="0"/>
            </a:endParaRPr>
          </a:p>
        </p:txBody>
      </p:sp>
      <p:pic>
        <p:nvPicPr>
          <p:cNvPr id="7" name="Θέση εικόνας 6">
            <a:extLst>
              <a:ext uri="{FF2B5EF4-FFF2-40B4-BE49-F238E27FC236}">
                <a16:creationId xmlns:a16="http://schemas.microsoft.com/office/drawing/2014/main" id="{730EF5D7-29DF-CD80-7CC2-F7F60BBA1317}"/>
              </a:ext>
            </a:extLst>
          </p:cNvPr>
          <p:cNvPicPr>
            <a:picLocks noGrp="1" noChangeAspect="1"/>
          </p:cNvPicPr>
          <p:nvPr>
            <p:ph type="pic" sz="quarter" idx="65"/>
          </p:nvPr>
        </p:nvPicPr>
        <p:blipFill>
          <a:blip r:embed="rId2">
            <a:extLst>
              <a:ext uri="{28A0092B-C50C-407E-A947-70E740481C1C}">
                <a14:useLocalDpi xmlns:a14="http://schemas.microsoft.com/office/drawing/2010/main" val="0"/>
              </a:ext>
            </a:extLst>
          </a:blip>
          <a:srcRect t="13990" b="13990"/>
          <a:stretch/>
        </p:blipFill>
        <p:spPr>
          <a:xfrm>
            <a:off x="5534029" y="2"/>
            <a:ext cx="6657973" cy="6857999"/>
          </a:xfrm>
          <a:blipFill>
            <a:blip r:embed="rId3">
              <a:extLst>
                <a:ext uri="{96DAC541-7B7A-43D3-8B79-37D633B846F1}">
                  <asvg:svgBlip xmlns:asvg="http://schemas.microsoft.com/office/drawing/2016/SVG/main" r:embed="rId4"/>
                </a:ext>
              </a:extLst>
            </a:blip>
            <a:stretch>
              <a:fillRect/>
            </a:stretch>
          </a:blipFill>
        </p:spPr>
      </p:pic>
    </p:spTree>
    <p:extLst>
      <p:ext uri="{BB962C8B-B14F-4D97-AF65-F5344CB8AC3E}">
        <p14:creationId xmlns:p14="http://schemas.microsoft.com/office/powerpoint/2010/main" val="26163329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B4ABB4DD-D83B-93F8-DF8B-9738BE26C08A}"/>
              </a:ext>
            </a:extLst>
          </p:cNvPr>
          <p:cNvPicPr>
            <a:picLocks noChangeAspect="1"/>
          </p:cNvPicPr>
          <p:nvPr/>
        </p:nvPicPr>
        <p:blipFill>
          <a:blip r:embed="rId2"/>
          <a:stretch>
            <a:fillRect/>
          </a:stretch>
        </p:blipFill>
        <p:spPr>
          <a:xfrm>
            <a:off x="713933" y="540265"/>
            <a:ext cx="5382067" cy="5382067"/>
          </a:xfrm>
          <a:prstGeom prst="rect">
            <a:avLst/>
          </a:prstGeom>
        </p:spPr>
      </p:pic>
      <p:sp>
        <p:nvSpPr>
          <p:cNvPr id="3" name="TextBox 2">
            <a:extLst>
              <a:ext uri="{FF2B5EF4-FFF2-40B4-BE49-F238E27FC236}">
                <a16:creationId xmlns:a16="http://schemas.microsoft.com/office/drawing/2014/main" id="{D4045F6D-ABAC-49AE-AE06-C1C2656E67B8}"/>
              </a:ext>
            </a:extLst>
          </p:cNvPr>
          <p:cNvSpPr txBox="1"/>
          <p:nvPr/>
        </p:nvSpPr>
        <p:spPr>
          <a:xfrm>
            <a:off x="6687878" y="792531"/>
            <a:ext cx="2659702" cy="369332"/>
          </a:xfrm>
          <a:prstGeom prst="rect">
            <a:avLst/>
          </a:prstGeom>
          <a:noFill/>
        </p:spPr>
        <p:txBody>
          <a:bodyPr wrap="none" rtlCol="0">
            <a:spAutoFit/>
          </a:bodyPr>
          <a:lstStyle/>
          <a:p>
            <a:r>
              <a:rPr lang="en-US" dirty="0">
                <a:solidFill>
                  <a:schemeClr val="bg1"/>
                </a:solidFill>
              </a:rPr>
              <a:t>Non bullous pemphigoid</a:t>
            </a:r>
            <a:endParaRPr lang="el-GR" dirty="0">
              <a:solidFill>
                <a:schemeClr val="bg1"/>
              </a:solidFill>
            </a:endParaRPr>
          </a:p>
        </p:txBody>
      </p:sp>
      <p:pic>
        <p:nvPicPr>
          <p:cNvPr id="7" name="Εικόνα 6">
            <a:extLst>
              <a:ext uri="{FF2B5EF4-FFF2-40B4-BE49-F238E27FC236}">
                <a16:creationId xmlns:a16="http://schemas.microsoft.com/office/drawing/2014/main" id="{36D13CFC-91B1-7994-7B65-400323562A86}"/>
              </a:ext>
            </a:extLst>
          </p:cNvPr>
          <p:cNvPicPr>
            <a:picLocks noChangeAspect="1"/>
          </p:cNvPicPr>
          <p:nvPr/>
        </p:nvPicPr>
        <p:blipFill>
          <a:blip r:embed="rId3"/>
          <a:stretch>
            <a:fillRect/>
          </a:stretch>
        </p:blipFill>
        <p:spPr>
          <a:xfrm>
            <a:off x="8365920" y="1586809"/>
            <a:ext cx="3477110" cy="3867690"/>
          </a:xfrm>
          <a:prstGeom prst="rect">
            <a:avLst/>
          </a:prstGeom>
        </p:spPr>
      </p:pic>
      <p:pic>
        <p:nvPicPr>
          <p:cNvPr id="9" name="Εικόνα 8">
            <a:extLst>
              <a:ext uri="{FF2B5EF4-FFF2-40B4-BE49-F238E27FC236}">
                <a16:creationId xmlns:a16="http://schemas.microsoft.com/office/drawing/2014/main" id="{1BE0C350-425B-D34F-ED59-71C7D8F18EBC}"/>
              </a:ext>
            </a:extLst>
          </p:cNvPr>
          <p:cNvPicPr>
            <a:picLocks noChangeAspect="1"/>
          </p:cNvPicPr>
          <p:nvPr/>
        </p:nvPicPr>
        <p:blipFill>
          <a:blip r:embed="rId4"/>
          <a:stretch>
            <a:fillRect/>
          </a:stretch>
        </p:blipFill>
        <p:spPr>
          <a:xfrm>
            <a:off x="5205230" y="2028247"/>
            <a:ext cx="2965296" cy="4493847"/>
          </a:xfrm>
          <a:prstGeom prst="rect">
            <a:avLst/>
          </a:prstGeom>
        </p:spPr>
      </p:pic>
    </p:spTree>
    <p:extLst>
      <p:ext uri="{BB962C8B-B14F-4D97-AF65-F5344CB8AC3E}">
        <p14:creationId xmlns:p14="http://schemas.microsoft.com/office/powerpoint/2010/main" val="3769339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95C8222F-DCAC-EFAC-17A6-62DB9D26BCFC}"/>
              </a:ext>
            </a:extLst>
          </p:cNvPr>
          <p:cNvSpPr>
            <a:spLocks noGrp="1" noChangeArrowheads="1"/>
          </p:cNvSpPr>
          <p:nvPr>
            <p:ph type="title"/>
          </p:nvPr>
        </p:nvSpPr>
        <p:spPr>
          <a:xfrm>
            <a:off x="260850" y="417551"/>
            <a:ext cx="8305800" cy="792163"/>
          </a:xfrm>
          <a:noFill/>
        </p:spPr>
        <p:txBody>
          <a:bodyPr/>
          <a:lstStyle/>
          <a:p>
            <a:r>
              <a:rPr lang="el-GR" altLang="el-GR" sz="2400" dirty="0" err="1">
                <a:latin typeface="Arial" panose="020B0604020202020204" pitchFamily="34" charset="0"/>
                <a:cs typeface="Arial" panose="020B0604020202020204" pitchFamily="34" charset="0"/>
              </a:rPr>
              <a:t>Πομφολυγώδες</a:t>
            </a:r>
            <a:r>
              <a:rPr lang="el-GR" altLang="el-GR" sz="2400" dirty="0">
                <a:latin typeface="Arial" panose="020B0604020202020204" pitchFamily="34" charset="0"/>
                <a:cs typeface="Arial" panose="020B0604020202020204" pitchFamily="34" charset="0"/>
              </a:rPr>
              <a:t> </a:t>
            </a:r>
            <a:r>
              <a:rPr lang="el-GR" altLang="el-GR" sz="2400" dirty="0" err="1">
                <a:latin typeface="Arial" panose="020B0604020202020204" pitchFamily="34" charset="0"/>
                <a:cs typeface="Arial" panose="020B0604020202020204" pitchFamily="34" charset="0"/>
              </a:rPr>
              <a:t>πεμφιγοειδές</a:t>
            </a:r>
            <a:r>
              <a:rPr lang="el-GR" altLang="el-GR" sz="2400" dirty="0">
                <a:latin typeface="Arial" panose="020B0604020202020204" pitchFamily="34" charset="0"/>
                <a:cs typeface="Arial" panose="020B0604020202020204" pitchFamily="34" charset="0"/>
              </a:rPr>
              <a:t>- </a:t>
            </a:r>
            <a:r>
              <a:rPr lang="el-GR" altLang="el-GR" sz="2400" dirty="0" err="1">
                <a:latin typeface="Arial" panose="020B0604020202020204" pitchFamily="34" charset="0"/>
                <a:cs typeface="Arial" panose="020B0604020202020204" pitchFamily="34" charset="0"/>
              </a:rPr>
              <a:t>Παθοφυσιολογία</a:t>
            </a:r>
            <a:r>
              <a:rPr lang="el-GR" altLang="el-GR" sz="2400" dirty="0">
                <a:latin typeface="Arial" panose="020B0604020202020204" pitchFamily="34" charset="0"/>
                <a:cs typeface="Arial" panose="020B0604020202020204" pitchFamily="34" charset="0"/>
              </a:rPr>
              <a:t> </a:t>
            </a:r>
          </a:p>
        </p:txBody>
      </p:sp>
      <p:sp>
        <p:nvSpPr>
          <p:cNvPr id="34819" name="Rectangle 6">
            <a:extLst>
              <a:ext uri="{FF2B5EF4-FFF2-40B4-BE49-F238E27FC236}">
                <a16:creationId xmlns:a16="http://schemas.microsoft.com/office/drawing/2014/main" id="{C9FD9215-E21D-D5C3-BCA5-298C0247735C}"/>
              </a:ext>
            </a:extLst>
          </p:cNvPr>
          <p:cNvSpPr>
            <a:spLocks noChangeArrowheads="1"/>
          </p:cNvSpPr>
          <p:nvPr/>
        </p:nvSpPr>
        <p:spPr bwMode="auto">
          <a:xfrm>
            <a:off x="260850" y="1051587"/>
            <a:ext cx="5783908" cy="3801041"/>
          </a:xfrm>
          <a:prstGeom prst="rect">
            <a:avLst/>
          </a:prstGeom>
          <a:noFill/>
          <a:ln w="9525">
            <a:noFill/>
            <a:miter lim="800000"/>
            <a:headEnd/>
            <a:tailEnd/>
          </a:ln>
        </p:spPr>
        <p:txBody>
          <a:bodyPr wrap="square" anchor="ctr">
            <a:spAutoFit/>
          </a:bodyPr>
          <a:lstStyle/>
          <a:p>
            <a:pPr>
              <a:defRPr/>
            </a:pPr>
            <a:endParaRPr lang="el-GR" sz="600" dirty="0">
              <a:latin typeface="Arial" charset="0"/>
              <a:cs typeface="Arial" charset="0"/>
            </a:endParaRPr>
          </a:p>
          <a:p>
            <a:pPr marL="342900" indent="-342900">
              <a:spcBef>
                <a:spcPts val="600"/>
              </a:spcBef>
              <a:buFont typeface="Arial" panose="020B0604020202020204" pitchFamily="34" charset="0"/>
              <a:buChar char="•"/>
              <a:defRPr/>
            </a:pPr>
            <a:r>
              <a:rPr lang="el-GR" sz="2000" dirty="0">
                <a:latin typeface="Arial" charset="0"/>
                <a:cs typeface="Arial" charset="0"/>
              </a:rPr>
              <a:t>Αντιγόνο</a:t>
            </a:r>
            <a:r>
              <a:rPr lang="en-US" sz="2000" dirty="0">
                <a:latin typeface="Arial" charset="0"/>
                <a:cs typeface="Arial" charset="0"/>
              </a:rPr>
              <a:t>: </a:t>
            </a:r>
            <a:r>
              <a:rPr lang="en-US" sz="2000" dirty="0">
                <a:solidFill>
                  <a:schemeClr val="accent6"/>
                </a:solidFill>
                <a:latin typeface="Arial" charset="0"/>
                <a:cs typeface="Arial" charset="0"/>
              </a:rPr>
              <a:t>BP180 (BP180NC16A), BP230</a:t>
            </a:r>
          </a:p>
          <a:p>
            <a:pPr marL="342900" indent="-342900">
              <a:spcBef>
                <a:spcPts val="600"/>
              </a:spcBef>
              <a:buFont typeface="Arial" panose="020B0604020202020204" pitchFamily="34" charset="0"/>
              <a:buChar char="•"/>
              <a:defRPr/>
            </a:pPr>
            <a:r>
              <a:rPr lang="el-GR" sz="2000" dirty="0">
                <a:latin typeface="Arial" charset="0"/>
                <a:cs typeface="Arial" charset="0"/>
              </a:rPr>
              <a:t>Χαρακτηρίζεται από την παρουσία </a:t>
            </a:r>
            <a:r>
              <a:rPr lang="el-GR" sz="2000" dirty="0" err="1">
                <a:latin typeface="Arial" charset="0"/>
                <a:cs typeface="Arial" charset="0"/>
              </a:rPr>
              <a:t>IgG</a:t>
            </a:r>
            <a:r>
              <a:rPr lang="el-GR" sz="2000" dirty="0">
                <a:latin typeface="Arial" charset="0"/>
                <a:cs typeface="Arial" charset="0"/>
              </a:rPr>
              <a:t> </a:t>
            </a:r>
            <a:r>
              <a:rPr lang="el-GR" sz="2000" dirty="0" err="1">
                <a:latin typeface="Arial" charset="0"/>
                <a:cs typeface="Arial" charset="0"/>
              </a:rPr>
              <a:t>αυτοαντισωμάτων</a:t>
            </a:r>
            <a:r>
              <a:rPr lang="el-GR" sz="2000" dirty="0">
                <a:latin typeface="Arial" charset="0"/>
                <a:cs typeface="Arial" charset="0"/>
              </a:rPr>
              <a:t> έναντι δομικών συστατικών των </a:t>
            </a:r>
            <a:r>
              <a:rPr lang="el-GR" sz="2000" dirty="0" err="1">
                <a:latin typeface="Arial" charset="0"/>
                <a:cs typeface="Arial" charset="0"/>
              </a:rPr>
              <a:t>ημιδεσμοσωματιών</a:t>
            </a:r>
            <a:r>
              <a:rPr lang="el-GR" sz="2000" dirty="0">
                <a:latin typeface="Arial" charset="0"/>
                <a:cs typeface="Arial" charset="0"/>
              </a:rPr>
              <a:t> της </a:t>
            </a:r>
            <a:r>
              <a:rPr lang="el-GR" sz="2000" dirty="0" err="1">
                <a:latin typeface="Arial" charset="0"/>
                <a:cs typeface="Arial" charset="0"/>
              </a:rPr>
              <a:t>επιδερμιδικής</a:t>
            </a:r>
            <a:r>
              <a:rPr lang="el-GR" sz="2000" dirty="0">
                <a:latin typeface="Arial" charset="0"/>
                <a:cs typeface="Arial" charset="0"/>
              </a:rPr>
              <a:t> </a:t>
            </a:r>
            <a:r>
              <a:rPr lang="el-GR" sz="2000" dirty="0" err="1">
                <a:latin typeface="Arial" charset="0"/>
                <a:cs typeface="Arial" charset="0"/>
              </a:rPr>
              <a:t>βασικης</a:t>
            </a:r>
            <a:r>
              <a:rPr lang="el-GR" sz="2000" dirty="0">
                <a:latin typeface="Arial" charset="0"/>
                <a:cs typeface="Arial" charset="0"/>
              </a:rPr>
              <a:t> μεμβράνης</a:t>
            </a:r>
            <a:endParaRPr lang="en-US" sz="2000" dirty="0">
              <a:latin typeface="Arial" charset="0"/>
              <a:cs typeface="Arial" charset="0"/>
            </a:endParaRPr>
          </a:p>
          <a:p>
            <a:pPr marL="342900" indent="-342900">
              <a:spcBef>
                <a:spcPts val="600"/>
              </a:spcBef>
              <a:buFont typeface="Arial" panose="020B0604020202020204" pitchFamily="34" charset="0"/>
              <a:buChar char="•"/>
              <a:defRPr/>
            </a:pPr>
            <a:r>
              <a:rPr lang="el-GR" sz="2000" dirty="0" err="1">
                <a:latin typeface="Arial" charset="0"/>
                <a:cs typeface="Arial" charset="0"/>
              </a:rPr>
              <a:t>ισομορφές</a:t>
            </a:r>
            <a:r>
              <a:rPr lang="el-GR" sz="2000" dirty="0">
                <a:latin typeface="Arial" charset="0"/>
                <a:cs typeface="Arial" charset="0"/>
              </a:rPr>
              <a:t> τόσο του BP180 όσο και του BP230 εκφράζονται και στο κεντρικό νευρικό σύστημα δικαιολογώντας, εν μέρει, τη συνύπαρξη νευρολογικής νόσου (όπως η νόσος </a:t>
            </a:r>
            <a:r>
              <a:rPr lang="el-GR" sz="2000" dirty="0" err="1">
                <a:latin typeface="Arial" charset="0"/>
                <a:cs typeface="Arial" charset="0"/>
              </a:rPr>
              <a:t>Parkinson</a:t>
            </a:r>
            <a:r>
              <a:rPr lang="el-GR" sz="2000" dirty="0">
                <a:latin typeface="Arial" charset="0"/>
                <a:cs typeface="Arial" charset="0"/>
              </a:rPr>
              <a:t>, ή η άνοια) σε ασθενείς με BP</a:t>
            </a:r>
          </a:p>
        </p:txBody>
      </p:sp>
      <p:pic>
        <p:nvPicPr>
          <p:cNvPr id="4" name="Εικόνα 3">
            <a:extLst>
              <a:ext uri="{FF2B5EF4-FFF2-40B4-BE49-F238E27FC236}">
                <a16:creationId xmlns:a16="http://schemas.microsoft.com/office/drawing/2014/main" id="{62B619DD-9A11-C622-3E23-D156D2385C20}"/>
              </a:ext>
            </a:extLst>
          </p:cNvPr>
          <p:cNvPicPr>
            <a:picLocks noChangeAspect="1"/>
          </p:cNvPicPr>
          <p:nvPr/>
        </p:nvPicPr>
        <p:blipFill>
          <a:blip r:embed="rId2"/>
          <a:stretch>
            <a:fillRect/>
          </a:stretch>
        </p:blipFill>
        <p:spPr>
          <a:xfrm>
            <a:off x="6299939" y="1209714"/>
            <a:ext cx="5805080" cy="4029740"/>
          </a:xfrm>
          <a:prstGeom prst="rect">
            <a:avLst/>
          </a:prstGeom>
        </p:spPr>
      </p:pic>
      <p:sp>
        <p:nvSpPr>
          <p:cNvPr id="6" name="TextBox 5">
            <a:extLst>
              <a:ext uri="{FF2B5EF4-FFF2-40B4-BE49-F238E27FC236}">
                <a16:creationId xmlns:a16="http://schemas.microsoft.com/office/drawing/2014/main" id="{E41C8FAC-8D86-6956-B3DA-9AA443760E40}"/>
              </a:ext>
            </a:extLst>
          </p:cNvPr>
          <p:cNvSpPr txBox="1"/>
          <p:nvPr/>
        </p:nvSpPr>
        <p:spPr>
          <a:xfrm>
            <a:off x="380115" y="5943864"/>
            <a:ext cx="6097772" cy="400110"/>
          </a:xfrm>
          <a:prstGeom prst="rect">
            <a:avLst/>
          </a:prstGeom>
          <a:noFill/>
        </p:spPr>
        <p:txBody>
          <a:bodyPr wrap="square">
            <a:spAutoFit/>
          </a:bodyPr>
          <a:lstStyle/>
          <a:p>
            <a:r>
              <a:rPr lang="en-US" sz="1000" i="1" dirty="0" err="1"/>
              <a:t>Toh</a:t>
            </a:r>
            <a:r>
              <a:rPr lang="en-US" sz="1000" i="1" dirty="0"/>
              <a:t> WH, Lee HE, Chen CB. Targeting type 2 inflammation in bullous pemphigoid: current and emerging therapeutic approaches. Front Med (Lausanne). 2023 Aug 8;10:1196946. </a:t>
            </a:r>
            <a:endParaRPr lang="el-GR" sz="1000" i="1" dirty="0"/>
          </a:p>
        </p:txBody>
      </p:sp>
    </p:spTree>
    <p:extLst>
      <p:ext uri="{BB962C8B-B14F-4D97-AF65-F5344CB8AC3E}">
        <p14:creationId xmlns:p14="http://schemas.microsoft.com/office/powerpoint/2010/main" val="2161153385"/>
      </p:ext>
    </p:extLst>
  </p:cSld>
  <p:clrMapOvr>
    <a:masterClrMapping/>
  </p:clrMapOvr>
  <p:transition>
    <p:zo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a:extLst>
              <a:ext uri="{FF2B5EF4-FFF2-40B4-BE49-F238E27FC236}">
                <a16:creationId xmlns:a16="http://schemas.microsoft.com/office/drawing/2014/main" id="{EC1FB073-6F7A-92D3-1524-2A4DAFC69A56}"/>
              </a:ext>
            </a:extLst>
          </p:cNvPr>
          <p:cNvSpPr>
            <a:spLocks noChangeArrowheads="1"/>
          </p:cNvSpPr>
          <p:nvPr/>
        </p:nvSpPr>
        <p:spPr bwMode="auto">
          <a:xfrm>
            <a:off x="286130" y="1001873"/>
            <a:ext cx="5973156"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spcBef>
                <a:spcPts val="600"/>
              </a:spcBef>
              <a:buFont typeface="Arial" panose="020B0604020202020204" pitchFamily="34" charset="0"/>
              <a:buChar char="•"/>
            </a:pPr>
            <a:r>
              <a:rPr lang="el-GR" sz="1800" dirty="0" err="1">
                <a:solidFill>
                  <a:schemeClr val="bg1"/>
                </a:solidFill>
                <a:effectLst/>
                <a:latin typeface="Arial" panose="020B0604020202020204" pitchFamily="34" charset="0"/>
                <a:ea typeface="Calibri" panose="020F0502020204030204" pitchFamily="34" charset="0"/>
              </a:rPr>
              <a:t>υποεπιδερμιδικός</a:t>
            </a:r>
            <a:r>
              <a:rPr lang="el-GR" sz="1800" dirty="0">
                <a:solidFill>
                  <a:schemeClr val="bg1"/>
                </a:solidFill>
                <a:effectLst/>
                <a:latin typeface="Arial" panose="020B0604020202020204" pitchFamily="34" charset="0"/>
                <a:ea typeface="Calibri" panose="020F0502020204030204" pitchFamily="34" charset="0"/>
              </a:rPr>
              <a:t> διαχωρισμός του δέρματος  (</a:t>
            </a:r>
            <a:r>
              <a:rPr lang="el-GR" sz="1800" dirty="0" err="1">
                <a:solidFill>
                  <a:schemeClr val="bg1"/>
                </a:solidFill>
                <a:effectLst/>
                <a:latin typeface="Arial" panose="020B0604020202020204" pitchFamily="34" charset="0"/>
                <a:ea typeface="Calibri" panose="020F0502020204030204" pitchFamily="34" charset="0"/>
              </a:rPr>
              <a:t>υποεπιδερμιδική</a:t>
            </a:r>
            <a:r>
              <a:rPr lang="el-GR" sz="1800" dirty="0">
                <a:solidFill>
                  <a:schemeClr val="bg1"/>
                </a:solidFill>
                <a:effectLst/>
                <a:latin typeface="Arial" panose="020B0604020202020204" pitchFamily="34" charset="0"/>
                <a:ea typeface="Calibri" panose="020F0502020204030204" pitchFamily="34" charset="0"/>
              </a:rPr>
              <a:t> πομφόλυγα) </a:t>
            </a:r>
            <a:endParaRPr lang="en-US" sz="1800" dirty="0">
              <a:solidFill>
                <a:schemeClr val="bg1"/>
              </a:solidFill>
              <a:effectLst/>
              <a:latin typeface="Arial" panose="020B0604020202020204" pitchFamily="34" charset="0"/>
              <a:ea typeface="Calibri" panose="020F0502020204030204" pitchFamily="34" charset="0"/>
            </a:endParaRPr>
          </a:p>
          <a:p>
            <a:pPr marL="342900" indent="-342900">
              <a:spcBef>
                <a:spcPts val="600"/>
              </a:spcBef>
              <a:buFont typeface="Arial" panose="020B0604020202020204" pitchFamily="34" charset="0"/>
              <a:buChar char="•"/>
            </a:pPr>
            <a:r>
              <a:rPr lang="el-GR" sz="1800" dirty="0">
                <a:solidFill>
                  <a:schemeClr val="bg1"/>
                </a:solidFill>
                <a:effectLst/>
                <a:latin typeface="Arial" panose="020B0604020202020204" pitchFamily="34" charset="0"/>
                <a:ea typeface="Calibri" panose="020F0502020204030204" pitchFamily="34" charset="0"/>
              </a:rPr>
              <a:t>παρουσία φλεγμονώδους διήθησης αποτελούμενης κυρίως από </a:t>
            </a:r>
            <a:r>
              <a:rPr lang="el-GR" sz="1800" dirty="0" err="1">
                <a:solidFill>
                  <a:schemeClr val="bg1"/>
                </a:solidFill>
                <a:effectLst/>
                <a:latin typeface="Arial" panose="020B0604020202020204" pitchFamily="34" charset="0"/>
                <a:ea typeface="Calibri" panose="020F0502020204030204" pitchFamily="34" charset="0"/>
              </a:rPr>
              <a:t>ηωσινόφιλα</a:t>
            </a:r>
            <a:r>
              <a:rPr lang="el-GR" sz="1800" dirty="0">
                <a:solidFill>
                  <a:schemeClr val="bg1"/>
                </a:solidFill>
                <a:effectLst/>
                <a:latin typeface="Arial" panose="020B0604020202020204" pitchFamily="34" charset="0"/>
                <a:ea typeface="Calibri" panose="020F0502020204030204" pitchFamily="34" charset="0"/>
              </a:rPr>
              <a:t> και ουδετερόφιλα</a:t>
            </a:r>
            <a:endPar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FCAD516-91AB-DDD9-D658-9C17FECB1131}"/>
              </a:ext>
            </a:extLst>
          </p:cNvPr>
          <p:cNvSpPr txBox="1"/>
          <p:nvPr/>
        </p:nvSpPr>
        <p:spPr>
          <a:xfrm>
            <a:off x="286130" y="146911"/>
            <a:ext cx="2188869" cy="461665"/>
          </a:xfrm>
          <a:prstGeom prst="rect">
            <a:avLst/>
          </a:prstGeom>
          <a:noFill/>
        </p:spPr>
        <p:txBody>
          <a:bodyPr wrap="none" rtlCol="0">
            <a:spAutoFit/>
          </a:bodyPr>
          <a:lstStyle/>
          <a:p>
            <a:r>
              <a:rPr lang="el-GR" sz="2400" dirty="0">
                <a:solidFill>
                  <a:schemeClr val="bg1"/>
                </a:solidFill>
              </a:rPr>
              <a:t>Ιστοπαθολογία</a:t>
            </a:r>
          </a:p>
        </p:txBody>
      </p:sp>
      <p:pic>
        <p:nvPicPr>
          <p:cNvPr id="5" name="Εικόνα 4">
            <a:extLst>
              <a:ext uri="{FF2B5EF4-FFF2-40B4-BE49-F238E27FC236}">
                <a16:creationId xmlns:a16="http://schemas.microsoft.com/office/drawing/2014/main" id="{86ABFC06-BE03-F885-12BC-AB6116B124A3}"/>
              </a:ext>
            </a:extLst>
          </p:cNvPr>
          <p:cNvPicPr>
            <a:picLocks noChangeAspect="1"/>
          </p:cNvPicPr>
          <p:nvPr/>
        </p:nvPicPr>
        <p:blipFill>
          <a:blip r:embed="rId2"/>
          <a:stretch>
            <a:fillRect/>
          </a:stretch>
        </p:blipFill>
        <p:spPr>
          <a:xfrm>
            <a:off x="7985051" y="377744"/>
            <a:ext cx="3777803" cy="4810618"/>
          </a:xfrm>
          <a:prstGeom prst="rect">
            <a:avLst/>
          </a:prstGeom>
        </p:spPr>
      </p:pic>
      <p:sp>
        <p:nvSpPr>
          <p:cNvPr id="7" name="TextBox 6">
            <a:extLst>
              <a:ext uri="{FF2B5EF4-FFF2-40B4-BE49-F238E27FC236}">
                <a16:creationId xmlns:a16="http://schemas.microsoft.com/office/drawing/2014/main" id="{8D17FC16-18A3-5B53-4A06-C37DE93ADC39}"/>
              </a:ext>
            </a:extLst>
          </p:cNvPr>
          <p:cNvSpPr txBox="1"/>
          <p:nvPr/>
        </p:nvSpPr>
        <p:spPr>
          <a:xfrm>
            <a:off x="566185" y="5394462"/>
            <a:ext cx="6852682" cy="9233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l-GR" dirty="0"/>
              <a:t>Σε περίπτωση ΝΒΡ, τα </a:t>
            </a:r>
            <a:r>
              <a:rPr lang="el-GR" dirty="0" err="1"/>
              <a:t>ιστοπαθολογικά</a:t>
            </a:r>
            <a:r>
              <a:rPr lang="el-GR" dirty="0"/>
              <a:t> ευρήματα μπορεί να μην είναι ειδικά και να συμπεριλαμβάνουν την παρουσία </a:t>
            </a:r>
            <a:r>
              <a:rPr lang="el-GR" dirty="0" err="1"/>
              <a:t>ηωσινοφιλικής</a:t>
            </a:r>
            <a:r>
              <a:rPr lang="el-GR" dirty="0"/>
              <a:t> </a:t>
            </a:r>
            <a:r>
              <a:rPr lang="el-GR" dirty="0" err="1"/>
              <a:t>σπογγίωσης</a:t>
            </a:r>
            <a:r>
              <a:rPr lang="el-GR" dirty="0"/>
              <a:t> ή </a:t>
            </a:r>
            <a:r>
              <a:rPr lang="el-GR" dirty="0" err="1"/>
              <a:t>ηωσινοφιλικής</a:t>
            </a:r>
            <a:r>
              <a:rPr lang="el-GR" dirty="0"/>
              <a:t> διήθησης. </a:t>
            </a:r>
          </a:p>
        </p:txBody>
      </p:sp>
    </p:spTree>
    <p:extLst>
      <p:ext uri="{BB962C8B-B14F-4D97-AF65-F5344CB8AC3E}">
        <p14:creationId xmlns:p14="http://schemas.microsoft.com/office/powerpoint/2010/main" val="32440410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09F66670-7AEF-0418-C76A-C7190CF7ED6E}"/>
              </a:ext>
            </a:extLst>
          </p:cNvPr>
          <p:cNvPicPr>
            <a:picLocks noChangeAspect="1"/>
          </p:cNvPicPr>
          <p:nvPr/>
        </p:nvPicPr>
        <p:blipFill>
          <a:blip r:embed="rId3"/>
          <a:stretch>
            <a:fillRect/>
          </a:stretch>
        </p:blipFill>
        <p:spPr>
          <a:xfrm>
            <a:off x="1350224" y="945855"/>
            <a:ext cx="9800281" cy="4966290"/>
          </a:xfrm>
          <a:prstGeom prst="rect">
            <a:avLst/>
          </a:prstGeom>
        </p:spPr>
      </p:pic>
      <p:sp>
        <p:nvSpPr>
          <p:cNvPr id="3" name="TextBox 2">
            <a:extLst>
              <a:ext uri="{FF2B5EF4-FFF2-40B4-BE49-F238E27FC236}">
                <a16:creationId xmlns:a16="http://schemas.microsoft.com/office/drawing/2014/main" id="{11DF9248-2119-6CD0-34A7-B1E49E949977}"/>
              </a:ext>
            </a:extLst>
          </p:cNvPr>
          <p:cNvSpPr txBox="1"/>
          <p:nvPr/>
        </p:nvSpPr>
        <p:spPr>
          <a:xfrm>
            <a:off x="289737" y="6338408"/>
            <a:ext cx="7682022" cy="246221"/>
          </a:xfrm>
          <a:prstGeom prst="rect">
            <a:avLst/>
          </a:prstGeom>
          <a:noFill/>
        </p:spPr>
        <p:txBody>
          <a:bodyPr wrap="square">
            <a:spAutoFit/>
          </a:bodyPr>
          <a:lstStyle/>
          <a:p>
            <a:r>
              <a:rPr lang="en-US" sz="1000" dirty="0">
                <a:solidFill>
                  <a:schemeClr val="bg1"/>
                </a:solidFill>
              </a:rPr>
              <a:t>https://doi.org/10.3389/fmed.2018.00296</a:t>
            </a:r>
            <a:endParaRPr lang="el-GR" sz="1000" dirty="0">
              <a:solidFill>
                <a:schemeClr val="bg1"/>
              </a:solidFill>
            </a:endParaRPr>
          </a:p>
        </p:txBody>
      </p:sp>
      <p:sp>
        <p:nvSpPr>
          <p:cNvPr id="4" name="TextBox 3">
            <a:extLst>
              <a:ext uri="{FF2B5EF4-FFF2-40B4-BE49-F238E27FC236}">
                <a16:creationId xmlns:a16="http://schemas.microsoft.com/office/drawing/2014/main" id="{2C6774BE-AE52-6298-D023-104AA6DB7D75}"/>
              </a:ext>
            </a:extLst>
          </p:cNvPr>
          <p:cNvSpPr txBox="1"/>
          <p:nvPr/>
        </p:nvSpPr>
        <p:spPr>
          <a:xfrm>
            <a:off x="286130" y="146911"/>
            <a:ext cx="3648628" cy="461665"/>
          </a:xfrm>
          <a:prstGeom prst="rect">
            <a:avLst/>
          </a:prstGeom>
          <a:noFill/>
        </p:spPr>
        <p:txBody>
          <a:bodyPr wrap="none" rtlCol="0">
            <a:spAutoFit/>
          </a:bodyPr>
          <a:lstStyle/>
          <a:p>
            <a:r>
              <a:rPr lang="el-GR" sz="2400" dirty="0">
                <a:solidFill>
                  <a:schemeClr val="bg1"/>
                </a:solidFill>
              </a:rPr>
              <a:t>Άμεσος </a:t>
            </a:r>
            <a:r>
              <a:rPr lang="el-GR" sz="2400" dirty="0" err="1">
                <a:solidFill>
                  <a:schemeClr val="bg1"/>
                </a:solidFill>
              </a:rPr>
              <a:t>Ανοσοφθ</a:t>
            </a:r>
            <a:r>
              <a:rPr lang="en-US" sz="2400" dirty="0">
                <a:solidFill>
                  <a:schemeClr val="bg1"/>
                </a:solidFill>
              </a:rPr>
              <a:t>o</a:t>
            </a:r>
            <a:r>
              <a:rPr lang="el-GR" sz="2400" dirty="0" err="1">
                <a:solidFill>
                  <a:schemeClr val="bg1"/>
                </a:solidFill>
              </a:rPr>
              <a:t>ρισμός</a:t>
            </a:r>
            <a:endParaRPr lang="el-GR" sz="2400" dirty="0">
              <a:solidFill>
                <a:schemeClr val="bg1"/>
              </a:solidFill>
            </a:endParaRPr>
          </a:p>
        </p:txBody>
      </p:sp>
      <p:pic>
        <p:nvPicPr>
          <p:cNvPr id="9" name="Εικόνα 8">
            <a:extLst>
              <a:ext uri="{FF2B5EF4-FFF2-40B4-BE49-F238E27FC236}">
                <a16:creationId xmlns:a16="http://schemas.microsoft.com/office/drawing/2014/main" id="{25726D4C-4CFC-6242-B3CF-526BC11E862A}"/>
              </a:ext>
            </a:extLst>
          </p:cNvPr>
          <p:cNvPicPr>
            <a:picLocks noChangeAspect="1"/>
          </p:cNvPicPr>
          <p:nvPr/>
        </p:nvPicPr>
        <p:blipFill>
          <a:blip r:embed="rId4"/>
          <a:stretch>
            <a:fillRect/>
          </a:stretch>
        </p:blipFill>
        <p:spPr>
          <a:xfrm>
            <a:off x="7075570" y="3429000"/>
            <a:ext cx="4925411" cy="3245426"/>
          </a:xfrm>
          <a:prstGeom prst="rect">
            <a:avLst/>
          </a:prstGeom>
        </p:spPr>
      </p:pic>
      <p:pic>
        <p:nvPicPr>
          <p:cNvPr id="11" name="Εικόνα 10">
            <a:extLst>
              <a:ext uri="{FF2B5EF4-FFF2-40B4-BE49-F238E27FC236}">
                <a16:creationId xmlns:a16="http://schemas.microsoft.com/office/drawing/2014/main" id="{2B3DC3AA-6AE2-191D-7D88-16BBE449F3DF}"/>
              </a:ext>
            </a:extLst>
          </p:cNvPr>
          <p:cNvPicPr>
            <a:picLocks noChangeAspect="1"/>
          </p:cNvPicPr>
          <p:nvPr/>
        </p:nvPicPr>
        <p:blipFill>
          <a:blip r:embed="rId5"/>
          <a:stretch>
            <a:fillRect/>
          </a:stretch>
        </p:blipFill>
        <p:spPr>
          <a:xfrm>
            <a:off x="0" y="874970"/>
            <a:ext cx="12192000" cy="2157951"/>
          </a:xfrm>
          <a:prstGeom prst="rect">
            <a:avLst/>
          </a:prstGeom>
        </p:spPr>
      </p:pic>
      <p:sp>
        <p:nvSpPr>
          <p:cNvPr id="13" name="TextBox 12">
            <a:extLst>
              <a:ext uri="{FF2B5EF4-FFF2-40B4-BE49-F238E27FC236}">
                <a16:creationId xmlns:a16="http://schemas.microsoft.com/office/drawing/2014/main" id="{1781FBA8-5359-EDE2-3D97-7507690AF333}"/>
              </a:ext>
            </a:extLst>
          </p:cNvPr>
          <p:cNvSpPr txBox="1"/>
          <p:nvPr/>
        </p:nvSpPr>
        <p:spPr>
          <a:xfrm>
            <a:off x="286130" y="6522366"/>
            <a:ext cx="6852682" cy="246221"/>
          </a:xfrm>
          <a:prstGeom prst="rect">
            <a:avLst/>
          </a:prstGeom>
          <a:noFill/>
        </p:spPr>
        <p:txBody>
          <a:bodyPr wrap="square">
            <a:spAutoFit/>
          </a:bodyPr>
          <a:lstStyle/>
          <a:p>
            <a:r>
              <a:rPr lang="en-US" sz="1000" dirty="0" err="1">
                <a:solidFill>
                  <a:schemeClr val="bg1"/>
                </a:solidFill>
              </a:rPr>
              <a:t>Holtsche</a:t>
            </a:r>
            <a:r>
              <a:rPr lang="en-US" sz="1000" dirty="0">
                <a:solidFill>
                  <a:schemeClr val="bg1"/>
                </a:solidFill>
              </a:rPr>
              <a:t> MM, van Beek N, </a:t>
            </a:r>
            <a:r>
              <a:rPr lang="en-US" sz="1000" dirty="0" err="1">
                <a:solidFill>
                  <a:schemeClr val="bg1"/>
                </a:solidFill>
              </a:rPr>
              <a:t>Künstner</a:t>
            </a:r>
            <a:r>
              <a:rPr lang="en-US" sz="1000" dirty="0">
                <a:solidFill>
                  <a:schemeClr val="bg1"/>
                </a:solidFill>
              </a:rPr>
              <a:t> A, et al. Acta Derm </a:t>
            </a:r>
            <a:r>
              <a:rPr lang="en-US" sz="1000" dirty="0" err="1">
                <a:solidFill>
                  <a:schemeClr val="bg1"/>
                </a:solidFill>
              </a:rPr>
              <a:t>Venereol</a:t>
            </a:r>
            <a:r>
              <a:rPr lang="en-US" sz="1000" dirty="0">
                <a:solidFill>
                  <a:schemeClr val="bg1"/>
                </a:solidFill>
              </a:rPr>
              <a:t>. 2021 Mar 9;101(3):adv00410. </a:t>
            </a:r>
            <a:endParaRPr lang="el-GR" sz="1000" dirty="0">
              <a:solidFill>
                <a:schemeClr val="bg1"/>
              </a:solidFill>
            </a:endParaRPr>
          </a:p>
        </p:txBody>
      </p:sp>
    </p:spTree>
    <p:extLst>
      <p:ext uri="{BB962C8B-B14F-4D97-AF65-F5344CB8AC3E}">
        <p14:creationId xmlns:p14="http://schemas.microsoft.com/office/powerpoint/2010/main" val="134749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78FEA2-1D68-7D68-2F7F-561BD2B29EEA}"/>
              </a:ext>
            </a:extLst>
          </p:cNvPr>
          <p:cNvSpPr txBox="1"/>
          <p:nvPr/>
        </p:nvSpPr>
        <p:spPr>
          <a:xfrm>
            <a:off x="286130" y="89144"/>
            <a:ext cx="5945858" cy="461665"/>
          </a:xfrm>
          <a:prstGeom prst="rect">
            <a:avLst/>
          </a:prstGeom>
          <a:noFill/>
        </p:spPr>
        <p:txBody>
          <a:bodyPr wrap="none" rtlCol="0">
            <a:spAutoFit/>
          </a:bodyPr>
          <a:lstStyle/>
          <a:p>
            <a:r>
              <a:rPr lang="el-GR" sz="2400" dirty="0">
                <a:solidFill>
                  <a:schemeClr val="bg1"/>
                </a:solidFill>
              </a:rPr>
              <a:t>Έμμεσος </a:t>
            </a:r>
            <a:r>
              <a:rPr lang="el-GR" sz="2400" dirty="0" err="1">
                <a:solidFill>
                  <a:schemeClr val="bg1"/>
                </a:solidFill>
              </a:rPr>
              <a:t>ανοσοφθορισμός</a:t>
            </a:r>
            <a:r>
              <a:rPr lang="en-US" sz="2400" dirty="0">
                <a:solidFill>
                  <a:schemeClr val="bg1"/>
                </a:solidFill>
              </a:rPr>
              <a:t> – salt split skin</a:t>
            </a:r>
            <a:endParaRPr lang="el-GR" sz="2400" dirty="0">
              <a:solidFill>
                <a:schemeClr val="bg1"/>
              </a:solidFill>
            </a:endParaRPr>
          </a:p>
        </p:txBody>
      </p:sp>
      <p:sp>
        <p:nvSpPr>
          <p:cNvPr id="5" name="Rectangle 5">
            <a:extLst>
              <a:ext uri="{FF2B5EF4-FFF2-40B4-BE49-F238E27FC236}">
                <a16:creationId xmlns:a16="http://schemas.microsoft.com/office/drawing/2014/main" id="{AFE92518-FC30-EAC6-5A4B-F06CBDFD0838}"/>
              </a:ext>
            </a:extLst>
          </p:cNvPr>
          <p:cNvSpPr>
            <a:spLocks noChangeArrowheads="1"/>
          </p:cNvSpPr>
          <p:nvPr/>
        </p:nvSpPr>
        <p:spPr bwMode="auto">
          <a:xfrm>
            <a:off x="880920" y="1757325"/>
            <a:ext cx="442262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3200">
                <a:solidFill>
                  <a:schemeClr val="tx1"/>
                </a:solidFill>
                <a:latin typeface="Times New Roman" panose="02020603050405020304" pitchFamily="18" charset="0"/>
                <a:cs typeface="Arial" panose="020B0604020202020204" pitchFamily="34" charset="0"/>
              </a:defRPr>
            </a:lvl1pPr>
            <a:lvl2pPr marL="742950" indent="-285750">
              <a:defRPr sz="3200">
                <a:solidFill>
                  <a:schemeClr val="tx1"/>
                </a:solidFill>
                <a:latin typeface="Times New Roman" panose="02020603050405020304" pitchFamily="18" charset="0"/>
                <a:cs typeface="Arial" panose="020B0604020202020204" pitchFamily="34" charset="0"/>
              </a:defRPr>
            </a:lvl2pPr>
            <a:lvl3pPr marL="1143000" indent="-228600">
              <a:defRPr sz="3200">
                <a:solidFill>
                  <a:schemeClr val="tx1"/>
                </a:solidFill>
                <a:latin typeface="Times New Roman" panose="02020603050405020304" pitchFamily="18" charset="0"/>
                <a:cs typeface="Arial" panose="020B0604020202020204" pitchFamily="34" charset="0"/>
              </a:defRPr>
            </a:lvl3pPr>
            <a:lvl4pPr marL="1600200" indent="-228600">
              <a:defRPr sz="3200">
                <a:solidFill>
                  <a:schemeClr val="tx1"/>
                </a:solidFill>
                <a:latin typeface="Times New Roman" panose="02020603050405020304" pitchFamily="18" charset="0"/>
                <a:cs typeface="Arial" panose="020B0604020202020204" pitchFamily="34" charset="0"/>
              </a:defRPr>
            </a:lvl4pPr>
            <a:lvl5pPr marL="2057400" indent="-22860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cs typeface="Arial" panose="020B0604020202020204" pitchFamily="34" charset="0"/>
              </a:defRPr>
            </a:lvl9pPr>
          </a:lstStyle>
          <a:p>
            <a:pPr marL="342900" indent="-342900">
              <a:spcBef>
                <a:spcPts val="600"/>
              </a:spcBef>
              <a:buFont typeface="Arial" panose="020B0604020202020204" pitchFamily="34" charset="0"/>
              <a:buChar char="•"/>
            </a:pPr>
            <a:r>
              <a:rPr lang="el-GR" altLang="el-GR" sz="2000" dirty="0">
                <a:solidFill>
                  <a:schemeClr val="bg1"/>
                </a:solidFill>
                <a:latin typeface="Calibri" panose="020F0502020204030204" pitchFamily="34" charset="0"/>
                <a:ea typeface="Calibri" panose="020F0502020204030204" pitchFamily="34" charset="0"/>
                <a:cs typeface="Calibri" panose="020F0502020204030204" pitchFamily="34" charset="0"/>
              </a:rPr>
              <a:t>Χρώση στην οροφή του διαχωρισμού</a:t>
            </a:r>
          </a:p>
        </p:txBody>
      </p:sp>
      <p:pic>
        <p:nvPicPr>
          <p:cNvPr id="4" name="Εικόνα 3">
            <a:extLst>
              <a:ext uri="{FF2B5EF4-FFF2-40B4-BE49-F238E27FC236}">
                <a16:creationId xmlns:a16="http://schemas.microsoft.com/office/drawing/2014/main" id="{22F0188A-C799-7AE3-9D2C-22DD044E01D3}"/>
              </a:ext>
            </a:extLst>
          </p:cNvPr>
          <p:cNvPicPr>
            <a:picLocks noChangeAspect="1"/>
          </p:cNvPicPr>
          <p:nvPr/>
        </p:nvPicPr>
        <p:blipFill>
          <a:blip r:embed="rId2"/>
          <a:stretch>
            <a:fillRect/>
          </a:stretch>
        </p:blipFill>
        <p:spPr>
          <a:xfrm>
            <a:off x="880920" y="2658139"/>
            <a:ext cx="10430160" cy="3386415"/>
          </a:xfrm>
          <a:prstGeom prst="rect">
            <a:avLst/>
          </a:prstGeom>
        </p:spPr>
      </p:pic>
    </p:spTree>
    <p:extLst>
      <p:ext uri="{BB962C8B-B14F-4D97-AF65-F5344CB8AC3E}">
        <p14:creationId xmlns:p14="http://schemas.microsoft.com/office/powerpoint/2010/main" val="26575407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직사각형 2">
            <a:extLst>
              <a:ext uri="{FF2B5EF4-FFF2-40B4-BE49-F238E27FC236}">
                <a16:creationId xmlns:a16="http://schemas.microsoft.com/office/drawing/2014/main" id="{FA721144-4443-4CC5-9358-A9C70BE45EFB}"/>
              </a:ext>
            </a:extLst>
          </p:cNvPr>
          <p:cNvSpPr/>
          <p:nvPr/>
        </p:nvSpPr>
        <p:spPr>
          <a:xfrm>
            <a:off x="403354" y="2852341"/>
            <a:ext cx="5130675" cy="1323439"/>
          </a:xfrm>
          <a:prstGeom prst="rect">
            <a:avLst/>
          </a:prstGeom>
        </p:spPr>
        <p:txBody>
          <a:bodyPr wrap="square">
            <a:spAutoFit/>
          </a:bodyPr>
          <a:lstStyle/>
          <a:p>
            <a:r>
              <a:rPr lang="el-GR" altLang="ko-KR" sz="4000" b="1" dirty="0" err="1">
                <a:solidFill>
                  <a:schemeClr val="bg1"/>
                </a:solidFill>
                <a:cs typeface="Arial" pitchFamily="34" charset="0"/>
              </a:rPr>
              <a:t>Πεμφιγοειδές</a:t>
            </a:r>
            <a:r>
              <a:rPr lang="el-GR" altLang="ko-KR" sz="4000" b="1" dirty="0">
                <a:solidFill>
                  <a:schemeClr val="bg1"/>
                </a:solidFill>
                <a:cs typeface="Arial" pitchFamily="34" charset="0"/>
              </a:rPr>
              <a:t> των βλεννογόνων</a:t>
            </a:r>
            <a:endParaRPr lang="en-US" altLang="ko-KR" sz="4000" b="1" dirty="0">
              <a:solidFill>
                <a:schemeClr val="bg1"/>
              </a:solidFill>
              <a:cs typeface="Arial" pitchFamily="34" charset="0"/>
            </a:endParaRPr>
          </a:p>
        </p:txBody>
      </p:sp>
      <p:pic>
        <p:nvPicPr>
          <p:cNvPr id="7" name="Θέση εικόνας 6">
            <a:extLst>
              <a:ext uri="{FF2B5EF4-FFF2-40B4-BE49-F238E27FC236}">
                <a16:creationId xmlns:a16="http://schemas.microsoft.com/office/drawing/2014/main" id="{730EF5D7-29DF-CD80-7CC2-F7F60BBA1317}"/>
              </a:ext>
            </a:extLst>
          </p:cNvPr>
          <p:cNvPicPr>
            <a:picLocks noGrp="1" noChangeAspect="1"/>
          </p:cNvPicPr>
          <p:nvPr>
            <p:ph type="pic" sz="quarter" idx="65"/>
          </p:nvPr>
        </p:nvPicPr>
        <p:blipFill>
          <a:blip r:embed="rId2">
            <a:extLst>
              <a:ext uri="{28A0092B-C50C-407E-A947-70E740481C1C}">
                <a14:useLocalDpi xmlns:a14="http://schemas.microsoft.com/office/drawing/2010/main" val="0"/>
              </a:ext>
            </a:extLst>
          </a:blip>
          <a:srcRect l="17331" r="17331"/>
          <a:stretch/>
        </p:blipFill>
        <p:spPr>
          <a:xfrm>
            <a:off x="5534029" y="2"/>
            <a:ext cx="6657973" cy="6857999"/>
          </a:xfrm>
          <a:blipFill>
            <a:blip r:embed="rId3">
              <a:extLst>
                <a:ext uri="{96DAC541-7B7A-43D3-8B79-37D633B846F1}">
                  <asvg:svgBlip xmlns:asvg="http://schemas.microsoft.com/office/drawing/2016/SVG/main" r:embed="rId4"/>
                </a:ext>
              </a:extLst>
            </a:blip>
            <a:stretch>
              <a:fillRect/>
            </a:stretch>
          </a:blipFill>
        </p:spPr>
      </p:pic>
    </p:spTree>
    <p:extLst>
      <p:ext uri="{BB962C8B-B14F-4D97-AF65-F5344CB8AC3E}">
        <p14:creationId xmlns:p14="http://schemas.microsoft.com/office/powerpoint/2010/main" val="34115205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95C8222F-DCAC-EFAC-17A6-62DB9D26BCFC}"/>
              </a:ext>
            </a:extLst>
          </p:cNvPr>
          <p:cNvSpPr>
            <a:spLocks noGrp="1" noChangeArrowheads="1"/>
          </p:cNvSpPr>
          <p:nvPr>
            <p:ph type="title"/>
          </p:nvPr>
        </p:nvSpPr>
        <p:spPr>
          <a:xfrm>
            <a:off x="260850" y="417551"/>
            <a:ext cx="8305800" cy="792163"/>
          </a:xfrm>
          <a:noFill/>
        </p:spPr>
        <p:txBody>
          <a:bodyPr/>
          <a:lstStyle/>
          <a:p>
            <a:r>
              <a:rPr lang="el-GR" altLang="el-GR" sz="2400" dirty="0">
                <a:latin typeface="Arial" panose="020B0604020202020204" pitchFamily="34" charset="0"/>
                <a:cs typeface="Arial" panose="020B0604020202020204" pitchFamily="34" charset="0"/>
              </a:rPr>
              <a:t>Γρήγορες σημειώσεις για το </a:t>
            </a:r>
            <a:r>
              <a:rPr lang="el-GR" altLang="el-GR" sz="2400" dirty="0" err="1">
                <a:latin typeface="Arial" panose="020B0604020202020204" pitchFamily="34" charset="0"/>
                <a:cs typeface="Arial" panose="020B0604020202020204" pitchFamily="34" charset="0"/>
              </a:rPr>
              <a:t>πεμφιγοειδές</a:t>
            </a:r>
            <a:r>
              <a:rPr lang="el-GR" altLang="el-GR" sz="2400" dirty="0">
                <a:latin typeface="Arial" panose="020B0604020202020204" pitchFamily="34" charset="0"/>
                <a:cs typeface="Arial" panose="020B0604020202020204" pitchFamily="34" charset="0"/>
              </a:rPr>
              <a:t> των βλεννογόνων </a:t>
            </a:r>
          </a:p>
        </p:txBody>
      </p:sp>
      <p:sp>
        <p:nvSpPr>
          <p:cNvPr id="34819" name="Rectangle 6">
            <a:extLst>
              <a:ext uri="{FF2B5EF4-FFF2-40B4-BE49-F238E27FC236}">
                <a16:creationId xmlns:a16="http://schemas.microsoft.com/office/drawing/2014/main" id="{C9FD9215-E21D-D5C3-BCA5-298C0247735C}"/>
              </a:ext>
            </a:extLst>
          </p:cNvPr>
          <p:cNvSpPr>
            <a:spLocks noChangeArrowheads="1"/>
          </p:cNvSpPr>
          <p:nvPr/>
        </p:nvSpPr>
        <p:spPr bwMode="auto">
          <a:xfrm>
            <a:off x="260850" y="1209714"/>
            <a:ext cx="5783908" cy="3185487"/>
          </a:xfrm>
          <a:prstGeom prst="rect">
            <a:avLst/>
          </a:prstGeom>
          <a:noFill/>
          <a:ln w="9525">
            <a:noFill/>
            <a:miter lim="800000"/>
            <a:headEnd/>
            <a:tailEnd/>
          </a:ln>
        </p:spPr>
        <p:txBody>
          <a:bodyPr wrap="square" anchor="ctr">
            <a:spAutoFit/>
          </a:bodyPr>
          <a:lstStyle/>
          <a:p>
            <a:pPr>
              <a:defRPr/>
            </a:pPr>
            <a:endParaRPr lang="el-GR" sz="600" dirty="0">
              <a:latin typeface="Arial" charset="0"/>
              <a:cs typeface="Arial" charset="0"/>
            </a:endParaRPr>
          </a:p>
          <a:p>
            <a:pPr marL="342900" indent="-342900">
              <a:spcBef>
                <a:spcPts val="600"/>
              </a:spcBef>
              <a:buFont typeface="Arial" panose="020B0604020202020204" pitchFamily="34" charset="0"/>
              <a:buChar char="•"/>
              <a:defRPr/>
            </a:pPr>
            <a:r>
              <a:rPr lang="el-GR" sz="2000" dirty="0">
                <a:latin typeface="Arial" charset="0"/>
                <a:cs typeface="Arial" charset="0"/>
              </a:rPr>
              <a:t>Στο στόμα θα πρέπει να </a:t>
            </a:r>
            <a:r>
              <a:rPr lang="el-GR" sz="2000" dirty="0" err="1">
                <a:latin typeface="Arial" charset="0"/>
                <a:cs typeface="Arial" charset="0"/>
              </a:rPr>
              <a:t>διαφοροδιαγιγνώσκεται</a:t>
            </a:r>
            <a:r>
              <a:rPr lang="el-GR" sz="2000" dirty="0">
                <a:latin typeface="Arial" charset="0"/>
                <a:cs typeface="Arial" charset="0"/>
              </a:rPr>
              <a:t> από λειχήνα, άφθες και άλλα φλεγμονώδη νοσήματα</a:t>
            </a:r>
          </a:p>
          <a:p>
            <a:pPr marL="342900" indent="-342900">
              <a:spcBef>
                <a:spcPts val="600"/>
              </a:spcBef>
              <a:buFont typeface="Arial" panose="020B0604020202020204" pitchFamily="34" charset="0"/>
              <a:buChar char="•"/>
              <a:defRPr/>
            </a:pPr>
            <a:r>
              <a:rPr lang="el-GR" sz="2000" dirty="0">
                <a:latin typeface="Arial" charset="0"/>
                <a:cs typeface="Arial" charset="0"/>
              </a:rPr>
              <a:t>Όταν </a:t>
            </a:r>
            <a:r>
              <a:rPr lang="el-GR" sz="2000" dirty="0" err="1">
                <a:latin typeface="Arial" charset="0"/>
                <a:cs typeface="Arial" charset="0"/>
              </a:rPr>
              <a:t>λαμβάνούμε</a:t>
            </a:r>
            <a:r>
              <a:rPr lang="el-GR" sz="2000" dirty="0">
                <a:latin typeface="Arial" charset="0"/>
                <a:cs typeface="Arial" charset="0"/>
              </a:rPr>
              <a:t> βιοψία δεν είναι απαραίτητο να ακολουθούμε τους κανόνες των άλλων </a:t>
            </a:r>
            <a:r>
              <a:rPr lang="el-GR" sz="2000" dirty="0" err="1">
                <a:latin typeface="Arial" charset="0"/>
                <a:cs typeface="Arial" charset="0"/>
              </a:rPr>
              <a:t>πομφολυγωδών</a:t>
            </a:r>
            <a:r>
              <a:rPr lang="el-GR" sz="2000" dirty="0">
                <a:latin typeface="Arial" charset="0"/>
                <a:cs typeface="Arial" charset="0"/>
              </a:rPr>
              <a:t> νοσημάτων</a:t>
            </a:r>
          </a:p>
          <a:p>
            <a:pPr marL="342900" indent="-342900">
              <a:spcBef>
                <a:spcPts val="600"/>
              </a:spcBef>
              <a:buFont typeface="Arial" panose="020B0604020202020204" pitchFamily="34" charset="0"/>
              <a:buChar char="•"/>
              <a:defRPr/>
            </a:pPr>
            <a:r>
              <a:rPr lang="el-GR" sz="2000" dirty="0">
                <a:latin typeface="Arial" charset="0"/>
                <a:cs typeface="Arial" charset="0"/>
              </a:rPr>
              <a:t>Ο άμεσος </a:t>
            </a:r>
            <a:r>
              <a:rPr lang="el-GR" sz="2000" dirty="0" err="1">
                <a:latin typeface="Arial" charset="0"/>
                <a:cs typeface="Arial" charset="0"/>
              </a:rPr>
              <a:t>ανοσοφθορισμός</a:t>
            </a:r>
            <a:r>
              <a:rPr lang="el-GR" sz="2000" dirty="0">
                <a:latin typeface="Arial" charset="0"/>
                <a:cs typeface="Arial" charset="0"/>
              </a:rPr>
              <a:t> ενδέχεται να είναι αρνητικός όπως και ο έμμεσος και η </a:t>
            </a:r>
            <a:r>
              <a:rPr lang="en-US" sz="2000" dirty="0">
                <a:latin typeface="Arial" charset="0"/>
                <a:cs typeface="Arial" charset="0"/>
              </a:rPr>
              <a:t>ELISA </a:t>
            </a:r>
            <a:r>
              <a:rPr lang="en-US" sz="2000" dirty="0">
                <a:latin typeface="Haettenschweiler" panose="020B0706040902060204" pitchFamily="34" charset="0"/>
                <a:cs typeface="Arial" charset="0"/>
              </a:rPr>
              <a:t>→ </a:t>
            </a:r>
            <a:r>
              <a:rPr lang="el-GR" sz="2000" b="1" dirty="0">
                <a:solidFill>
                  <a:srgbClr val="FF0000"/>
                </a:solidFill>
                <a:cs typeface="Arial" charset="0"/>
              </a:rPr>
              <a:t>ΕΠΑΝΑΛΑΜΒΑΝΟΥΜΕ</a:t>
            </a:r>
            <a:endParaRPr lang="el-GR" sz="2000" b="1" dirty="0">
              <a:solidFill>
                <a:srgbClr val="FF0000"/>
              </a:solidFill>
              <a:latin typeface="Arial" charset="0"/>
              <a:cs typeface="Arial" charset="0"/>
            </a:endParaRPr>
          </a:p>
        </p:txBody>
      </p:sp>
      <p:pic>
        <p:nvPicPr>
          <p:cNvPr id="3" name="Εικόνα 2">
            <a:extLst>
              <a:ext uri="{FF2B5EF4-FFF2-40B4-BE49-F238E27FC236}">
                <a16:creationId xmlns:a16="http://schemas.microsoft.com/office/drawing/2014/main" id="{F91B616E-8D71-8D44-3DE2-CBF2C0E4214D}"/>
              </a:ext>
            </a:extLst>
          </p:cNvPr>
          <p:cNvPicPr>
            <a:picLocks noChangeAspect="1"/>
          </p:cNvPicPr>
          <p:nvPr/>
        </p:nvPicPr>
        <p:blipFill>
          <a:blip r:embed="rId2"/>
          <a:stretch>
            <a:fillRect/>
          </a:stretch>
        </p:blipFill>
        <p:spPr>
          <a:xfrm>
            <a:off x="8403565" y="830185"/>
            <a:ext cx="2771254" cy="1851660"/>
          </a:xfrm>
          <a:prstGeom prst="rect">
            <a:avLst/>
          </a:prstGeom>
        </p:spPr>
      </p:pic>
      <p:pic>
        <p:nvPicPr>
          <p:cNvPr id="7" name="Εικόνα 6">
            <a:extLst>
              <a:ext uri="{FF2B5EF4-FFF2-40B4-BE49-F238E27FC236}">
                <a16:creationId xmlns:a16="http://schemas.microsoft.com/office/drawing/2014/main" id="{ABAED6BE-8CCA-2F73-9F70-2DD55AE503AE}"/>
              </a:ext>
            </a:extLst>
          </p:cNvPr>
          <p:cNvPicPr>
            <a:picLocks noChangeAspect="1"/>
          </p:cNvPicPr>
          <p:nvPr/>
        </p:nvPicPr>
        <p:blipFill>
          <a:blip r:embed="rId3"/>
          <a:stretch>
            <a:fillRect/>
          </a:stretch>
        </p:blipFill>
        <p:spPr>
          <a:xfrm>
            <a:off x="8403565" y="2789237"/>
            <a:ext cx="2771254" cy="1851660"/>
          </a:xfrm>
          <a:prstGeom prst="rect">
            <a:avLst/>
          </a:prstGeom>
        </p:spPr>
      </p:pic>
      <p:pic>
        <p:nvPicPr>
          <p:cNvPr id="9" name="Εικόνα 8">
            <a:extLst>
              <a:ext uri="{FF2B5EF4-FFF2-40B4-BE49-F238E27FC236}">
                <a16:creationId xmlns:a16="http://schemas.microsoft.com/office/drawing/2014/main" id="{931A956B-1CB9-FD47-BC51-865450385468}"/>
              </a:ext>
            </a:extLst>
          </p:cNvPr>
          <p:cNvPicPr>
            <a:picLocks noChangeAspect="1"/>
          </p:cNvPicPr>
          <p:nvPr/>
        </p:nvPicPr>
        <p:blipFill>
          <a:blip r:embed="rId4"/>
          <a:stretch>
            <a:fillRect/>
          </a:stretch>
        </p:blipFill>
        <p:spPr>
          <a:xfrm>
            <a:off x="8403565" y="4849890"/>
            <a:ext cx="2771254" cy="1846925"/>
          </a:xfrm>
          <a:prstGeom prst="rect">
            <a:avLst/>
          </a:prstGeom>
        </p:spPr>
      </p:pic>
      <p:sp>
        <p:nvSpPr>
          <p:cNvPr id="11" name="TextBox 10">
            <a:extLst>
              <a:ext uri="{FF2B5EF4-FFF2-40B4-BE49-F238E27FC236}">
                <a16:creationId xmlns:a16="http://schemas.microsoft.com/office/drawing/2014/main" id="{3EC795EE-C8A8-FAA1-7FBC-9886ECD26C8E}"/>
              </a:ext>
            </a:extLst>
          </p:cNvPr>
          <p:cNvSpPr txBox="1"/>
          <p:nvPr/>
        </p:nvSpPr>
        <p:spPr>
          <a:xfrm>
            <a:off x="260850" y="6040737"/>
            <a:ext cx="6097772" cy="246221"/>
          </a:xfrm>
          <a:prstGeom prst="rect">
            <a:avLst/>
          </a:prstGeom>
          <a:noFill/>
        </p:spPr>
        <p:txBody>
          <a:bodyPr wrap="square">
            <a:spAutoFit/>
          </a:bodyPr>
          <a:lstStyle/>
          <a:p>
            <a:r>
              <a:rPr lang="en-US" sz="1000" i="1" dirty="0"/>
              <a:t>Schmidt E, Rashid H, Marzano AV, et al. J </a:t>
            </a:r>
            <a:r>
              <a:rPr lang="en-US" sz="1000" i="1" dirty="0" err="1"/>
              <a:t>Eur</a:t>
            </a:r>
            <a:r>
              <a:rPr lang="en-US" sz="1000" i="1" dirty="0"/>
              <a:t> </a:t>
            </a:r>
            <a:r>
              <a:rPr lang="en-US" sz="1000" i="1" dirty="0" err="1"/>
              <a:t>Acad</a:t>
            </a:r>
            <a:r>
              <a:rPr lang="en-US" sz="1000" i="1" dirty="0"/>
              <a:t> Dermatol </a:t>
            </a:r>
            <a:r>
              <a:rPr lang="en-US" sz="1000" i="1" dirty="0" err="1"/>
              <a:t>Venereol</a:t>
            </a:r>
            <a:r>
              <a:rPr lang="en-US" sz="1000" i="1" dirty="0"/>
              <a:t>. 2021 Oct;35(10):1926-1948.</a:t>
            </a:r>
            <a:endParaRPr lang="el-GR" sz="1000" i="1" dirty="0"/>
          </a:p>
        </p:txBody>
      </p:sp>
    </p:spTree>
    <p:extLst>
      <p:ext uri="{BB962C8B-B14F-4D97-AF65-F5344CB8AC3E}">
        <p14:creationId xmlns:p14="http://schemas.microsoft.com/office/powerpoint/2010/main" val="1681963860"/>
      </p:ext>
    </p:extLst>
  </p:cSld>
  <p:clrMapOvr>
    <a:masterClrMapping/>
  </p:clrMapOvr>
  <p:transition>
    <p:zoom/>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30D0D6E7-1A32-07BD-9CD3-66546AA4CE58}"/>
              </a:ext>
            </a:extLst>
          </p:cNvPr>
          <p:cNvPicPr>
            <a:picLocks noChangeAspect="1"/>
          </p:cNvPicPr>
          <p:nvPr/>
        </p:nvPicPr>
        <p:blipFill>
          <a:blip r:embed="rId3"/>
          <a:stretch>
            <a:fillRect/>
          </a:stretch>
        </p:blipFill>
        <p:spPr>
          <a:xfrm>
            <a:off x="1318057" y="996138"/>
            <a:ext cx="9555885" cy="4447732"/>
          </a:xfrm>
          <a:prstGeom prst="rect">
            <a:avLst/>
          </a:prstGeom>
        </p:spPr>
      </p:pic>
      <p:sp>
        <p:nvSpPr>
          <p:cNvPr id="3" name="TextBox 2">
            <a:extLst>
              <a:ext uri="{FF2B5EF4-FFF2-40B4-BE49-F238E27FC236}">
                <a16:creationId xmlns:a16="http://schemas.microsoft.com/office/drawing/2014/main" id="{5D93FA24-C7AA-1832-C173-3529C81077CE}"/>
              </a:ext>
            </a:extLst>
          </p:cNvPr>
          <p:cNvSpPr txBox="1"/>
          <p:nvPr/>
        </p:nvSpPr>
        <p:spPr>
          <a:xfrm>
            <a:off x="260850" y="6040737"/>
            <a:ext cx="6097772" cy="246221"/>
          </a:xfrm>
          <a:prstGeom prst="rect">
            <a:avLst/>
          </a:prstGeom>
          <a:noFill/>
        </p:spPr>
        <p:txBody>
          <a:bodyPr wrap="square">
            <a:spAutoFit/>
          </a:bodyPr>
          <a:lstStyle/>
          <a:p>
            <a:r>
              <a:rPr lang="en-US" sz="1000" i="1" dirty="0">
                <a:solidFill>
                  <a:schemeClr val="bg1"/>
                </a:solidFill>
              </a:rPr>
              <a:t>Schmidt E, Rashid H, Marzano AV, et al. J </a:t>
            </a:r>
            <a:r>
              <a:rPr lang="en-US" sz="1000" i="1" dirty="0" err="1">
                <a:solidFill>
                  <a:schemeClr val="bg1"/>
                </a:solidFill>
              </a:rPr>
              <a:t>Eur</a:t>
            </a:r>
            <a:r>
              <a:rPr lang="en-US" sz="1000" i="1" dirty="0">
                <a:solidFill>
                  <a:schemeClr val="bg1"/>
                </a:solidFill>
              </a:rPr>
              <a:t> </a:t>
            </a:r>
            <a:r>
              <a:rPr lang="en-US" sz="1000" i="1" dirty="0" err="1">
                <a:solidFill>
                  <a:schemeClr val="bg1"/>
                </a:solidFill>
              </a:rPr>
              <a:t>Acad</a:t>
            </a:r>
            <a:r>
              <a:rPr lang="en-US" sz="1000" i="1" dirty="0">
                <a:solidFill>
                  <a:schemeClr val="bg1"/>
                </a:solidFill>
              </a:rPr>
              <a:t> Dermatol </a:t>
            </a:r>
            <a:r>
              <a:rPr lang="en-US" sz="1000" i="1" dirty="0" err="1">
                <a:solidFill>
                  <a:schemeClr val="bg1"/>
                </a:solidFill>
              </a:rPr>
              <a:t>Venereol</a:t>
            </a:r>
            <a:r>
              <a:rPr lang="en-US" sz="1000" i="1" dirty="0">
                <a:solidFill>
                  <a:schemeClr val="bg1"/>
                </a:solidFill>
              </a:rPr>
              <a:t>. 2021 Oct;35(10):1926-1948.</a:t>
            </a:r>
            <a:endParaRPr lang="el-GR" sz="1000" i="1" dirty="0">
              <a:solidFill>
                <a:schemeClr val="bg1"/>
              </a:solidFill>
            </a:endParaRPr>
          </a:p>
        </p:txBody>
      </p:sp>
    </p:spTree>
    <p:extLst>
      <p:ext uri="{BB962C8B-B14F-4D97-AF65-F5344CB8AC3E}">
        <p14:creationId xmlns:p14="http://schemas.microsoft.com/office/powerpoint/2010/main" val="26737010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14A75-2A3B-027B-2F2B-987E26AD5F2F}"/>
            </a:ext>
          </a:extLst>
        </p:cNvPr>
        <p:cNvGrpSpPr/>
        <p:nvPr/>
      </p:nvGrpSpPr>
      <p:grpSpPr>
        <a:xfrm>
          <a:off x="0" y="0"/>
          <a:ext cx="0" cy="0"/>
          <a:chOff x="0" y="0"/>
          <a:chExt cx="0" cy="0"/>
        </a:xfrm>
      </p:grpSpPr>
      <p:sp>
        <p:nvSpPr>
          <p:cNvPr id="2" name="직사각형 2">
            <a:extLst>
              <a:ext uri="{FF2B5EF4-FFF2-40B4-BE49-F238E27FC236}">
                <a16:creationId xmlns:a16="http://schemas.microsoft.com/office/drawing/2014/main" id="{076B4E2D-A0E0-03A6-5298-6439DB9DB4DC}"/>
              </a:ext>
            </a:extLst>
          </p:cNvPr>
          <p:cNvSpPr/>
          <p:nvPr/>
        </p:nvSpPr>
        <p:spPr>
          <a:xfrm>
            <a:off x="403354" y="2852341"/>
            <a:ext cx="5130675" cy="1323439"/>
          </a:xfrm>
          <a:prstGeom prst="rect">
            <a:avLst/>
          </a:prstGeom>
        </p:spPr>
        <p:txBody>
          <a:bodyPr wrap="square">
            <a:spAutoFit/>
          </a:bodyPr>
          <a:lstStyle/>
          <a:p>
            <a:r>
              <a:rPr lang="el-GR" altLang="ko-KR" sz="4000" b="1" dirty="0">
                <a:solidFill>
                  <a:schemeClr val="bg1"/>
                </a:solidFill>
                <a:cs typeface="Arial" pitchFamily="34" charset="0"/>
              </a:rPr>
              <a:t>Ερπητοειδής δερματιτιδα</a:t>
            </a:r>
            <a:endParaRPr lang="en-US" altLang="ko-KR" sz="4000" b="1" dirty="0">
              <a:solidFill>
                <a:schemeClr val="bg1"/>
              </a:solidFill>
              <a:cs typeface="Arial" pitchFamily="34" charset="0"/>
            </a:endParaRPr>
          </a:p>
        </p:txBody>
      </p:sp>
      <p:pic>
        <p:nvPicPr>
          <p:cNvPr id="6" name="Θέση εικόνας 5">
            <a:extLst>
              <a:ext uri="{FF2B5EF4-FFF2-40B4-BE49-F238E27FC236}">
                <a16:creationId xmlns:a16="http://schemas.microsoft.com/office/drawing/2014/main" id="{C006AB97-3E52-03CB-9EC8-983A98A69D0F}"/>
              </a:ext>
            </a:extLst>
          </p:cNvPr>
          <p:cNvPicPr>
            <a:picLocks noGrp="1" noChangeAspect="1"/>
          </p:cNvPicPr>
          <p:nvPr>
            <p:ph type="pic" sz="quarter" idx="65"/>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9435" b="19435"/>
          <a:stretch>
            <a:fillRect/>
          </a:stretch>
        </p:blipFill>
        <p:spPr/>
      </p:pic>
    </p:spTree>
    <p:extLst>
      <p:ext uri="{BB962C8B-B14F-4D97-AF65-F5344CB8AC3E}">
        <p14:creationId xmlns:p14="http://schemas.microsoft.com/office/powerpoint/2010/main" val="5837964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79455" y="601689"/>
            <a:ext cx="5633090" cy="930876"/>
          </a:xfrm>
          <a:ln w="15875">
            <a:solidFill>
              <a:schemeClr val="accent6">
                <a:lumMod val="75000"/>
              </a:schemeClr>
            </a:solidFill>
          </a:ln>
        </p:spPr>
        <p:txBody>
          <a:bodyPr>
            <a:normAutofit/>
          </a:bodyPr>
          <a:lstStyle/>
          <a:p>
            <a:r>
              <a:rPr lang="el-GR" sz="2800" dirty="0">
                <a:latin typeface="Calibri" panose="020F0502020204030204" pitchFamily="34" charset="0"/>
              </a:rPr>
              <a:t>Τι είναι η ερπητοειδής δερματίτιδα</a:t>
            </a:r>
            <a:r>
              <a:rPr lang="en-US" sz="2800" dirty="0">
                <a:latin typeface="Calibri" panose="020F0502020204030204" pitchFamily="34" charset="0"/>
              </a:rPr>
              <a:t>;</a:t>
            </a:r>
            <a:endParaRPr lang="el-GR" sz="2800" dirty="0">
              <a:latin typeface="Calibri" panose="020F0502020204030204" pitchFamily="34" charset="0"/>
            </a:endParaRPr>
          </a:p>
        </p:txBody>
      </p:sp>
      <p:sp>
        <p:nvSpPr>
          <p:cNvPr id="3" name="Θέση περιεχομένου 2"/>
          <p:cNvSpPr>
            <a:spLocks noGrp="1"/>
          </p:cNvSpPr>
          <p:nvPr>
            <p:ph idx="1"/>
          </p:nvPr>
        </p:nvSpPr>
        <p:spPr>
          <a:xfrm>
            <a:off x="1916722" y="2029340"/>
            <a:ext cx="7772870" cy="3424107"/>
          </a:xfrm>
        </p:spPr>
        <p:txBody>
          <a:bodyPr>
            <a:normAutofit/>
          </a:bodyPr>
          <a:lstStyle/>
          <a:p>
            <a:pPr>
              <a:buFont typeface="Wingdings" panose="05000000000000000000" pitchFamily="2" charset="2"/>
              <a:buChar char="v"/>
            </a:pPr>
            <a:r>
              <a:rPr lang="el-GR" sz="2400" dirty="0">
                <a:latin typeface="Calibri" panose="020F0502020204030204" pitchFamily="34" charset="0"/>
              </a:rPr>
              <a:t> Χρόνιο φλεγμονώδες δερματικό νόσημα</a:t>
            </a:r>
          </a:p>
          <a:p>
            <a:pPr>
              <a:buFont typeface="Wingdings" panose="05000000000000000000" pitchFamily="2" charset="2"/>
              <a:buChar char="v"/>
            </a:pPr>
            <a:r>
              <a:rPr lang="el-GR" sz="2400" dirty="0">
                <a:latin typeface="Calibri" panose="020F0502020204030204" pitchFamily="34" charset="0"/>
              </a:rPr>
              <a:t>Θεωρείται εκδήλωση της </a:t>
            </a:r>
            <a:r>
              <a:rPr lang="el-GR" sz="2400" dirty="0" err="1">
                <a:latin typeface="Calibri" panose="020F0502020204030204" pitchFamily="34" charset="0"/>
              </a:rPr>
              <a:t>κοιλιοκάκης</a:t>
            </a:r>
            <a:r>
              <a:rPr lang="el-GR" sz="2400" dirty="0">
                <a:latin typeface="Calibri" panose="020F0502020204030204" pitchFamily="34" charset="0"/>
              </a:rPr>
              <a:t> </a:t>
            </a:r>
            <a:endParaRPr lang="en-US" sz="2400" dirty="0">
              <a:latin typeface="Calibri" panose="020F0502020204030204" pitchFamily="34" charset="0"/>
            </a:endParaRPr>
          </a:p>
          <a:p>
            <a:pPr>
              <a:buFont typeface="Wingdings" panose="05000000000000000000" pitchFamily="2" charset="2"/>
              <a:buChar char="v"/>
            </a:pPr>
            <a:r>
              <a:rPr lang="el-GR" sz="2400" dirty="0">
                <a:latin typeface="Calibri" panose="020F0502020204030204" pitchFamily="34" charset="0"/>
              </a:rPr>
              <a:t>Μακρά κλινική πορεία με πολλαπλές υποτροπές</a:t>
            </a:r>
          </a:p>
          <a:p>
            <a:pPr>
              <a:buFont typeface="Wingdings" panose="05000000000000000000" pitchFamily="2" charset="2"/>
              <a:buChar char="v"/>
            </a:pPr>
            <a:r>
              <a:rPr lang="el-GR" sz="2400" dirty="0">
                <a:latin typeface="Calibri" panose="020F0502020204030204" pitchFamily="34" charset="0"/>
              </a:rPr>
              <a:t> Έντονα κνησμώδεις, πολύμορφες βλάβες</a:t>
            </a:r>
          </a:p>
          <a:p>
            <a:pPr>
              <a:buFont typeface="Wingdings" panose="05000000000000000000" pitchFamily="2" charset="2"/>
              <a:buChar char="v"/>
            </a:pPr>
            <a:r>
              <a:rPr lang="el-GR" sz="2400" dirty="0">
                <a:latin typeface="Calibri" panose="020F0502020204030204" pitchFamily="34" charset="0"/>
              </a:rPr>
              <a:t> Χαρακτηριστικά </a:t>
            </a:r>
            <a:r>
              <a:rPr lang="el-GR" sz="2400" dirty="0" err="1">
                <a:latin typeface="Calibri" panose="020F0502020204030204" pitchFamily="34" charset="0"/>
              </a:rPr>
              <a:t>ιστοπαθολογικά</a:t>
            </a:r>
            <a:r>
              <a:rPr lang="el-GR" sz="2400" dirty="0">
                <a:latin typeface="Calibri" panose="020F0502020204030204" pitchFamily="34" charset="0"/>
              </a:rPr>
              <a:t> &amp;</a:t>
            </a:r>
          </a:p>
          <a:p>
            <a:pPr>
              <a:buFont typeface="Wingdings" panose="05000000000000000000" pitchFamily="2" charset="2"/>
              <a:buChar char="v"/>
            </a:pPr>
            <a:r>
              <a:rPr lang="el-GR" sz="2400" dirty="0" err="1">
                <a:latin typeface="Calibri" panose="020F0502020204030204" pitchFamily="34" charset="0"/>
              </a:rPr>
              <a:t>Ανοσο</a:t>
            </a:r>
            <a:r>
              <a:rPr lang="en-US" sz="2400" dirty="0">
                <a:latin typeface="Calibri" panose="020F0502020204030204" pitchFamily="34" charset="0"/>
              </a:rPr>
              <a:t>ï</a:t>
            </a:r>
            <a:r>
              <a:rPr lang="el-GR" sz="2400" dirty="0" err="1">
                <a:latin typeface="Calibri" panose="020F0502020204030204" pitchFamily="34" charset="0"/>
              </a:rPr>
              <a:t>στοπαθολογικά</a:t>
            </a:r>
            <a:r>
              <a:rPr lang="el-GR" sz="2400" dirty="0">
                <a:latin typeface="Calibri" panose="020F0502020204030204" pitchFamily="34" charset="0"/>
              </a:rPr>
              <a:t> ευρήματα  </a:t>
            </a:r>
          </a:p>
        </p:txBody>
      </p:sp>
      <p:sp>
        <p:nvSpPr>
          <p:cNvPr id="5" name="Στρογγυλεμένο ορθογώνιο 4"/>
          <p:cNvSpPr/>
          <p:nvPr/>
        </p:nvSpPr>
        <p:spPr>
          <a:xfrm>
            <a:off x="1761632" y="1691641"/>
            <a:ext cx="8174960" cy="3424107"/>
          </a:xfrm>
          <a:prstGeom prst="round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4" name="Εικόνα 3"/>
          <p:cNvPicPr>
            <a:picLocks noChangeAspect="1"/>
          </p:cNvPicPr>
          <p:nvPr/>
        </p:nvPicPr>
        <p:blipFill>
          <a:blip r:embed="rId2"/>
          <a:stretch>
            <a:fillRect/>
          </a:stretch>
        </p:blipFill>
        <p:spPr>
          <a:xfrm>
            <a:off x="7703432" y="3655806"/>
            <a:ext cx="2847513" cy="3021108"/>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EA8887C8-EF99-461A-764F-EF54B93B8C27}"/>
              </a:ext>
            </a:extLst>
          </p:cNvPr>
          <p:cNvSpPr txBox="1"/>
          <p:nvPr/>
        </p:nvSpPr>
        <p:spPr>
          <a:xfrm>
            <a:off x="1842023" y="6256311"/>
            <a:ext cx="4707652" cy="400110"/>
          </a:xfrm>
          <a:prstGeom prst="rect">
            <a:avLst/>
          </a:prstGeom>
          <a:noFill/>
        </p:spPr>
        <p:txBody>
          <a:bodyPr wrap="square">
            <a:spAutoFit/>
          </a:bodyPr>
          <a:lstStyle/>
          <a:p>
            <a:r>
              <a:rPr lang="en-US" sz="1000" i="1" dirty="0"/>
              <a:t>Nguyen CN, Kim SJ. Dermatitis Herpetiformis: An Update on Diagnosis, Disease Monitoring, and Management. </a:t>
            </a:r>
            <a:r>
              <a:rPr lang="en-US" sz="1000" i="1" dirty="0" err="1"/>
              <a:t>Medicina</a:t>
            </a:r>
            <a:r>
              <a:rPr lang="en-US" sz="1000" i="1" dirty="0"/>
              <a:t> (Kaunas). 2021 Aug 20;57(8):843.</a:t>
            </a:r>
            <a:endParaRPr lang="el-GR" sz="1000" i="1" dirty="0"/>
          </a:p>
        </p:txBody>
      </p:sp>
    </p:spTree>
    <p:extLst>
      <p:ext uri="{BB962C8B-B14F-4D97-AF65-F5344CB8AC3E}">
        <p14:creationId xmlns:p14="http://schemas.microsoft.com/office/powerpoint/2010/main" val="2512938941"/>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Διάγραμμα 12"/>
          <p:cNvGraphicFramePr/>
          <p:nvPr/>
        </p:nvGraphicFramePr>
        <p:xfrm>
          <a:off x="3320853" y="1466331"/>
          <a:ext cx="5583246" cy="4522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Ομάδα 6"/>
          <p:cNvGrpSpPr/>
          <p:nvPr/>
        </p:nvGrpSpPr>
        <p:grpSpPr>
          <a:xfrm>
            <a:off x="1772457" y="2178018"/>
            <a:ext cx="2946796" cy="2946796"/>
            <a:chOff x="1322" y="558601"/>
            <a:chExt cx="2946796" cy="2946796"/>
          </a:xfrm>
          <a:solidFill>
            <a:schemeClr val="accent6">
              <a:lumMod val="75000"/>
              <a:alpha val="56000"/>
            </a:schemeClr>
          </a:solidFill>
        </p:grpSpPr>
        <p:sp>
          <p:nvSpPr>
            <p:cNvPr id="11" name="Βέλος προς τα κάτω 10"/>
            <p:cNvSpPr/>
            <p:nvPr/>
          </p:nvSpPr>
          <p:spPr>
            <a:xfrm rot="16200000">
              <a:off x="1322" y="558601"/>
              <a:ext cx="2946796" cy="2946796"/>
            </a:xfrm>
            <a:prstGeom prst="downArrow">
              <a:avLst>
                <a:gd name="adj1" fmla="val 50000"/>
                <a:gd name="adj2" fmla="val 35000"/>
              </a:avLst>
            </a:prstGeom>
            <a:grpFill/>
          </p:spPr>
          <p:style>
            <a:lnRef idx="2">
              <a:schemeClr val="lt1">
                <a:hueOff val="0"/>
                <a:satOff val="0"/>
                <a:lumOff val="0"/>
                <a:alphaOff val="0"/>
              </a:schemeClr>
            </a:lnRef>
            <a:fillRef idx="1">
              <a:schemeClr val="accent6">
                <a:shade val="80000"/>
                <a:hueOff val="0"/>
                <a:satOff val="0"/>
                <a:lumOff val="0"/>
                <a:alphaOff val="0"/>
              </a:schemeClr>
            </a:fillRef>
            <a:effectRef idx="0">
              <a:schemeClr val="accent6">
                <a:shade val="80000"/>
                <a:hueOff val="0"/>
                <a:satOff val="0"/>
                <a:lumOff val="0"/>
                <a:alphaOff val="0"/>
              </a:schemeClr>
            </a:effectRef>
            <a:fontRef idx="minor">
              <a:schemeClr val="lt1"/>
            </a:fontRef>
          </p:style>
        </p:sp>
        <p:sp>
          <p:nvSpPr>
            <p:cNvPr id="12" name="Βέλος προς τα κάτω 4"/>
            <p:cNvSpPr/>
            <p:nvPr/>
          </p:nvSpPr>
          <p:spPr>
            <a:xfrm rot="21600000">
              <a:off x="1323" y="1295299"/>
              <a:ext cx="2431107" cy="1473398"/>
            </a:xfrm>
            <a:prstGeom prst="rect">
              <a:avLst/>
            </a:prstGeom>
            <a:solidFill>
              <a:schemeClr val="accent6">
                <a:lumMod val="75000"/>
                <a:alpha val="0"/>
              </a:schemeClr>
            </a:solidFill>
          </p:spPr>
          <p:style>
            <a:lnRef idx="0">
              <a:scrgbClr r="0" g="0" b="0"/>
            </a:lnRef>
            <a:fillRef idx="0">
              <a:scrgbClr r="0" g="0" b="0"/>
            </a:fillRef>
            <a:effectRef idx="0">
              <a:scrgbClr r="0" g="0" b="0"/>
            </a:effectRef>
            <a:fontRef idx="minor">
              <a:schemeClr val="lt1"/>
            </a:fontRef>
          </p:style>
          <p:txBody>
            <a:bodyPr spcFirstLastPara="0" vert="horz" wrap="square" lIns="177800" tIns="177800" rIns="177800" bIns="177800" numCol="1" spcCol="1270" anchor="ctr" anchorCtr="0">
              <a:noAutofit/>
            </a:bodyPr>
            <a:lstStyle/>
            <a:p>
              <a:pPr algn="ctr" defTabSz="1111250">
                <a:lnSpc>
                  <a:spcPct val="90000"/>
                </a:lnSpc>
                <a:spcBef>
                  <a:spcPct val="0"/>
                </a:spcBef>
                <a:spcAft>
                  <a:spcPct val="35000"/>
                </a:spcAft>
              </a:pPr>
              <a:r>
                <a:rPr lang="el-GR" sz="2500" dirty="0">
                  <a:effectLst>
                    <a:outerShdw blurRad="38100" dist="38100" dir="2700000" algn="tl">
                      <a:srgbClr val="000000">
                        <a:alpha val="43137"/>
                      </a:srgbClr>
                    </a:outerShdw>
                  </a:effectLst>
                </a:rPr>
                <a:t>Ερπητοειδής </a:t>
              </a:r>
              <a:r>
                <a:rPr lang="el-GR" sz="2500" dirty="0" err="1">
                  <a:effectLst>
                    <a:outerShdw blurRad="38100" dist="38100" dir="2700000" algn="tl">
                      <a:srgbClr val="000000">
                        <a:alpha val="43137"/>
                      </a:srgbClr>
                    </a:outerShdw>
                  </a:effectLst>
                </a:rPr>
                <a:t>δερματίτις</a:t>
              </a:r>
              <a:endParaRPr lang="el-GR" sz="2500" dirty="0">
                <a:effectLst>
                  <a:outerShdw blurRad="38100" dist="38100" dir="2700000" algn="tl">
                    <a:srgbClr val="000000">
                      <a:alpha val="43137"/>
                    </a:srgbClr>
                  </a:outerShdw>
                </a:effectLst>
              </a:endParaRPr>
            </a:p>
          </p:txBody>
        </p:sp>
      </p:grpSp>
      <p:grpSp>
        <p:nvGrpSpPr>
          <p:cNvPr id="8" name="Ομάδα 7"/>
          <p:cNvGrpSpPr/>
          <p:nvPr/>
        </p:nvGrpSpPr>
        <p:grpSpPr>
          <a:xfrm>
            <a:off x="7489223" y="2178017"/>
            <a:ext cx="2946797" cy="2946796"/>
            <a:chOff x="3147880" y="558601"/>
            <a:chExt cx="2946797" cy="2946796"/>
          </a:xfrm>
          <a:solidFill>
            <a:schemeClr val="accent5">
              <a:lumMod val="75000"/>
              <a:alpha val="53000"/>
            </a:schemeClr>
          </a:solidFill>
        </p:grpSpPr>
        <p:sp>
          <p:nvSpPr>
            <p:cNvPr id="9" name="Βέλος προς τα κάτω 8"/>
            <p:cNvSpPr/>
            <p:nvPr/>
          </p:nvSpPr>
          <p:spPr>
            <a:xfrm rot="5400000">
              <a:off x="3147880" y="558601"/>
              <a:ext cx="2946796" cy="2946796"/>
            </a:xfrm>
            <a:prstGeom prst="downArrow">
              <a:avLst>
                <a:gd name="adj1" fmla="val 50000"/>
                <a:gd name="adj2" fmla="val 35000"/>
              </a:avLst>
            </a:prstGeom>
            <a:grpFill/>
          </p:spPr>
          <p:style>
            <a:lnRef idx="2">
              <a:schemeClr val="lt1">
                <a:hueOff val="0"/>
                <a:satOff val="0"/>
                <a:lumOff val="0"/>
                <a:alphaOff val="0"/>
              </a:schemeClr>
            </a:lnRef>
            <a:fillRef idx="1">
              <a:schemeClr val="accent6">
                <a:shade val="80000"/>
                <a:hueOff val="-244689"/>
                <a:satOff val="4337"/>
                <a:lumOff val="22842"/>
                <a:alphaOff val="0"/>
              </a:schemeClr>
            </a:fillRef>
            <a:effectRef idx="0">
              <a:schemeClr val="accent6">
                <a:shade val="80000"/>
                <a:hueOff val="-244689"/>
                <a:satOff val="4337"/>
                <a:lumOff val="22842"/>
                <a:alphaOff val="0"/>
              </a:schemeClr>
            </a:effectRef>
            <a:fontRef idx="minor">
              <a:schemeClr val="lt1"/>
            </a:fontRef>
          </p:style>
        </p:sp>
        <p:sp>
          <p:nvSpPr>
            <p:cNvPr id="10" name="Βέλος προς τα κάτω 6"/>
            <p:cNvSpPr/>
            <p:nvPr/>
          </p:nvSpPr>
          <p:spPr>
            <a:xfrm>
              <a:off x="3663570" y="1295300"/>
              <a:ext cx="2431107" cy="1473398"/>
            </a:xfrm>
            <a:prstGeom prst="rect">
              <a:avLst/>
            </a:prstGeom>
            <a:solidFill>
              <a:schemeClr val="accent5">
                <a:lumMod val="75000"/>
                <a:alpha val="0"/>
              </a:schemeClr>
            </a:solidFill>
          </p:spPr>
          <p:style>
            <a:lnRef idx="0">
              <a:scrgbClr r="0" g="0" b="0"/>
            </a:lnRef>
            <a:fillRef idx="0">
              <a:scrgbClr r="0" g="0" b="0"/>
            </a:fillRef>
            <a:effectRef idx="0">
              <a:scrgbClr r="0" g="0" b="0"/>
            </a:effectRef>
            <a:fontRef idx="minor">
              <a:schemeClr val="lt1"/>
            </a:fontRef>
          </p:style>
          <p:txBody>
            <a:bodyPr spcFirstLastPara="0" vert="horz" wrap="square" lIns="177800" tIns="177800" rIns="177800" bIns="177800" numCol="1" spcCol="1270" anchor="ctr" anchorCtr="0">
              <a:noAutofit/>
            </a:bodyPr>
            <a:lstStyle/>
            <a:p>
              <a:pPr algn="ctr" defTabSz="1111250">
                <a:lnSpc>
                  <a:spcPct val="90000"/>
                </a:lnSpc>
                <a:spcBef>
                  <a:spcPct val="0"/>
                </a:spcBef>
                <a:spcAft>
                  <a:spcPct val="35000"/>
                </a:spcAft>
              </a:pPr>
              <a:r>
                <a:rPr lang="el-GR" sz="2500" dirty="0" err="1">
                  <a:effectLst>
                    <a:outerShdw blurRad="38100" dist="38100" dir="2700000" algn="tl">
                      <a:srgbClr val="000000">
                        <a:alpha val="43137"/>
                      </a:srgbClr>
                    </a:outerShdw>
                  </a:effectLst>
                </a:rPr>
                <a:t>Κοιλιοκάκη</a:t>
              </a:r>
              <a:r>
                <a:rPr lang="el-GR" sz="2500" dirty="0"/>
                <a:t> </a:t>
              </a:r>
            </a:p>
          </p:txBody>
        </p:sp>
      </p:grpSp>
      <p:sp>
        <p:nvSpPr>
          <p:cNvPr id="14" name="Τίτλος 1"/>
          <p:cNvSpPr txBox="1">
            <a:spLocks/>
          </p:cNvSpPr>
          <p:nvPr/>
        </p:nvSpPr>
        <p:spPr>
          <a:xfrm>
            <a:off x="1772458" y="276092"/>
            <a:ext cx="5636995" cy="903115"/>
          </a:xfrm>
          <a:prstGeom prst="rect">
            <a:avLst/>
          </a:prstGeom>
          <a:ln w="15875">
            <a:solidFill>
              <a:schemeClr val="accent6">
                <a:lumMod val="75000"/>
              </a:schemeClr>
            </a:solidFill>
          </a:ln>
        </p:spPr>
        <p:txBody>
          <a:bodyPr>
            <a:normAutofit/>
          </a:bodyPr>
          <a:lst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a:lstStyle>
          <a:p>
            <a:r>
              <a:rPr lang="en-US" sz="2800" cap="none" dirty="0">
                <a:latin typeface="Calibri" panose="020F0502020204030204" pitchFamily="34" charset="0"/>
              </a:rPr>
              <a:t>H </a:t>
            </a:r>
            <a:r>
              <a:rPr lang="el-GR" sz="2800" cap="none" dirty="0">
                <a:latin typeface="Calibri" panose="020F0502020204030204" pitchFamily="34" charset="0"/>
              </a:rPr>
              <a:t>ερπητοειδής δερματίτιδα</a:t>
            </a:r>
            <a:r>
              <a:rPr lang="en-US" sz="2800" cap="none" dirty="0">
                <a:latin typeface="Calibri" panose="020F0502020204030204" pitchFamily="34" charset="0"/>
              </a:rPr>
              <a:t> </a:t>
            </a:r>
            <a:r>
              <a:rPr lang="el-GR" sz="2800" cap="none" dirty="0">
                <a:latin typeface="Calibri" panose="020F0502020204030204" pitchFamily="34" charset="0"/>
              </a:rPr>
              <a:t>ως  δερματική εκδήλωση της </a:t>
            </a:r>
            <a:r>
              <a:rPr lang="el-GR" sz="2800" cap="none" dirty="0" err="1">
                <a:latin typeface="Calibri" panose="020F0502020204030204" pitchFamily="34" charset="0"/>
              </a:rPr>
              <a:t>κοιλιοκάκης</a:t>
            </a:r>
            <a:r>
              <a:rPr lang="el-GR" sz="2800" cap="none" dirty="0">
                <a:latin typeface="Calibri" panose="020F0502020204030204" pitchFamily="34" charset="0"/>
              </a:rPr>
              <a:t> </a:t>
            </a:r>
          </a:p>
        </p:txBody>
      </p:sp>
      <p:grpSp>
        <p:nvGrpSpPr>
          <p:cNvPr id="4" name="Ομάδα 3"/>
          <p:cNvGrpSpPr/>
          <p:nvPr/>
        </p:nvGrpSpPr>
        <p:grpSpPr>
          <a:xfrm>
            <a:off x="7710818" y="133367"/>
            <a:ext cx="2725200" cy="2044650"/>
            <a:chOff x="6186818" y="133367"/>
            <a:chExt cx="2725200" cy="2044650"/>
          </a:xfrm>
        </p:grpSpPr>
        <p:graphicFrame>
          <p:nvGraphicFramePr>
            <p:cNvPr id="2" name="Διάγραμμα 1"/>
            <p:cNvGraphicFramePr/>
            <p:nvPr/>
          </p:nvGraphicFramePr>
          <p:xfrm>
            <a:off x="6186818" y="133367"/>
            <a:ext cx="2725200" cy="191710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TextBox 2"/>
            <p:cNvSpPr txBox="1"/>
            <p:nvPr/>
          </p:nvSpPr>
          <p:spPr>
            <a:xfrm>
              <a:off x="6993270" y="389094"/>
              <a:ext cx="1091894" cy="338554"/>
            </a:xfrm>
            <a:prstGeom prst="rect">
              <a:avLst/>
            </a:prstGeom>
            <a:noFill/>
          </p:spPr>
          <p:txBody>
            <a:bodyPr wrap="square" rtlCol="0">
              <a:spAutoFit/>
            </a:bodyPr>
            <a:lstStyle/>
            <a:p>
              <a:r>
                <a:rPr lang="el-GR" sz="1600" dirty="0">
                  <a:latin typeface="Segoe Print" panose="02000600000000000000" pitchFamily="2" charset="0"/>
                </a:rPr>
                <a:t>&gt; 90 %</a:t>
              </a:r>
            </a:p>
          </p:txBody>
        </p:sp>
        <p:sp>
          <p:nvSpPr>
            <p:cNvPr id="15" name="TextBox 14"/>
            <p:cNvSpPr txBox="1"/>
            <p:nvPr/>
          </p:nvSpPr>
          <p:spPr>
            <a:xfrm>
              <a:off x="6921052" y="1839463"/>
              <a:ext cx="1236329" cy="338554"/>
            </a:xfrm>
            <a:prstGeom prst="rect">
              <a:avLst/>
            </a:prstGeom>
            <a:noFill/>
          </p:spPr>
          <p:txBody>
            <a:bodyPr wrap="square" rtlCol="0">
              <a:spAutoFit/>
            </a:bodyPr>
            <a:lstStyle/>
            <a:p>
              <a:r>
                <a:rPr lang="en-US" sz="1600" dirty="0">
                  <a:latin typeface="Segoe Print" panose="02000600000000000000" pitchFamily="2" charset="0"/>
                </a:rPr>
                <a:t>  </a:t>
              </a:r>
              <a:r>
                <a:rPr lang="el-GR" sz="1600" dirty="0">
                  <a:latin typeface="Segoe Print" panose="02000600000000000000" pitchFamily="2" charset="0"/>
                </a:rPr>
                <a:t>9</a:t>
              </a:r>
              <a:r>
                <a:rPr lang="en-US" sz="1600" dirty="0">
                  <a:latin typeface="Segoe Print" panose="02000600000000000000" pitchFamily="2" charset="0"/>
                </a:rPr>
                <a:t>-15</a:t>
              </a:r>
              <a:r>
                <a:rPr lang="el-GR" sz="1600" dirty="0">
                  <a:latin typeface="Segoe Print" panose="02000600000000000000" pitchFamily="2" charset="0"/>
                </a:rPr>
                <a:t> %</a:t>
              </a:r>
            </a:p>
          </p:txBody>
        </p:sp>
      </p:grpSp>
      <p:sp>
        <p:nvSpPr>
          <p:cNvPr id="5" name="Ορθογώνιο 4"/>
          <p:cNvSpPr/>
          <p:nvPr/>
        </p:nvSpPr>
        <p:spPr>
          <a:xfrm>
            <a:off x="1772457" y="6264764"/>
            <a:ext cx="4572000" cy="461665"/>
          </a:xfrm>
          <a:prstGeom prst="rect">
            <a:avLst/>
          </a:prstGeom>
        </p:spPr>
        <p:txBody>
          <a:bodyPr>
            <a:spAutoFit/>
          </a:bodyPr>
          <a:lstStyle/>
          <a:p>
            <a:r>
              <a:rPr lang="en-US" sz="1200" i="1" dirty="0" err="1">
                <a:effectLst>
                  <a:outerShdw blurRad="38100" dist="38100" dir="2700000" algn="tl">
                    <a:srgbClr val="000000">
                      <a:alpha val="43137"/>
                    </a:srgbClr>
                  </a:outerShdw>
                </a:effectLst>
              </a:rPr>
              <a:t>Bolotin</a:t>
            </a:r>
            <a:r>
              <a:rPr lang="en-US" sz="1200" i="1" dirty="0">
                <a:effectLst>
                  <a:outerShdw blurRad="38100" dist="38100" dir="2700000" algn="tl">
                    <a:srgbClr val="000000">
                      <a:alpha val="43137"/>
                    </a:srgbClr>
                  </a:outerShdw>
                </a:effectLst>
              </a:rPr>
              <a:t> D, et al. J Am </a:t>
            </a:r>
            <a:r>
              <a:rPr lang="en-US" sz="1200" i="1" dirty="0" err="1">
                <a:effectLst>
                  <a:outerShdw blurRad="38100" dist="38100" dir="2700000" algn="tl">
                    <a:srgbClr val="000000">
                      <a:alpha val="43137"/>
                    </a:srgbClr>
                  </a:outerShdw>
                </a:effectLst>
              </a:rPr>
              <a:t>Acad</a:t>
            </a:r>
            <a:r>
              <a:rPr lang="en-US" sz="1200" i="1" dirty="0">
                <a:effectLst>
                  <a:outerShdw blurRad="38100" dist="38100" dir="2700000" algn="tl">
                    <a:srgbClr val="000000">
                      <a:alpha val="43137"/>
                    </a:srgbClr>
                  </a:outerShdw>
                </a:effectLst>
              </a:rPr>
              <a:t> </a:t>
            </a:r>
            <a:r>
              <a:rPr lang="en-US" sz="1200" i="1" dirty="0" err="1">
                <a:effectLst>
                  <a:outerShdw blurRad="38100" dist="38100" dir="2700000" algn="tl">
                    <a:srgbClr val="000000">
                      <a:alpha val="43137"/>
                    </a:srgbClr>
                  </a:outerShdw>
                </a:effectLst>
              </a:rPr>
              <a:t>Dermatol</a:t>
            </a:r>
            <a:r>
              <a:rPr lang="en-US" sz="1200" i="1" dirty="0">
                <a:effectLst>
                  <a:outerShdw blurRad="38100" dist="38100" dir="2700000" algn="tl">
                    <a:srgbClr val="000000">
                      <a:alpha val="43137"/>
                    </a:srgbClr>
                  </a:outerShdw>
                </a:effectLst>
              </a:rPr>
              <a:t> 2011;64:1017-24</a:t>
            </a:r>
          </a:p>
          <a:p>
            <a:r>
              <a:rPr lang="en-US" sz="1200" i="1" dirty="0" err="1">
                <a:effectLst>
                  <a:outerShdw blurRad="38100" dist="38100" dir="2700000" algn="tl">
                    <a:srgbClr val="000000">
                      <a:alpha val="43137"/>
                    </a:srgbClr>
                  </a:outerShdw>
                </a:effectLst>
              </a:rPr>
              <a:t>Bardella</a:t>
            </a:r>
            <a:r>
              <a:rPr lang="en-US" sz="1200" i="1" dirty="0">
                <a:effectLst>
                  <a:outerShdw blurRad="38100" dist="38100" dir="2700000" algn="tl">
                    <a:srgbClr val="000000">
                      <a:alpha val="43137"/>
                    </a:srgbClr>
                  </a:outerShdw>
                </a:effectLst>
              </a:rPr>
              <a:t> MT, et al. </a:t>
            </a:r>
            <a:r>
              <a:rPr lang="en-US" sz="1200" i="1" dirty="0" err="1">
                <a:effectLst>
                  <a:outerShdw blurRad="38100" dist="38100" dir="2700000" algn="tl">
                    <a:srgbClr val="000000">
                      <a:alpha val="43137"/>
                    </a:srgbClr>
                  </a:outerShdw>
                </a:effectLst>
              </a:rPr>
              <a:t>Scand</a:t>
            </a:r>
            <a:r>
              <a:rPr lang="en-US" sz="1200" i="1" dirty="0">
                <a:effectLst>
                  <a:outerShdw blurRad="38100" dist="38100" dir="2700000" algn="tl">
                    <a:srgbClr val="000000">
                      <a:alpha val="43137"/>
                    </a:srgbClr>
                  </a:outerShdw>
                </a:effectLst>
              </a:rPr>
              <a:t> J </a:t>
            </a:r>
            <a:r>
              <a:rPr lang="en-US" sz="1200" i="1" dirty="0" err="1">
                <a:effectLst>
                  <a:outerShdw blurRad="38100" dist="38100" dir="2700000" algn="tl">
                    <a:srgbClr val="000000">
                      <a:alpha val="43137"/>
                    </a:srgbClr>
                  </a:outerShdw>
                </a:effectLst>
              </a:rPr>
              <a:t>Gastroenterol</a:t>
            </a:r>
            <a:r>
              <a:rPr lang="en-US" sz="1200" i="1" dirty="0">
                <a:effectLst>
                  <a:outerShdw blurRad="38100" dist="38100" dir="2700000" algn="tl">
                    <a:srgbClr val="000000">
                      <a:alpha val="43137"/>
                    </a:srgbClr>
                  </a:outerShdw>
                </a:effectLst>
              </a:rPr>
              <a:t>. Jan 2005;40(1):15-9. </a:t>
            </a:r>
            <a:endParaRPr lang="el-GR" sz="12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7663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par>
                                <p:cTn id="10" presetID="2" presetClass="entr" presetSubtype="8"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0-#ppt_w/2"/>
                                          </p:val>
                                        </p:tav>
                                        <p:tav tm="100000">
                                          <p:val>
                                            <p:strVal val="#ppt_x"/>
                                          </p:val>
                                        </p:tav>
                                      </p:tavLst>
                                    </p:anim>
                                    <p:anim calcmode="lin" valueType="num">
                                      <p:cBhvr additive="base">
                                        <p:cTn id="13" dur="100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1+#ppt_w/2"/>
                                          </p:val>
                                        </p:tav>
                                        <p:tav tm="100000">
                                          <p:val>
                                            <p:strVal val="#ppt_x"/>
                                          </p:val>
                                        </p:tav>
                                      </p:tavLst>
                                    </p:anim>
                                    <p:anim calcmode="lin" valueType="num">
                                      <p:cBhvr additive="base">
                                        <p:cTn id="17"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strVal val="#ppt_w*0.70"/>
                                          </p:val>
                                        </p:tav>
                                        <p:tav tm="100000">
                                          <p:val>
                                            <p:strVal val="#ppt_w"/>
                                          </p:val>
                                        </p:tav>
                                      </p:tavLst>
                                    </p:anim>
                                    <p:anim calcmode="lin" valueType="num">
                                      <p:cBhvr>
                                        <p:cTn id="23" dur="1000" fill="hold"/>
                                        <p:tgtEl>
                                          <p:spTgt spid="4"/>
                                        </p:tgtEl>
                                        <p:attrNameLst>
                                          <p:attrName>ppt_h</p:attrName>
                                        </p:attrNameLst>
                                      </p:cBhvr>
                                      <p:tavLst>
                                        <p:tav tm="0">
                                          <p:val>
                                            <p:strVal val="#ppt_h"/>
                                          </p:val>
                                        </p:tav>
                                        <p:tav tm="100000">
                                          <p:val>
                                            <p:strVal val="#ppt_h"/>
                                          </p:val>
                                        </p:tav>
                                      </p:tavLst>
                                    </p:anim>
                                    <p:animEffect transition="in" filter="fade">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0555" y="937350"/>
            <a:ext cx="8629973" cy="48920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649362" y="297633"/>
            <a:ext cx="4384499" cy="523220"/>
          </a:xfrm>
          <a:prstGeom prst="rect">
            <a:avLst/>
          </a:prstGeom>
          <a:noFill/>
          <a:ln w="15875">
            <a:solidFill>
              <a:schemeClr val="accent6">
                <a:lumMod val="75000"/>
              </a:schemeClr>
            </a:solidFill>
          </a:ln>
        </p:spPr>
        <p:txBody>
          <a:bodyPr wrap="square" rtlCol="0">
            <a:spAutoFit/>
          </a:bodyPr>
          <a:lstStyle/>
          <a:p>
            <a:pPr algn="ctr"/>
            <a:r>
              <a:rPr lang="el-GR" sz="2800" dirty="0" err="1">
                <a:latin typeface="Calibri" panose="020F0502020204030204" pitchFamily="34" charset="0"/>
              </a:rPr>
              <a:t>Παθογενετικός</a:t>
            </a:r>
            <a:r>
              <a:rPr lang="el-GR" sz="2800" dirty="0">
                <a:latin typeface="Calibri" panose="020F0502020204030204" pitchFamily="34" charset="0"/>
              </a:rPr>
              <a:t> Μηχανισμός </a:t>
            </a:r>
          </a:p>
        </p:txBody>
      </p:sp>
      <p:grpSp>
        <p:nvGrpSpPr>
          <p:cNvPr id="6" name="Ομάδα 5"/>
          <p:cNvGrpSpPr/>
          <p:nvPr/>
        </p:nvGrpSpPr>
        <p:grpSpPr>
          <a:xfrm>
            <a:off x="5108449" y="1301753"/>
            <a:ext cx="6668767" cy="4908543"/>
            <a:chOff x="3931920" y="1565409"/>
            <a:chExt cx="6668767" cy="4908543"/>
          </a:xfrm>
        </p:grpSpPr>
        <p:pic>
          <p:nvPicPr>
            <p:cNvPr id="1031" name="Picture 7" descr="http://thumbs.dreamstime.com/z/blue-paper-clip-yellow-notepaper-1704737.jpg"/>
            <p:cNvPicPr>
              <a:picLocks noChangeAspect="1" noChangeArrowheads="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backgroundRemoval t="5016" b="89969" l="10000" r="90000"/>
                      </a14:imgEffect>
                    </a14:imgLayer>
                  </a14:imgProps>
                </a:ext>
                <a:ext uri="{28A0092B-C50C-407E-A947-70E740481C1C}">
                  <a14:useLocalDpi xmlns:a14="http://schemas.microsoft.com/office/drawing/2010/main" val="0"/>
                </a:ext>
              </a:extLst>
            </a:blip>
            <a:srcRect/>
            <a:stretch>
              <a:fillRect/>
            </a:stretch>
          </p:blipFill>
          <p:spPr bwMode="auto">
            <a:xfrm>
              <a:off x="3931920" y="1565409"/>
              <a:ext cx="6668767" cy="49085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733288" y="2788241"/>
              <a:ext cx="3410711" cy="3231654"/>
            </a:xfrm>
            <a:prstGeom prst="rect">
              <a:avLst/>
            </a:prstGeom>
            <a:noFill/>
          </p:spPr>
          <p:txBody>
            <a:bodyPr wrap="square" rtlCol="0">
              <a:spAutoFit/>
            </a:bodyPr>
            <a:lstStyle/>
            <a:p>
              <a:r>
                <a:rPr lang="el-GR" sz="2400" dirty="0">
                  <a:solidFill>
                    <a:schemeClr val="accent4">
                      <a:lumMod val="50000"/>
                    </a:schemeClr>
                  </a:solidFill>
                  <a:effectLst>
                    <a:outerShdw blurRad="38100" dist="38100" dir="2700000" algn="tl">
                      <a:srgbClr val="000000">
                        <a:alpha val="43137"/>
                      </a:srgbClr>
                    </a:outerShdw>
                  </a:effectLst>
                  <a:latin typeface="Segoe Print" panose="02000600000000000000" pitchFamily="2" charset="0"/>
                </a:rPr>
                <a:t>Γενετική προδιάθεση </a:t>
              </a:r>
              <a:r>
                <a:rPr lang="el-GR" sz="2400" dirty="0">
                  <a:solidFill>
                    <a:schemeClr val="accent4">
                      <a:lumMod val="50000"/>
                    </a:schemeClr>
                  </a:solidFill>
                  <a:effectLst>
                    <a:outerShdw blurRad="38100" dist="38100" dir="2700000" algn="tl">
                      <a:srgbClr val="000000">
                        <a:alpha val="43137"/>
                      </a:srgbClr>
                    </a:outerShdw>
                  </a:effectLst>
                  <a:latin typeface="Segoe Print" panose="02000600000000000000" pitchFamily="2" charset="0"/>
                  <a:sym typeface="Wingdings"/>
                </a:rPr>
                <a:t></a:t>
              </a:r>
              <a:endParaRPr lang="el-GR" sz="2400" dirty="0">
                <a:solidFill>
                  <a:schemeClr val="accent4">
                    <a:lumMod val="50000"/>
                  </a:schemeClr>
                </a:solidFill>
                <a:effectLst>
                  <a:outerShdw blurRad="38100" dist="38100" dir="2700000" algn="tl">
                    <a:srgbClr val="000000">
                      <a:alpha val="43137"/>
                    </a:srgbClr>
                  </a:outerShdw>
                </a:effectLst>
                <a:latin typeface="Segoe Print" panose="02000600000000000000" pitchFamily="2" charset="0"/>
              </a:endParaRPr>
            </a:p>
            <a:p>
              <a:r>
                <a:rPr lang="el-GR" sz="2400" dirty="0">
                  <a:solidFill>
                    <a:schemeClr val="accent4">
                      <a:lumMod val="50000"/>
                    </a:schemeClr>
                  </a:solidFill>
                  <a:effectLst>
                    <a:outerShdw blurRad="38100" dist="38100" dir="2700000" algn="tl">
                      <a:srgbClr val="000000">
                        <a:alpha val="43137"/>
                      </a:srgbClr>
                    </a:outerShdw>
                  </a:effectLst>
                  <a:latin typeface="Segoe Print" panose="02000600000000000000" pitchFamily="2" charset="0"/>
                </a:rPr>
                <a:t>Περιβαλλοντικές συνθήκες </a:t>
              </a:r>
              <a:r>
                <a:rPr lang="el-GR" sz="2400" dirty="0">
                  <a:solidFill>
                    <a:schemeClr val="accent4">
                      <a:lumMod val="50000"/>
                    </a:schemeClr>
                  </a:solidFill>
                  <a:effectLst>
                    <a:outerShdw blurRad="38100" dist="38100" dir="2700000" algn="tl">
                      <a:srgbClr val="000000">
                        <a:alpha val="43137"/>
                      </a:srgbClr>
                    </a:outerShdw>
                  </a:effectLst>
                  <a:latin typeface="Segoe Print" panose="02000600000000000000" pitchFamily="2" charset="0"/>
                  <a:sym typeface="Wingdings"/>
                </a:rPr>
                <a:t></a:t>
              </a:r>
              <a:endParaRPr lang="el-GR" sz="2400" dirty="0">
                <a:solidFill>
                  <a:schemeClr val="accent4">
                    <a:lumMod val="50000"/>
                  </a:schemeClr>
                </a:solidFill>
                <a:effectLst>
                  <a:outerShdw blurRad="38100" dist="38100" dir="2700000" algn="tl">
                    <a:srgbClr val="000000">
                      <a:alpha val="43137"/>
                    </a:srgbClr>
                  </a:outerShdw>
                </a:effectLst>
                <a:latin typeface="Segoe Print" panose="02000600000000000000" pitchFamily="2" charset="0"/>
              </a:endParaRPr>
            </a:p>
            <a:p>
              <a:r>
                <a:rPr lang="el-GR" sz="2400" dirty="0">
                  <a:solidFill>
                    <a:schemeClr val="accent4">
                      <a:lumMod val="50000"/>
                    </a:schemeClr>
                  </a:solidFill>
                  <a:effectLst>
                    <a:outerShdw blurRad="38100" dist="38100" dir="2700000" algn="tl">
                      <a:srgbClr val="000000">
                        <a:alpha val="43137"/>
                      </a:srgbClr>
                    </a:outerShdw>
                  </a:effectLst>
                  <a:latin typeface="Segoe Print" panose="02000600000000000000" pitchFamily="2" charset="0"/>
                </a:rPr>
                <a:t>Τάση για </a:t>
              </a:r>
              <a:r>
                <a:rPr lang="el-GR" sz="2400" dirty="0" err="1">
                  <a:solidFill>
                    <a:schemeClr val="accent4">
                      <a:lumMod val="50000"/>
                    </a:schemeClr>
                  </a:solidFill>
                  <a:effectLst>
                    <a:outerShdw blurRad="38100" dist="38100" dir="2700000" algn="tl">
                      <a:srgbClr val="000000">
                        <a:alpha val="43137"/>
                      </a:srgbClr>
                    </a:outerShdw>
                  </a:effectLst>
                  <a:latin typeface="Segoe Print" panose="02000600000000000000" pitchFamily="2" charset="0"/>
                </a:rPr>
                <a:t>αυτο</a:t>
              </a:r>
              <a:r>
                <a:rPr lang="el-GR" sz="2400" dirty="0">
                  <a:solidFill>
                    <a:schemeClr val="accent4">
                      <a:lumMod val="50000"/>
                    </a:schemeClr>
                  </a:solidFill>
                  <a:effectLst>
                    <a:outerShdw blurRad="38100" dist="38100" dir="2700000" algn="tl">
                      <a:srgbClr val="000000">
                        <a:alpha val="43137"/>
                      </a:srgbClr>
                    </a:outerShdw>
                  </a:effectLst>
                  <a:latin typeface="Segoe Print" panose="02000600000000000000" pitchFamily="2" charset="0"/>
                </a:rPr>
                <a:t>-ανοσία </a:t>
              </a:r>
              <a:r>
                <a:rPr lang="el-GR" sz="2400" dirty="0">
                  <a:solidFill>
                    <a:schemeClr val="accent4">
                      <a:lumMod val="50000"/>
                    </a:schemeClr>
                  </a:solidFill>
                  <a:effectLst>
                    <a:outerShdw blurRad="38100" dist="38100" dir="2700000" algn="tl">
                      <a:srgbClr val="000000">
                        <a:alpha val="43137"/>
                      </a:srgbClr>
                    </a:outerShdw>
                  </a:effectLst>
                  <a:latin typeface="Segoe Print" panose="02000600000000000000" pitchFamily="2" charset="0"/>
                  <a:sym typeface="Wingdings"/>
                </a:rPr>
                <a:t></a:t>
              </a:r>
              <a:endParaRPr lang="el-GR" sz="2400" dirty="0">
                <a:solidFill>
                  <a:schemeClr val="accent4">
                    <a:lumMod val="50000"/>
                  </a:schemeClr>
                </a:solidFill>
                <a:effectLst>
                  <a:outerShdw blurRad="38100" dist="38100" dir="2700000" algn="tl">
                    <a:srgbClr val="000000">
                      <a:alpha val="43137"/>
                    </a:srgbClr>
                  </a:outerShdw>
                </a:effectLst>
                <a:latin typeface="Segoe Print" panose="02000600000000000000" pitchFamily="2" charset="0"/>
              </a:endParaRPr>
            </a:p>
            <a:p>
              <a:r>
                <a:rPr lang="el-GR" sz="6000" dirty="0">
                  <a:solidFill>
                    <a:schemeClr val="accent4">
                      <a:lumMod val="50000"/>
                    </a:schemeClr>
                  </a:solidFill>
                  <a:effectLst>
                    <a:outerShdw blurRad="38100" dist="38100" dir="2700000" algn="tl">
                      <a:srgbClr val="000000">
                        <a:alpha val="43137"/>
                      </a:srgbClr>
                    </a:outerShdw>
                  </a:effectLst>
                  <a:latin typeface="Segoe Print" panose="02000600000000000000" pitchFamily="2" charset="0"/>
                </a:rPr>
                <a:t> </a:t>
              </a:r>
            </a:p>
          </p:txBody>
        </p:sp>
      </p:grpSp>
      <p:grpSp>
        <p:nvGrpSpPr>
          <p:cNvPr id="5" name="Ομάδα 4"/>
          <p:cNvGrpSpPr/>
          <p:nvPr/>
        </p:nvGrpSpPr>
        <p:grpSpPr>
          <a:xfrm>
            <a:off x="7679221" y="-233172"/>
            <a:ext cx="3232404" cy="3232404"/>
            <a:chOff x="6080760" y="-178308"/>
            <a:chExt cx="3232404" cy="3232404"/>
          </a:xfrm>
        </p:grpSpPr>
        <p:pic>
          <p:nvPicPr>
            <p:cNvPr id="1027" name="Picture 3" descr="C:\Users\GEORGE\Desktop\vintage_badge.jp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5167" r="94667"/>
                      </a14:imgEffect>
                    </a14:imgLayer>
                  </a14:imgProps>
                </a:ext>
                <a:ext uri="{28A0092B-C50C-407E-A947-70E740481C1C}">
                  <a14:useLocalDpi xmlns:a14="http://schemas.microsoft.com/office/drawing/2010/main" val="0"/>
                </a:ext>
              </a:extLst>
            </a:blip>
            <a:srcRect/>
            <a:stretch>
              <a:fillRect/>
            </a:stretch>
          </p:blipFill>
          <p:spPr bwMode="auto">
            <a:xfrm>
              <a:off x="6080760" y="-178308"/>
              <a:ext cx="3232404" cy="323240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30568" y="1976890"/>
              <a:ext cx="2082878" cy="369332"/>
            </a:xfrm>
            <a:prstGeom prst="rect">
              <a:avLst/>
            </a:prstGeom>
            <a:noFill/>
          </p:spPr>
          <p:txBody>
            <a:bodyPr wrap="none" rtlCol="0">
              <a:prstTxWarp prst="textArchUp">
                <a:avLst/>
              </a:prstTxWarp>
              <a:spAutoFit/>
            </a:bodyPr>
            <a:lstStyle/>
            <a:p>
              <a:r>
                <a:rPr lang="el-GR" dirty="0">
                  <a:effectLst>
                    <a:outerShdw blurRad="38100" dist="38100" dir="2700000" algn="tl">
                      <a:srgbClr val="000000">
                        <a:alpha val="43137"/>
                      </a:srgbClr>
                    </a:outerShdw>
                  </a:effectLst>
                </a:rPr>
                <a:t>Αυτοάνοσο Νόσημα</a:t>
              </a:r>
            </a:p>
          </p:txBody>
        </p:sp>
        <p:sp>
          <p:nvSpPr>
            <p:cNvPr id="4" name="TextBox 3"/>
            <p:cNvSpPr txBox="1"/>
            <p:nvPr/>
          </p:nvSpPr>
          <p:spPr>
            <a:xfrm>
              <a:off x="6999021" y="846499"/>
              <a:ext cx="1414170" cy="1015663"/>
            </a:xfrm>
            <a:prstGeom prst="rect">
              <a:avLst/>
            </a:prstGeom>
            <a:noFill/>
          </p:spPr>
          <p:txBody>
            <a:bodyPr wrap="none" rtlCol="0">
              <a:spAutoFit/>
            </a:bodyPr>
            <a:lstStyle/>
            <a:p>
              <a:r>
                <a:rPr lang="el-GR" sz="6000" dirty="0">
                  <a:solidFill>
                    <a:schemeClr val="accent4">
                      <a:lumMod val="50000"/>
                    </a:schemeClr>
                  </a:solidFill>
                  <a:effectLst>
                    <a:outerShdw blurRad="38100" dist="38100" dir="2700000" algn="tl">
                      <a:srgbClr val="000000">
                        <a:alpha val="43137"/>
                      </a:srgbClr>
                    </a:outerShdw>
                  </a:effectLst>
                  <a:latin typeface="Segoe Print" panose="02000600000000000000" pitchFamily="2" charset="0"/>
                </a:rPr>
                <a:t>ΕΔ</a:t>
              </a:r>
            </a:p>
          </p:txBody>
        </p:sp>
      </p:grpSp>
    </p:spTree>
    <p:extLst>
      <p:ext uri="{BB962C8B-B14F-4D97-AF65-F5344CB8AC3E}">
        <p14:creationId xmlns:p14="http://schemas.microsoft.com/office/powerpoint/2010/main" val="347665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89072" y="167961"/>
            <a:ext cx="4384499" cy="523220"/>
          </a:xfrm>
          <a:prstGeom prst="rect">
            <a:avLst/>
          </a:prstGeom>
          <a:noFill/>
          <a:ln w="15875">
            <a:solidFill>
              <a:schemeClr val="accent6">
                <a:lumMod val="75000"/>
              </a:schemeClr>
            </a:solidFill>
          </a:ln>
        </p:spPr>
        <p:txBody>
          <a:bodyPr wrap="square" rtlCol="0">
            <a:spAutoFit/>
          </a:bodyPr>
          <a:lstStyle/>
          <a:p>
            <a:pPr algn="ctr"/>
            <a:r>
              <a:rPr lang="el-GR" sz="2800" dirty="0">
                <a:latin typeface="Calibri" panose="020F0502020204030204" pitchFamily="34" charset="0"/>
              </a:rPr>
              <a:t>Κλινική Εικόνα</a:t>
            </a:r>
          </a:p>
        </p:txBody>
      </p:sp>
      <p:pic>
        <p:nvPicPr>
          <p:cNvPr id="41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9271" y="3886200"/>
            <a:ext cx="4299345" cy="2890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Θέση περιεχομένου 2"/>
          <p:cNvSpPr txBox="1">
            <a:spLocks/>
          </p:cNvSpPr>
          <p:nvPr/>
        </p:nvSpPr>
        <p:spPr>
          <a:xfrm>
            <a:off x="6248508" y="1111276"/>
            <a:ext cx="4419493" cy="2475987"/>
          </a:xfrm>
          <a:prstGeom prst="rect">
            <a:avLst/>
          </a:prstGeom>
        </p:spPr>
        <p:style>
          <a:lnRef idx="2">
            <a:schemeClr val="accent2"/>
          </a:lnRef>
          <a:fillRef idx="1">
            <a:schemeClr val="lt1"/>
          </a:fillRef>
          <a:effectRef idx="0">
            <a:schemeClr val="accent2"/>
          </a:effectRef>
          <a:fontRef idx="minor">
            <a:schemeClr val="dk1"/>
          </a:fontRef>
        </p:style>
        <p:txBody>
          <a:bodyPr>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Font typeface="Wingdings" panose="05000000000000000000" pitchFamily="2" charset="2"/>
              <a:buChar char="v"/>
            </a:pPr>
            <a:r>
              <a:rPr lang="el-GR" cap="none" dirty="0">
                <a:latin typeface="Calibri" panose="020F0502020204030204" pitchFamily="34" charset="0"/>
              </a:rPr>
              <a:t> Χαρακτηριστικός ο έντονος κνησμός</a:t>
            </a:r>
          </a:p>
          <a:p>
            <a:pPr>
              <a:buFont typeface="Wingdings" panose="05000000000000000000" pitchFamily="2" charset="2"/>
              <a:buChar char="v"/>
            </a:pPr>
            <a:r>
              <a:rPr lang="el-GR" cap="none" dirty="0">
                <a:latin typeface="Calibri" panose="020F0502020204030204" pitchFamily="34" charset="0"/>
              </a:rPr>
              <a:t>Στα αρχικά στάδια η νόσος μπορεί να εμφανιστεί ως πολύμορφες, </a:t>
            </a:r>
            <a:r>
              <a:rPr lang="el-GR" cap="none" dirty="0" err="1">
                <a:latin typeface="Calibri" panose="020F0502020204030204" pitchFamily="34" charset="0"/>
              </a:rPr>
              <a:t>ερυθηματώδεις</a:t>
            </a:r>
            <a:r>
              <a:rPr lang="el-GR" cap="none" dirty="0">
                <a:latin typeface="Calibri" panose="020F0502020204030204" pitchFamily="34" charset="0"/>
              </a:rPr>
              <a:t> ή </a:t>
            </a:r>
            <a:r>
              <a:rPr lang="el-GR" cap="none" dirty="0" err="1">
                <a:latin typeface="Calibri" panose="020F0502020204030204" pitchFamily="34" charset="0"/>
              </a:rPr>
              <a:t>κνιδωτικές</a:t>
            </a:r>
            <a:r>
              <a:rPr lang="el-GR" cap="none" dirty="0">
                <a:latin typeface="Calibri" panose="020F0502020204030204" pitchFamily="34" charset="0"/>
              </a:rPr>
              <a:t> συμμετρικές πλάκες</a:t>
            </a:r>
          </a:p>
          <a:p>
            <a:pPr>
              <a:buFont typeface="Wingdings" panose="05000000000000000000" pitchFamily="2" charset="2"/>
              <a:buChar char="v"/>
            </a:pPr>
            <a:endParaRPr lang="el-GR" cap="none" dirty="0">
              <a:latin typeface="Calibri" panose="020F0502020204030204" pitchFamily="34" charset="0"/>
            </a:endParaRPr>
          </a:p>
        </p:txBody>
      </p:sp>
      <p:pic>
        <p:nvPicPr>
          <p:cNvPr id="7" name="Picture 4" descr="http://www.aocd.org/resource/resmgr/ddb_high/dermatitis_herpetiformis_2_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529" y="900344"/>
            <a:ext cx="3920826" cy="289524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7768" y="3285811"/>
            <a:ext cx="3990561" cy="3400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832840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49362" y="297633"/>
            <a:ext cx="4384499" cy="523220"/>
          </a:xfrm>
          <a:prstGeom prst="rect">
            <a:avLst/>
          </a:prstGeom>
          <a:noFill/>
          <a:ln w="15875">
            <a:solidFill>
              <a:schemeClr val="accent6">
                <a:lumMod val="75000"/>
              </a:schemeClr>
            </a:solidFill>
          </a:ln>
        </p:spPr>
        <p:txBody>
          <a:bodyPr wrap="square" rtlCol="0">
            <a:spAutoFit/>
          </a:bodyPr>
          <a:lstStyle/>
          <a:p>
            <a:pPr algn="ctr"/>
            <a:r>
              <a:rPr lang="el-GR" sz="2800" dirty="0">
                <a:latin typeface="Calibri" panose="020F0502020204030204" pitchFamily="34" charset="0"/>
              </a:rPr>
              <a:t>Κλινική Εικόνα</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1670" y="3895345"/>
            <a:ext cx="3552541" cy="2666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Θέση περιεχομένου 2"/>
          <p:cNvSpPr txBox="1">
            <a:spLocks/>
          </p:cNvSpPr>
          <p:nvPr/>
        </p:nvSpPr>
        <p:spPr>
          <a:xfrm>
            <a:off x="5714294" y="1022252"/>
            <a:ext cx="4419493" cy="4206211"/>
          </a:xfrm>
          <a:prstGeom prst="rect">
            <a:avLst/>
          </a:prstGeom>
        </p:spPr>
        <p:txBody>
          <a:bodyPr>
            <a:normAutofit fontScale="85000" lnSpcReduction="1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Font typeface="Wingdings" panose="05000000000000000000" pitchFamily="2" charset="2"/>
              <a:buChar char="v"/>
            </a:pPr>
            <a:r>
              <a:rPr lang="el-GR" cap="none" dirty="0">
                <a:latin typeface="Calibri" panose="020F0502020204030204" pitchFamily="34" charset="0"/>
              </a:rPr>
              <a:t> Τυπικό είναι ένα </a:t>
            </a:r>
            <a:r>
              <a:rPr lang="el-GR" cap="none" dirty="0" err="1">
                <a:latin typeface="Calibri" panose="020F0502020204030204" pitchFamily="34" charset="0"/>
              </a:rPr>
              <a:t>βλατιδοφυσαλίδώδες</a:t>
            </a:r>
            <a:r>
              <a:rPr lang="el-GR" cap="none" dirty="0">
                <a:latin typeface="Calibri" panose="020F0502020204030204" pitchFamily="34" charset="0"/>
              </a:rPr>
              <a:t> εξάνθημα εντοπισμένο πάνω σε </a:t>
            </a:r>
            <a:r>
              <a:rPr lang="el-GR" cap="none" dirty="0" err="1">
                <a:latin typeface="Calibri" panose="020F0502020204030204" pitchFamily="34" charset="0"/>
              </a:rPr>
              <a:t>ερυθηματώδη</a:t>
            </a:r>
            <a:r>
              <a:rPr lang="el-GR" cap="none" dirty="0">
                <a:latin typeface="Calibri" panose="020F0502020204030204" pitchFamily="34" charset="0"/>
              </a:rPr>
              <a:t> βάση</a:t>
            </a:r>
            <a:r>
              <a:rPr lang="en-US" cap="none" dirty="0">
                <a:latin typeface="Calibri" panose="020F0502020204030204" pitchFamily="34" charset="0"/>
              </a:rPr>
              <a:t>. </a:t>
            </a:r>
          </a:p>
          <a:p>
            <a:pPr>
              <a:buFont typeface="Wingdings" panose="05000000000000000000" pitchFamily="2" charset="2"/>
              <a:buChar char="v"/>
            </a:pPr>
            <a:r>
              <a:rPr lang="el-GR" cap="none" dirty="0">
                <a:latin typeface="Calibri" panose="020F0502020204030204" pitchFamily="34" charset="0"/>
              </a:rPr>
              <a:t>Συρρέουν κατά τόπους δίνοντας μια «</a:t>
            </a:r>
            <a:r>
              <a:rPr lang="el-GR" cap="none" dirty="0" err="1">
                <a:latin typeface="Calibri" panose="020F0502020204030204" pitchFamily="34" charset="0"/>
              </a:rPr>
              <a:t>ερπητοείδη</a:t>
            </a:r>
            <a:r>
              <a:rPr lang="el-GR" cap="none" dirty="0">
                <a:latin typeface="Calibri" panose="020F0502020204030204" pitchFamily="34" charset="0"/>
              </a:rPr>
              <a:t> εικόνα»</a:t>
            </a:r>
          </a:p>
          <a:p>
            <a:pPr>
              <a:buFont typeface="Wingdings" panose="05000000000000000000" pitchFamily="2" charset="2"/>
              <a:buChar char="v"/>
            </a:pPr>
            <a:r>
              <a:rPr lang="el-GR" cap="none" dirty="0">
                <a:latin typeface="Calibri" panose="020F0502020204030204" pitchFamily="34" charset="0"/>
              </a:rPr>
              <a:t>Συχνά σε σημεία μηχανικής τριβής</a:t>
            </a:r>
          </a:p>
          <a:p>
            <a:pPr>
              <a:buFont typeface="Wingdings" panose="05000000000000000000" pitchFamily="2" charset="2"/>
              <a:buChar char="v"/>
            </a:pPr>
            <a:r>
              <a:rPr lang="el-GR" cap="none" dirty="0">
                <a:latin typeface="Calibri" panose="020F0502020204030204" pitchFamily="34" charset="0"/>
              </a:rPr>
              <a:t>Συχνά παρατηρούνται μόνο </a:t>
            </a:r>
            <a:r>
              <a:rPr lang="el-GR" cap="none" dirty="0" err="1">
                <a:latin typeface="Calibri" panose="020F0502020204030204" pitchFamily="34" charset="0"/>
              </a:rPr>
              <a:t>δρυφάδες</a:t>
            </a:r>
            <a:r>
              <a:rPr lang="el-GR" cap="none" dirty="0">
                <a:latin typeface="Calibri" panose="020F0502020204030204" pitchFamily="34" charset="0"/>
              </a:rPr>
              <a:t> λόγω </a:t>
            </a:r>
            <a:r>
              <a:rPr lang="el-GR" cap="none" dirty="0" err="1">
                <a:latin typeface="Calibri" panose="020F0502020204030204" pitchFamily="34" charset="0"/>
              </a:rPr>
              <a:t>ξεσμού</a:t>
            </a:r>
            <a:r>
              <a:rPr lang="el-GR" cap="none" dirty="0">
                <a:latin typeface="Calibri" panose="020F0502020204030204" pitchFamily="34" charset="0"/>
              </a:rPr>
              <a:t> (η άλλες </a:t>
            </a:r>
            <a:r>
              <a:rPr lang="el-GR" cap="none" dirty="0" err="1">
                <a:latin typeface="Calibri" panose="020F0502020204030204" pitchFamily="34" charset="0"/>
              </a:rPr>
              <a:t>δευτεροπαθεις</a:t>
            </a:r>
            <a:r>
              <a:rPr lang="el-GR" cap="none" dirty="0">
                <a:latin typeface="Calibri" panose="020F0502020204030204" pitchFamily="34" charset="0"/>
              </a:rPr>
              <a:t> </a:t>
            </a:r>
            <a:r>
              <a:rPr lang="el-GR" cap="none" dirty="0" err="1">
                <a:latin typeface="Calibri" panose="020F0502020204030204" pitchFamily="34" charset="0"/>
              </a:rPr>
              <a:t>βλάβε</a:t>
            </a:r>
            <a:r>
              <a:rPr lang="el-GR" cap="none" dirty="0">
                <a:latin typeface="Calibri" panose="020F0502020204030204" pitchFamily="34" charset="0"/>
              </a:rPr>
              <a:t>)</a:t>
            </a:r>
          </a:p>
          <a:p>
            <a:pPr>
              <a:buFont typeface="Wingdings" panose="05000000000000000000" pitchFamily="2" charset="2"/>
              <a:buChar char="v"/>
            </a:pPr>
            <a:r>
              <a:rPr lang="el-GR" cap="none" dirty="0">
                <a:latin typeface="Calibri" panose="020F0502020204030204" pitchFamily="34" charset="0"/>
              </a:rPr>
              <a:t>Σπάνιες οι βλάβες βλεννογόνου και δοντιών (&lt;20-30%)</a:t>
            </a:r>
          </a:p>
          <a:p>
            <a:pPr>
              <a:buFont typeface="Wingdings" panose="05000000000000000000" pitchFamily="2" charset="2"/>
              <a:buChar char="v"/>
            </a:pPr>
            <a:r>
              <a:rPr lang="el-GR" cap="none" dirty="0">
                <a:latin typeface="Calibri" panose="020F0502020204030204" pitchFamily="34" charset="0"/>
              </a:rPr>
              <a:t>οι πετέχιες παλαμών πελμάτων μπορεί να αποτελούν το πρώτο σύμπτωμα!</a:t>
            </a:r>
          </a:p>
          <a:p>
            <a:pPr>
              <a:buFont typeface="Wingdings" panose="05000000000000000000" pitchFamily="2" charset="2"/>
              <a:buChar char="v"/>
            </a:pPr>
            <a:endParaRPr lang="el-GR" cap="none" dirty="0">
              <a:latin typeface="Calibri" panose="020F0502020204030204" pitchFamily="34" charset="0"/>
            </a:endParaRPr>
          </a:p>
        </p:txBody>
      </p:sp>
      <p:pic>
        <p:nvPicPr>
          <p:cNvPr id="5126" name="Picture 6" descr="Image not availa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8297" y="5228462"/>
            <a:ext cx="3204517" cy="15283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1670" y="927999"/>
            <a:ext cx="3552541" cy="2878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1040C6B8-2FD7-6574-838C-0A12BE14C0A9}"/>
              </a:ext>
            </a:extLst>
          </p:cNvPr>
          <p:cNvSpPr txBox="1"/>
          <p:nvPr/>
        </p:nvSpPr>
        <p:spPr>
          <a:xfrm>
            <a:off x="1595323" y="6518849"/>
            <a:ext cx="4572000" cy="400110"/>
          </a:xfrm>
          <a:prstGeom prst="rect">
            <a:avLst/>
          </a:prstGeom>
          <a:noFill/>
        </p:spPr>
        <p:txBody>
          <a:bodyPr wrap="square">
            <a:spAutoFit/>
          </a:bodyPr>
          <a:lstStyle/>
          <a:p>
            <a:r>
              <a:rPr lang="en-US" sz="1000" i="1" dirty="0" err="1"/>
              <a:t>Görög</a:t>
            </a:r>
            <a:r>
              <a:rPr lang="en-US" sz="1000" i="1" dirty="0"/>
              <a:t> A, </a:t>
            </a:r>
            <a:r>
              <a:rPr lang="en-US" sz="1000" i="1" dirty="0" err="1"/>
              <a:t>Antiga</a:t>
            </a:r>
            <a:r>
              <a:rPr lang="en-US" sz="1000" i="1" dirty="0"/>
              <a:t> E et al. J </a:t>
            </a:r>
            <a:r>
              <a:rPr lang="en-US" sz="1000" i="1" dirty="0" err="1"/>
              <a:t>Eur</a:t>
            </a:r>
            <a:r>
              <a:rPr lang="en-US" sz="1000" i="1" dirty="0"/>
              <a:t> </a:t>
            </a:r>
            <a:r>
              <a:rPr lang="en-US" sz="1000" i="1" dirty="0" err="1"/>
              <a:t>Acad</a:t>
            </a:r>
            <a:r>
              <a:rPr lang="en-US" sz="1000" i="1" dirty="0"/>
              <a:t> Dermatol </a:t>
            </a:r>
            <a:r>
              <a:rPr lang="en-US" sz="1000" i="1" dirty="0" err="1"/>
              <a:t>Venereol</a:t>
            </a:r>
            <a:r>
              <a:rPr lang="en-US" sz="1000" i="1" dirty="0"/>
              <a:t>. 2021 Jun;35(6):1251-1277.</a:t>
            </a:r>
            <a:endParaRPr lang="el-GR" sz="1000" i="1" dirty="0"/>
          </a:p>
        </p:txBody>
      </p:sp>
    </p:spTree>
    <p:extLst>
      <p:ext uri="{BB962C8B-B14F-4D97-AF65-F5344CB8AC3E}">
        <p14:creationId xmlns:p14="http://schemas.microsoft.com/office/powerpoint/2010/main" val="401337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49362" y="297633"/>
            <a:ext cx="4384499" cy="523220"/>
          </a:xfrm>
          <a:prstGeom prst="rect">
            <a:avLst/>
          </a:prstGeom>
          <a:noFill/>
          <a:ln w="15875">
            <a:solidFill>
              <a:schemeClr val="accent6">
                <a:lumMod val="75000"/>
              </a:schemeClr>
            </a:solidFill>
          </a:ln>
        </p:spPr>
        <p:txBody>
          <a:bodyPr wrap="square" rtlCol="0">
            <a:spAutoFit/>
          </a:bodyPr>
          <a:lstStyle/>
          <a:p>
            <a:pPr algn="ctr"/>
            <a:r>
              <a:rPr lang="el-GR" sz="2800" dirty="0">
                <a:latin typeface="Calibri" panose="020F0502020204030204" pitchFamily="34" charset="0"/>
              </a:rPr>
              <a:t>Διάγνωση</a:t>
            </a:r>
          </a:p>
        </p:txBody>
      </p:sp>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0658" y="4739187"/>
            <a:ext cx="3207342" cy="2121968"/>
          </a:xfrm>
          <a:prstGeom prst="rect">
            <a:avLst/>
          </a:prstGeom>
        </p:spPr>
      </p:pic>
      <p:sp>
        <p:nvSpPr>
          <p:cNvPr id="4" name="Θέση περιεχομένου 2"/>
          <p:cNvSpPr txBox="1">
            <a:spLocks/>
          </p:cNvSpPr>
          <p:nvPr/>
        </p:nvSpPr>
        <p:spPr>
          <a:xfrm>
            <a:off x="2588584" y="1379733"/>
            <a:ext cx="5617570" cy="3805217"/>
          </a:xfrm>
          <a:prstGeom prst="rect">
            <a:avLst/>
          </a:prstGeom>
        </p:spPr>
        <p:txBody>
          <a:bodyPr>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Font typeface="Wingdings" panose="05000000000000000000" pitchFamily="2" charset="2"/>
              <a:buChar char="v"/>
            </a:pPr>
            <a:r>
              <a:rPr lang="el-GR" cap="none" dirty="0">
                <a:latin typeface="Calibri" panose="020F0502020204030204" pitchFamily="34" charset="0"/>
              </a:rPr>
              <a:t> </a:t>
            </a:r>
            <a:r>
              <a:rPr lang="el-GR" sz="2200" cap="none" dirty="0">
                <a:latin typeface="Calibri" panose="020F0502020204030204" pitchFamily="34" charset="0"/>
              </a:rPr>
              <a:t>Κλινική εικόνα/ συμπτωματολογία</a:t>
            </a:r>
          </a:p>
          <a:p>
            <a:pPr>
              <a:buFont typeface="Wingdings" panose="05000000000000000000" pitchFamily="2" charset="2"/>
              <a:buChar char="v"/>
            </a:pPr>
            <a:r>
              <a:rPr lang="el-GR" sz="2200" cap="none" dirty="0">
                <a:latin typeface="Calibri" panose="020F0502020204030204" pitchFamily="34" charset="0"/>
              </a:rPr>
              <a:t> Ιστολογική εξέταση (δέρματος)</a:t>
            </a:r>
          </a:p>
          <a:p>
            <a:pPr>
              <a:buFont typeface="Wingdings" panose="05000000000000000000" pitchFamily="2" charset="2"/>
              <a:buChar char="v"/>
            </a:pPr>
            <a:r>
              <a:rPr lang="el-GR" sz="2200" cap="none" dirty="0">
                <a:latin typeface="Calibri" panose="020F0502020204030204" pitchFamily="34" charset="0"/>
              </a:rPr>
              <a:t> Άμεσος </a:t>
            </a:r>
            <a:r>
              <a:rPr lang="el-GR" sz="2200" cap="none" dirty="0" err="1">
                <a:latin typeface="Calibri" panose="020F0502020204030204" pitchFamily="34" charset="0"/>
              </a:rPr>
              <a:t>Ανοσοφθορισμός</a:t>
            </a:r>
            <a:endParaRPr lang="el-GR" sz="2200" cap="none" dirty="0">
              <a:latin typeface="Calibri" panose="020F0502020204030204" pitchFamily="34" charset="0"/>
            </a:endParaRPr>
          </a:p>
          <a:p>
            <a:pPr>
              <a:buFont typeface="Wingdings" panose="05000000000000000000" pitchFamily="2" charset="2"/>
              <a:buChar char="v"/>
            </a:pPr>
            <a:r>
              <a:rPr lang="el-GR" sz="2200" cap="none" dirty="0">
                <a:latin typeface="Calibri" panose="020F0502020204030204" pitchFamily="34" charset="0"/>
              </a:rPr>
              <a:t> Έλεγχος ειδικών </a:t>
            </a:r>
            <a:r>
              <a:rPr lang="el-GR" sz="2200" cap="none" dirty="0" err="1">
                <a:latin typeface="Calibri" panose="020F0502020204030204" pitchFamily="34" charset="0"/>
              </a:rPr>
              <a:t>αυτοαντισωμάτων</a:t>
            </a:r>
            <a:endParaRPr lang="el-GR" sz="2200" cap="none" dirty="0">
              <a:latin typeface="Calibri" panose="020F0502020204030204" pitchFamily="34" charset="0"/>
            </a:endParaRPr>
          </a:p>
          <a:p>
            <a:pPr>
              <a:buFont typeface="Wingdings" panose="05000000000000000000" pitchFamily="2" charset="2"/>
              <a:buChar char="v"/>
            </a:pPr>
            <a:r>
              <a:rPr lang="el-GR" sz="2200" cap="none" dirty="0">
                <a:latin typeface="Calibri" panose="020F0502020204030204" pitchFamily="34" charset="0"/>
              </a:rPr>
              <a:t> Ιστολογική εξέταση λεπτού εντέρου/γαστρεντερολογικός έλεγχος</a:t>
            </a:r>
          </a:p>
          <a:p>
            <a:pPr>
              <a:buFont typeface="Wingdings" panose="05000000000000000000" pitchFamily="2" charset="2"/>
              <a:buChar char="v"/>
            </a:pPr>
            <a:r>
              <a:rPr lang="el-GR" sz="2200" cap="none" dirty="0">
                <a:latin typeface="Calibri" panose="020F0502020204030204" pitchFamily="34" charset="0"/>
              </a:rPr>
              <a:t> Γενετικός έλεγχος</a:t>
            </a:r>
          </a:p>
        </p:txBody>
      </p:sp>
      <p:sp>
        <p:nvSpPr>
          <p:cNvPr id="6" name="Στρογγυλεμένο ορθογώνιο 5"/>
          <p:cNvSpPr/>
          <p:nvPr/>
        </p:nvSpPr>
        <p:spPr>
          <a:xfrm>
            <a:off x="2588584" y="1379732"/>
            <a:ext cx="4872075" cy="2139322"/>
          </a:xfrm>
          <a:prstGeom prst="round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5" name="Εικόνα 4"/>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546260" y="1555294"/>
            <a:ext cx="1731818" cy="1851713"/>
          </a:xfrm>
          <a:prstGeom prst="rect">
            <a:avLst/>
          </a:prstGeom>
        </p:spPr>
      </p:pic>
      <p:sp>
        <p:nvSpPr>
          <p:cNvPr id="8" name="TextBox 7">
            <a:extLst>
              <a:ext uri="{FF2B5EF4-FFF2-40B4-BE49-F238E27FC236}">
                <a16:creationId xmlns:a16="http://schemas.microsoft.com/office/drawing/2014/main" id="{DF619754-D426-445B-FBD6-F1F787BC83AD}"/>
              </a:ext>
            </a:extLst>
          </p:cNvPr>
          <p:cNvSpPr txBox="1"/>
          <p:nvPr/>
        </p:nvSpPr>
        <p:spPr>
          <a:xfrm>
            <a:off x="1761774" y="5141933"/>
            <a:ext cx="6092689" cy="92333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l-GR" dirty="0"/>
              <a:t>Καλό θα ήταν να γίνει και μια γενική διερεύνηση για </a:t>
            </a:r>
            <a:r>
              <a:rPr lang="el-GR" dirty="0" err="1"/>
              <a:t>θυρεοειδική</a:t>
            </a:r>
            <a:r>
              <a:rPr lang="el-GR" dirty="0"/>
              <a:t> νόσο, κακοήθειες </a:t>
            </a:r>
            <a:r>
              <a:rPr lang="el-GR" dirty="0" err="1"/>
              <a:t>άιματος</a:t>
            </a:r>
            <a:r>
              <a:rPr lang="el-GR" dirty="0"/>
              <a:t> και ΣΔ</a:t>
            </a:r>
          </a:p>
          <a:p>
            <a:r>
              <a:rPr lang="el-GR" dirty="0"/>
              <a:t>Αυξημένη πιθανότητα και άλλων </a:t>
            </a:r>
            <a:r>
              <a:rPr lang="el-GR" dirty="0" err="1"/>
              <a:t>αυτοάνοσων</a:t>
            </a:r>
            <a:r>
              <a:rPr lang="el-GR" dirty="0"/>
              <a:t> νοσημάτων</a:t>
            </a:r>
          </a:p>
        </p:txBody>
      </p:sp>
      <p:sp>
        <p:nvSpPr>
          <p:cNvPr id="9" name="TextBox 8">
            <a:extLst>
              <a:ext uri="{FF2B5EF4-FFF2-40B4-BE49-F238E27FC236}">
                <a16:creationId xmlns:a16="http://schemas.microsoft.com/office/drawing/2014/main" id="{EF29F319-4736-CD8B-B50F-3DE4F6FF8E4F}"/>
              </a:ext>
            </a:extLst>
          </p:cNvPr>
          <p:cNvSpPr txBox="1"/>
          <p:nvPr/>
        </p:nvSpPr>
        <p:spPr>
          <a:xfrm>
            <a:off x="1595323" y="6518849"/>
            <a:ext cx="4572000" cy="400110"/>
          </a:xfrm>
          <a:prstGeom prst="rect">
            <a:avLst/>
          </a:prstGeom>
          <a:noFill/>
        </p:spPr>
        <p:txBody>
          <a:bodyPr wrap="square">
            <a:spAutoFit/>
          </a:bodyPr>
          <a:lstStyle/>
          <a:p>
            <a:r>
              <a:rPr lang="en-US" sz="1000" i="1" dirty="0" err="1"/>
              <a:t>Görög</a:t>
            </a:r>
            <a:r>
              <a:rPr lang="en-US" sz="1000" i="1" dirty="0"/>
              <a:t> A, </a:t>
            </a:r>
            <a:r>
              <a:rPr lang="en-US" sz="1000" i="1" dirty="0" err="1"/>
              <a:t>Antiga</a:t>
            </a:r>
            <a:r>
              <a:rPr lang="en-US" sz="1000" i="1" dirty="0"/>
              <a:t> E et al. J </a:t>
            </a:r>
            <a:r>
              <a:rPr lang="en-US" sz="1000" i="1" dirty="0" err="1"/>
              <a:t>Eur</a:t>
            </a:r>
            <a:r>
              <a:rPr lang="en-US" sz="1000" i="1" dirty="0"/>
              <a:t> </a:t>
            </a:r>
            <a:r>
              <a:rPr lang="en-US" sz="1000" i="1" dirty="0" err="1"/>
              <a:t>Acad</a:t>
            </a:r>
            <a:r>
              <a:rPr lang="en-US" sz="1000" i="1" dirty="0"/>
              <a:t> Dermatol </a:t>
            </a:r>
            <a:r>
              <a:rPr lang="en-US" sz="1000" i="1" dirty="0" err="1"/>
              <a:t>Venereol</a:t>
            </a:r>
            <a:r>
              <a:rPr lang="en-US" sz="1000" i="1" dirty="0"/>
              <a:t>. 2021 Jun;35(6):1251-1277.</a:t>
            </a:r>
            <a:endParaRPr lang="el-GR" sz="1000" i="1" dirty="0"/>
          </a:p>
        </p:txBody>
      </p:sp>
    </p:spTree>
    <p:extLst>
      <p:ext uri="{BB962C8B-B14F-4D97-AF65-F5344CB8AC3E}">
        <p14:creationId xmlns:p14="http://schemas.microsoft.com/office/powerpoint/2010/main" val="1278534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par>
                                <p:cTn id="33" presetID="53" presetClass="entr" presetSubtype="16"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538F298A-8B0B-6D8F-6F9F-B79FC32DCE4F}"/>
              </a:ext>
            </a:extLst>
          </p:cNvPr>
          <p:cNvPicPr>
            <a:picLocks noChangeAspect="1"/>
          </p:cNvPicPr>
          <p:nvPr/>
        </p:nvPicPr>
        <p:blipFill>
          <a:blip r:embed="rId2"/>
          <a:stretch>
            <a:fillRect/>
          </a:stretch>
        </p:blipFill>
        <p:spPr>
          <a:xfrm>
            <a:off x="1869979" y="216040"/>
            <a:ext cx="8855947" cy="6641960"/>
          </a:xfrm>
          <a:prstGeom prst="rect">
            <a:avLst/>
          </a:prstGeom>
        </p:spPr>
      </p:pic>
      <p:pic>
        <p:nvPicPr>
          <p:cNvPr id="3" name="Εικόνα 2">
            <a:extLst>
              <a:ext uri="{FF2B5EF4-FFF2-40B4-BE49-F238E27FC236}">
                <a16:creationId xmlns:a16="http://schemas.microsoft.com/office/drawing/2014/main" id="{A3F590AE-BC76-DDC9-04D7-41EC16B21975}"/>
              </a:ext>
            </a:extLst>
          </p:cNvPr>
          <p:cNvPicPr>
            <a:picLocks noChangeAspect="1"/>
          </p:cNvPicPr>
          <p:nvPr/>
        </p:nvPicPr>
        <p:blipFill>
          <a:blip r:embed="rId3"/>
          <a:stretch>
            <a:fillRect/>
          </a:stretch>
        </p:blipFill>
        <p:spPr>
          <a:xfrm>
            <a:off x="1725953" y="670841"/>
            <a:ext cx="8258759" cy="2010814"/>
          </a:xfrm>
          <a:prstGeom prst="rect">
            <a:avLst/>
          </a:prstGeom>
        </p:spPr>
      </p:pic>
      <p:pic>
        <p:nvPicPr>
          <p:cNvPr id="5" name="Εικόνα 4">
            <a:extLst>
              <a:ext uri="{FF2B5EF4-FFF2-40B4-BE49-F238E27FC236}">
                <a16:creationId xmlns:a16="http://schemas.microsoft.com/office/drawing/2014/main" id="{C7FAC899-63D6-1A1B-3F90-6453A32B338A}"/>
              </a:ext>
            </a:extLst>
          </p:cNvPr>
          <p:cNvPicPr>
            <a:picLocks noChangeAspect="1"/>
          </p:cNvPicPr>
          <p:nvPr/>
        </p:nvPicPr>
        <p:blipFill>
          <a:blip r:embed="rId4"/>
          <a:stretch>
            <a:fillRect/>
          </a:stretch>
        </p:blipFill>
        <p:spPr>
          <a:xfrm>
            <a:off x="1725953" y="3429000"/>
            <a:ext cx="8258759" cy="1752752"/>
          </a:xfrm>
          <a:prstGeom prst="rect">
            <a:avLst/>
          </a:prstGeom>
        </p:spPr>
      </p:pic>
      <p:sp>
        <p:nvSpPr>
          <p:cNvPr id="7" name="TextBox 6">
            <a:extLst>
              <a:ext uri="{FF2B5EF4-FFF2-40B4-BE49-F238E27FC236}">
                <a16:creationId xmlns:a16="http://schemas.microsoft.com/office/drawing/2014/main" id="{3FC550FF-B5C3-25B4-701C-21B4663EC22F}"/>
              </a:ext>
            </a:extLst>
          </p:cNvPr>
          <p:cNvSpPr txBox="1"/>
          <p:nvPr/>
        </p:nvSpPr>
        <p:spPr>
          <a:xfrm>
            <a:off x="1595323" y="6518849"/>
            <a:ext cx="4572000" cy="400110"/>
          </a:xfrm>
          <a:prstGeom prst="rect">
            <a:avLst/>
          </a:prstGeom>
          <a:noFill/>
        </p:spPr>
        <p:txBody>
          <a:bodyPr wrap="square">
            <a:spAutoFit/>
          </a:bodyPr>
          <a:lstStyle/>
          <a:p>
            <a:r>
              <a:rPr lang="en-US" sz="1000" i="1" dirty="0" err="1"/>
              <a:t>Görög</a:t>
            </a:r>
            <a:r>
              <a:rPr lang="en-US" sz="1000" i="1" dirty="0"/>
              <a:t> A, </a:t>
            </a:r>
            <a:r>
              <a:rPr lang="en-US" sz="1000" i="1" dirty="0" err="1"/>
              <a:t>Antiga</a:t>
            </a:r>
            <a:r>
              <a:rPr lang="en-US" sz="1000" i="1" dirty="0"/>
              <a:t> E et al. J </a:t>
            </a:r>
            <a:r>
              <a:rPr lang="en-US" sz="1000" i="1" dirty="0" err="1"/>
              <a:t>Eur</a:t>
            </a:r>
            <a:r>
              <a:rPr lang="en-US" sz="1000" i="1" dirty="0"/>
              <a:t> </a:t>
            </a:r>
            <a:r>
              <a:rPr lang="en-US" sz="1000" i="1" dirty="0" err="1"/>
              <a:t>Acad</a:t>
            </a:r>
            <a:r>
              <a:rPr lang="en-US" sz="1000" i="1" dirty="0"/>
              <a:t> Dermatol </a:t>
            </a:r>
            <a:r>
              <a:rPr lang="en-US" sz="1000" i="1" dirty="0" err="1"/>
              <a:t>Venereol</a:t>
            </a:r>
            <a:r>
              <a:rPr lang="en-US" sz="1000" i="1" dirty="0"/>
              <a:t>. 2021 Jun;35(6):1251-1277.</a:t>
            </a:r>
            <a:endParaRPr lang="el-GR" sz="1000" i="1" dirty="0"/>
          </a:p>
        </p:txBody>
      </p:sp>
    </p:spTree>
    <p:extLst>
      <p:ext uri="{BB962C8B-B14F-4D97-AF65-F5344CB8AC3E}">
        <p14:creationId xmlns:p14="http://schemas.microsoft.com/office/powerpoint/2010/main" val="5354894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Ομάδα 23"/>
          <p:cNvGrpSpPr/>
          <p:nvPr/>
        </p:nvGrpSpPr>
        <p:grpSpPr>
          <a:xfrm>
            <a:off x="1817832" y="387928"/>
            <a:ext cx="8372753" cy="3173411"/>
            <a:chOff x="284594" y="581891"/>
            <a:chExt cx="8372753" cy="3173411"/>
          </a:xfrm>
        </p:grpSpPr>
        <p:pic>
          <p:nvPicPr>
            <p:cNvPr id="9" name="Εικόνα 8"/>
            <p:cNvPicPr>
              <a:picLocks noChangeAspect="1"/>
            </p:cNvPicPr>
            <p:nvPr/>
          </p:nvPicPr>
          <p:blipFill rotWithShape="1">
            <a:blip r:embed="rId3">
              <a:extLst>
                <a:ext uri="{28A0092B-C50C-407E-A947-70E740481C1C}">
                  <a14:useLocalDpi xmlns:a14="http://schemas.microsoft.com/office/drawing/2010/main" val="0"/>
                </a:ext>
              </a:extLst>
            </a:blip>
            <a:srcRect l="27503"/>
            <a:stretch/>
          </p:blipFill>
          <p:spPr>
            <a:xfrm flipH="1">
              <a:off x="284594" y="581891"/>
              <a:ext cx="4035152" cy="3173411"/>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4904510" y="1597892"/>
              <a:ext cx="2948179" cy="369332"/>
            </a:xfrm>
            <a:prstGeom prst="rect">
              <a:avLst/>
            </a:prstGeom>
            <a:noFill/>
          </p:spPr>
          <p:txBody>
            <a:bodyPr wrap="none" rtlCol="0">
              <a:spAutoFit/>
            </a:bodyPr>
            <a:lstStyle/>
            <a:p>
              <a:r>
                <a:rPr lang="el-GR" dirty="0" err="1"/>
                <a:t>Υποεπιδερμιδική</a:t>
              </a:r>
              <a:r>
                <a:rPr lang="el-GR" dirty="0"/>
                <a:t> φυσαλίδα</a:t>
              </a:r>
            </a:p>
          </p:txBody>
        </p:sp>
        <p:cxnSp>
          <p:nvCxnSpPr>
            <p:cNvPr id="12" name="Ευθύγραμμο βέλος σύνδεσης 11"/>
            <p:cNvCxnSpPr>
              <a:stCxn id="10" idx="1"/>
            </p:cNvCxnSpPr>
            <p:nvPr/>
          </p:nvCxnSpPr>
          <p:spPr>
            <a:xfrm flipH="1">
              <a:off x="3657600" y="1782558"/>
              <a:ext cx="1246910" cy="3700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904510" y="2004230"/>
              <a:ext cx="3752837" cy="923330"/>
            </a:xfrm>
            <a:prstGeom prst="rect">
              <a:avLst/>
            </a:prstGeom>
            <a:noFill/>
          </p:spPr>
          <p:txBody>
            <a:bodyPr wrap="square" rtlCol="0">
              <a:spAutoFit/>
            </a:bodyPr>
            <a:lstStyle/>
            <a:p>
              <a:r>
                <a:rPr lang="el-GR" dirty="0" err="1"/>
                <a:t>Ουδετεροφιλική</a:t>
              </a:r>
              <a:r>
                <a:rPr lang="el-GR" dirty="0"/>
                <a:t> διήθηση </a:t>
              </a:r>
              <a:r>
                <a:rPr lang="el-GR" dirty="0" err="1"/>
                <a:t>στ</a:t>
              </a:r>
              <a:r>
                <a:rPr lang="en-US" dirty="0"/>
                <a:t>o</a:t>
              </a:r>
              <a:r>
                <a:rPr lang="el-GR" dirty="0"/>
                <a:t> ανώτερο τμήμα του </a:t>
              </a:r>
              <a:r>
                <a:rPr lang="el-GR" dirty="0" err="1"/>
                <a:t>θηλώδους</a:t>
              </a:r>
              <a:r>
                <a:rPr lang="el-GR" dirty="0"/>
                <a:t> χορίου</a:t>
              </a:r>
            </a:p>
          </p:txBody>
        </p:sp>
        <p:cxnSp>
          <p:nvCxnSpPr>
            <p:cNvPr id="17" name="Ευθύγραμμο βέλος σύνδεσης 16"/>
            <p:cNvCxnSpPr>
              <a:stCxn id="16" idx="1"/>
            </p:cNvCxnSpPr>
            <p:nvPr/>
          </p:nvCxnSpPr>
          <p:spPr>
            <a:xfrm flipH="1" flipV="1">
              <a:off x="3879274" y="2216729"/>
              <a:ext cx="1025236" cy="24916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904511" y="2718182"/>
              <a:ext cx="3168072" cy="646331"/>
            </a:xfrm>
            <a:prstGeom prst="rect">
              <a:avLst/>
            </a:prstGeom>
            <a:noFill/>
          </p:spPr>
          <p:txBody>
            <a:bodyPr wrap="square" rtlCol="0">
              <a:spAutoFit/>
            </a:bodyPr>
            <a:lstStyle/>
            <a:p>
              <a:r>
                <a:rPr lang="el-GR" dirty="0" err="1"/>
                <a:t>Περιαγγειακή</a:t>
              </a:r>
              <a:r>
                <a:rPr lang="el-GR" dirty="0"/>
                <a:t> </a:t>
              </a:r>
              <a:r>
                <a:rPr lang="el-GR" dirty="0" err="1"/>
                <a:t>ουδετεροφιλική</a:t>
              </a:r>
              <a:r>
                <a:rPr lang="el-GR" dirty="0"/>
                <a:t> διήθηση</a:t>
              </a:r>
            </a:p>
          </p:txBody>
        </p:sp>
        <p:cxnSp>
          <p:nvCxnSpPr>
            <p:cNvPr id="22" name="Ευθύγραμμο βέλος σύνδεσης 21"/>
            <p:cNvCxnSpPr>
              <a:stCxn id="21" idx="1"/>
            </p:cNvCxnSpPr>
            <p:nvPr/>
          </p:nvCxnSpPr>
          <p:spPr>
            <a:xfrm flipH="1" flipV="1">
              <a:off x="3366654" y="3033949"/>
              <a:ext cx="1537857" cy="739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Ομάδα 29"/>
          <p:cNvGrpSpPr/>
          <p:nvPr/>
        </p:nvGrpSpPr>
        <p:grpSpPr>
          <a:xfrm>
            <a:off x="1524000" y="3992958"/>
            <a:ext cx="3978440" cy="1237674"/>
            <a:chOff x="2632685" y="4060733"/>
            <a:chExt cx="4133026" cy="1268827"/>
          </a:xfrm>
        </p:grpSpPr>
        <p:pic>
          <p:nvPicPr>
            <p:cNvPr id="28" name="Εικόνα 27"/>
            <p:cNvPicPr>
              <a:picLocks noChangeAspect="1"/>
            </p:cNvPicPr>
            <p:nvPr/>
          </p:nvPicPr>
          <p:blipFill rotWithShape="1">
            <a:blip r:embed="rId4">
              <a:extLst>
                <a:ext uri="{28A0092B-C50C-407E-A947-70E740481C1C}">
                  <a14:useLocalDpi xmlns:a14="http://schemas.microsoft.com/office/drawing/2010/main" val="0"/>
                </a:ext>
              </a:extLst>
            </a:blip>
            <a:srcRect b="69185"/>
            <a:stretch/>
          </p:blipFill>
          <p:spPr>
            <a:xfrm>
              <a:off x="2632685" y="4060733"/>
              <a:ext cx="4133026" cy="1268827"/>
            </a:xfrm>
            <a:prstGeom prst="rect">
              <a:avLst/>
            </a:prstGeom>
            <a:ln>
              <a:noFill/>
            </a:ln>
            <a:effectLst>
              <a:outerShdw blurRad="292100" dist="139700" dir="2700000" algn="tl" rotWithShape="0">
                <a:srgbClr val="333333">
                  <a:alpha val="65000"/>
                </a:srgbClr>
              </a:outerShdw>
            </a:effectLst>
          </p:spPr>
        </p:pic>
        <p:sp>
          <p:nvSpPr>
            <p:cNvPr id="29" name="TextBox 28"/>
            <p:cNvSpPr txBox="1"/>
            <p:nvPr/>
          </p:nvSpPr>
          <p:spPr>
            <a:xfrm rot="20836383">
              <a:off x="3493109" y="4425320"/>
              <a:ext cx="2490054" cy="536390"/>
            </a:xfrm>
            <a:prstGeom prst="rect">
              <a:avLst/>
            </a:prstGeom>
            <a:noFill/>
          </p:spPr>
          <p:txBody>
            <a:bodyPr wrap="square" rtlCol="0">
              <a:spAutoFit/>
            </a:bodyPr>
            <a:lstStyle/>
            <a:p>
              <a:r>
                <a:rPr lang="el-GR" sz="1400" dirty="0">
                  <a:solidFill>
                    <a:schemeClr val="accent6">
                      <a:lumMod val="75000"/>
                    </a:schemeClr>
                  </a:solidFill>
                  <a:effectLst>
                    <a:outerShdw blurRad="38100" dist="38100" dir="2700000" algn="tl">
                      <a:srgbClr val="000000">
                        <a:alpha val="43137"/>
                      </a:srgbClr>
                    </a:outerShdw>
                  </a:effectLst>
                  <a:latin typeface="Segoe Print" panose="02000600000000000000" pitchFamily="2" charset="0"/>
                </a:rPr>
                <a:t>Λήψη από φυσιολογικό δέρμα </a:t>
              </a:r>
              <a:r>
                <a:rPr lang="el-GR" sz="1400" dirty="0" err="1">
                  <a:solidFill>
                    <a:schemeClr val="accent6">
                      <a:lumMod val="75000"/>
                    </a:schemeClr>
                  </a:solidFill>
                  <a:effectLst>
                    <a:outerShdw blurRad="38100" dist="38100" dir="2700000" algn="tl">
                      <a:srgbClr val="000000">
                        <a:alpha val="43137"/>
                      </a:srgbClr>
                    </a:outerShdw>
                  </a:effectLst>
                  <a:latin typeface="Segoe Print" panose="02000600000000000000" pitchFamily="2" charset="0"/>
                </a:rPr>
                <a:t>περιβλαβικά</a:t>
              </a:r>
              <a:endParaRPr lang="el-GR" sz="1400" dirty="0">
                <a:solidFill>
                  <a:schemeClr val="accent6">
                    <a:lumMod val="75000"/>
                  </a:schemeClr>
                </a:solidFill>
                <a:effectLst>
                  <a:outerShdw blurRad="38100" dist="38100" dir="2700000" algn="tl">
                    <a:srgbClr val="000000">
                      <a:alpha val="43137"/>
                    </a:srgbClr>
                  </a:outerShdw>
                </a:effectLst>
                <a:latin typeface="Segoe Print" panose="02000600000000000000" pitchFamily="2" charset="0"/>
              </a:endParaRPr>
            </a:p>
          </p:txBody>
        </p:sp>
      </p:grpSp>
      <p:sp>
        <p:nvSpPr>
          <p:cNvPr id="27" name="TextBox 26"/>
          <p:cNvSpPr txBox="1"/>
          <p:nvPr/>
        </p:nvSpPr>
        <p:spPr>
          <a:xfrm>
            <a:off x="1524001" y="3824510"/>
            <a:ext cx="3502313" cy="400110"/>
          </a:xfrm>
          <a:prstGeom prst="rect">
            <a:avLst/>
          </a:prstGeom>
          <a:noFill/>
          <a:ln w="15875">
            <a:noFill/>
          </a:ln>
        </p:spPr>
        <p:txBody>
          <a:bodyPr wrap="square" rtlCol="0">
            <a:spAutoFit/>
          </a:bodyPr>
          <a:lstStyle/>
          <a:p>
            <a:pPr algn="ctr"/>
            <a:r>
              <a:rPr lang="el-GR" sz="2000" dirty="0">
                <a:effectLst>
                  <a:outerShdw blurRad="38100" dist="38100" dir="2700000" algn="tl">
                    <a:srgbClr val="000000">
                      <a:alpha val="43137"/>
                    </a:srgbClr>
                  </a:outerShdw>
                </a:effectLst>
                <a:latin typeface="Calibri" panose="020F0502020204030204" pitchFamily="34" charset="0"/>
              </a:rPr>
              <a:t>Άμεσος </a:t>
            </a:r>
            <a:r>
              <a:rPr lang="el-GR" sz="2000" dirty="0" err="1">
                <a:effectLst>
                  <a:outerShdw blurRad="38100" dist="38100" dir="2700000" algn="tl">
                    <a:srgbClr val="000000">
                      <a:alpha val="43137"/>
                    </a:srgbClr>
                  </a:outerShdw>
                </a:effectLst>
                <a:latin typeface="Calibri" panose="020F0502020204030204" pitchFamily="34" charset="0"/>
              </a:rPr>
              <a:t>Ανοσοφθορισμός</a:t>
            </a:r>
            <a:endParaRPr lang="el-GR" sz="2000" dirty="0">
              <a:effectLst>
                <a:outerShdw blurRad="38100" dist="38100" dir="2700000" algn="tl">
                  <a:srgbClr val="000000">
                    <a:alpha val="43137"/>
                  </a:srgbClr>
                </a:outerShdw>
              </a:effectLst>
              <a:latin typeface="Calibri" panose="020F0502020204030204" pitchFamily="34" charset="0"/>
            </a:endParaRPr>
          </a:p>
        </p:txBody>
      </p:sp>
      <p:grpSp>
        <p:nvGrpSpPr>
          <p:cNvPr id="33" name="Ομάδα 32"/>
          <p:cNvGrpSpPr/>
          <p:nvPr/>
        </p:nvGrpSpPr>
        <p:grpSpPr>
          <a:xfrm>
            <a:off x="6324858" y="558970"/>
            <a:ext cx="3978615" cy="930824"/>
            <a:chOff x="3583709" y="2327566"/>
            <a:chExt cx="4476380" cy="1074037"/>
          </a:xfrm>
        </p:grpSpPr>
        <p:pic>
          <p:nvPicPr>
            <p:cNvPr id="31" name="Εικόνα 30"/>
            <p:cNvPicPr>
              <a:picLocks noChangeAspect="1"/>
            </p:cNvPicPr>
            <p:nvPr/>
          </p:nvPicPr>
          <p:blipFill rotWithShape="1">
            <a:blip r:embed="rId4">
              <a:extLst>
                <a:ext uri="{28A0092B-C50C-407E-A947-70E740481C1C}">
                  <a14:useLocalDpi xmlns:a14="http://schemas.microsoft.com/office/drawing/2010/main" val="0"/>
                </a:ext>
              </a:extLst>
            </a:blip>
            <a:srcRect t="30067" b="45849"/>
            <a:stretch/>
          </p:blipFill>
          <p:spPr>
            <a:xfrm>
              <a:off x="3583709" y="2327566"/>
              <a:ext cx="4476380" cy="1074037"/>
            </a:xfrm>
            <a:prstGeom prst="rect">
              <a:avLst/>
            </a:prstGeom>
          </p:spPr>
        </p:pic>
        <p:sp>
          <p:nvSpPr>
            <p:cNvPr id="32" name="TextBox 31"/>
            <p:cNvSpPr txBox="1"/>
            <p:nvPr/>
          </p:nvSpPr>
          <p:spPr>
            <a:xfrm>
              <a:off x="4564479" y="2465587"/>
              <a:ext cx="2675348" cy="603721"/>
            </a:xfrm>
            <a:prstGeom prst="rect">
              <a:avLst/>
            </a:prstGeom>
            <a:noFill/>
          </p:spPr>
          <p:txBody>
            <a:bodyPr wrap="square" rtlCol="0">
              <a:spAutoFit/>
            </a:bodyPr>
            <a:lstStyle/>
            <a:p>
              <a:r>
                <a:rPr lang="el-GR" sz="1400" dirty="0">
                  <a:solidFill>
                    <a:schemeClr val="accent1">
                      <a:lumMod val="50000"/>
                    </a:schemeClr>
                  </a:solidFill>
                  <a:effectLst>
                    <a:outerShdw blurRad="38100" dist="38100" dir="2700000" algn="tl">
                      <a:srgbClr val="000000">
                        <a:alpha val="43137"/>
                      </a:srgbClr>
                    </a:outerShdw>
                  </a:effectLst>
                  <a:latin typeface="Segoe Print" panose="02000600000000000000" pitchFamily="2" charset="0"/>
                </a:rPr>
                <a:t>Λήψη από φρέσκια βλάβη με φυσαλίδα</a:t>
              </a:r>
            </a:p>
          </p:txBody>
        </p:sp>
      </p:grpSp>
      <p:sp>
        <p:nvSpPr>
          <p:cNvPr id="26" name="TextBox 25"/>
          <p:cNvSpPr txBox="1"/>
          <p:nvPr/>
        </p:nvSpPr>
        <p:spPr>
          <a:xfrm>
            <a:off x="5945225" y="157095"/>
            <a:ext cx="4384499" cy="461665"/>
          </a:xfrm>
          <a:prstGeom prst="rect">
            <a:avLst/>
          </a:prstGeom>
          <a:noFill/>
          <a:ln w="15875">
            <a:noFill/>
          </a:ln>
        </p:spPr>
        <p:txBody>
          <a:bodyPr wrap="square" rtlCol="0">
            <a:spAutoFit/>
          </a:bodyPr>
          <a:lstStyle/>
          <a:p>
            <a:pPr algn="ctr"/>
            <a:r>
              <a:rPr lang="el-GR" sz="2400" dirty="0">
                <a:effectLst>
                  <a:outerShdw blurRad="38100" dist="38100" dir="2700000" algn="tl">
                    <a:srgbClr val="000000">
                      <a:alpha val="43137"/>
                    </a:srgbClr>
                  </a:outerShdw>
                </a:effectLst>
                <a:latin typeface="Calibri" panose="020F0502020204030204" pitchFamily="34" charset="0"/>
              </a:rPr>
              <a:t>Ιστολογία</a:t>
            </a:r>
          </a:p>
        </p:txBody>
      </p:sp>
      <p:sp>
        <p:nvSpPr>
          <p:cNvPr id="19" name="TextBox 18"/>
          <p:cNvSpPr txBox="1"/>
          <p:nvPr/>
        </p:nvSpPr>
        <p:spPr>
          <a:xfrm>
            <a:off x="1764210" y="5423156"/>
            <a:ext cx="3752837" cy="923330"/>
          </a:xfrm>
          <a:prstGeom prst="rect">
            <a:avLst/>
          </a:prstGeom>
          <a:noFill/>
        </p:spPr>
        <p:txBody>
          <a:bodyPr wrap="square" rtlCol="0">
            <a:spAutoFit/>
          </a:bodyPr>
          <a:lstStyle/>
          <a:p>
            <a:r>
              <a:rPr lang="el-GR" dirty="0"/>
              <a:t>Κοκκώδης εναπόθεση </a:t>
            </a:r>
            <a:r>
              <a:rPr lang="en-US" dirty="0"/>
              <a:t>IgA </a:t>
            </a:r>
            <a:r>
              <a:rPr lang="el-GR" dirty="0"/>
              <a:t>στην κορυφή των θηλών του χορίου και στο </a:t>
            </a:r>
            <a:r>
              <a:rPr lang="el-GR" dirty="0" err="1"/>
              <a:t>δερμοεπιδερμιδική</a:t>
            </a:r>
            <a:r>
              <a:rPr lang="el-GR" dirty="0"/>
              <a:t> συμβολή </a:t>
            </a:r>
          </a:p>
        </p:txBody>
      </p:sp>
      <p:grpSp>
        <p:nvGrpSpPr>
          <p:cNvPr id="4" name="Ομάδα 3"/>
          <p:cNvGrpSpPr/>
          <p:nvPr/>
        </p:nvGrpSpPr>
        <p:grpSpPr>
          <a:xfrm>
            <a:off x="6000949" y="4653340"/>
            <a:ext cx="4328775" cy="1938534"/>
            <a:chOff x="4476948" y="4653340"/>
            <a:chExt cx="4328775" cy="1938534"/>
          </a:xfrm>
        </p:grpSpPr>
        <p:pic>
          <p:nvPicPr>
            <p:cNvPr id="2" name="Εικόνα 1"/>
            <p:cNvPicPr>
              <a:picLocks noChangeAspect="1"/>
            </p:cNvPicPr>
            <p:nvPr/>
          </p:nvPicPr>
          <p:blipFill>
            <a:blip r:embed="rId5">
              <a:lum bright="40000" contrast="40000"/>
            </a:blip>
            <a:stretch>
              <a:fillRect/>
            </a:stretch>
          </p:blipFill>
          <p:spPr>
            <a:xfrm>
              <a:off x="4476948" y="4653340"/>
              <a:ext cx="4328775" cy="1938534"/>
            </a:xfrm>
            <a:prstGeom prst="rect">
              <a:avLst/>
            </a:prstGeom>
          </p:spPr>
        </p:pic>
        <p:sp>
          <p:nvSpPr>
            <p:cNvPr id="3" name="Ισοσκελές τρίγωνο 2"/>
            <p:cNvSpPr/>
            <p:nvPr/>
          </p:nvSpPr>
          <p:spPr>
            <a:xfrm rot="16200000">
              <a:off x="6230855" y="5743054"/>
              <a:ext cx="101219" cy="165958"/>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3" name="Ισοσκελές τρίγωνο 22"/>
            <p:cNvSpPr/>
            <p:nvPr/>
          </p:nvSpPr>
          <p:spPr>
            <a:xfrm rot="16200000">
              <a:off x="7582019" y="5390787"/>
              <a:ext cx="101219" cy="165958"/>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5" name="Ισοσκελές τρίγωνο 24"/>
            <p:cNvSpPr/>
            <p:nvPr/>
          </p:nvSpPr>
          <p:spPr>
            <a:xfrm rot="16200000">
              <a:off x="8406019" y="5462250"/>
              <a:ext cx="101219" cy="165958"/>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5" name="Ορθογώνιο 4"/>
          <p:cNvSpPr/>
          <p:nvPr/>
        </p:nvSpPr>
        <p:spPr>
          <a:xfrm>
            <a:off x="1688592" y="6453375"/>
            <a:ext cx="4572000" cy="276999"/>
          </a:xfrm>
          <a:prstGeom prst="rect">
            <a:avLst/>
          </a:prstGeom>
        </p:spPr>
        <p:txBody>
          <a:bodyPr>
            <a:spAutoFit/>
          </a:bodyPr>
          <a:lstStyle/>
          <a:p>
            <a:r>
              <a:rPr lang="en-US" sz="1200" i="1" dirty="0" err="1">
                <a:effectLst>
                  <a:outerShdw blurRad="38100" dist="38100" dir="2700000" algn="tl">
                    <a:srgbClr val="000000">
                      <a:alpha val="43137"/>
                    </a:srgbClr>
                  </a:outerShdw>
                </a:effectLst>
              </a:rPr>
              <a:t>Bolotin</a:t>
            </a:r>
            <a:r>
              <a:rPr lang="en-US" sz="1200" i="1" dirty="0">
                <a:effectLst>
                  <a:outerShdw blurRad="38100" dist="38100" dir="2700000" algn="tl">
                    <a:srgbClr val="000000">
                      <a:alpha val="43137"/>
                    </a:srgbClr>
                  </a:outerShdw>
                </a:effectLst>
              </a:rPr>
              <a:t> D, et al. J Am </a:t>
            </a:r>
            <a:r>
              <a:rPr lang="en-US" sz="1200" i="1" dirty="0" err="1">
                <a:effectLst>
                  <a:outerShdw blurRad="38100" dist="38100" dir="2700000" algn="tl">
                    <a:srgbClr val="000000">
                      <a:alpha val="43137"/>
                    </a:srgbClr>
                  </a:outerShdw>
                </a:effectLst>
              </a:rPr>
              <a:t>Acad</a:t>
            </a:r>
            <a:r>
              <a:rPr lang="en-US" sz="1200" i="1" dirty="0">
                <a:effectLst>
                  <a:outerShdw blurRad="38100" dist="38100" dir="2700000" algn="tl">
                    <a:srgbClr val="000000">
                      <a:alpha val="43137"/>
                    </a:srgbClr>
                  </a:outerShdw>
                </a:effectLst>
              </a:rPr>
              <a:t> </a:t>
            </a:r>
            <a:r>
              <a:rPr lang="en-US" sz="1200" i="1" dirty="0" err="1">
                <a:effectLst>
                  <a:outerShdw blurRad="38100" dist="38100" dir="2700000" algn="tl">
                    <a:srgbClr val="000000">
                      <a:alpha val="43137"/>
                    </a:srgbClr>
                  </a:outerShdw>
                </a:effectLst>
              </a:rPr>
              <a:t>Dermatol</a:t>
            </a:r>
            <a:r>
              <a:rPr lang="en-US" sz="1200" i="1" dirty="0">
                <a:effectLst>
                  <a:outerShdw blurRad="38100" dist="38100" dir="2700000" algn="tl">
                    <a:srgbClr val="000000">
                      <a:alpha val="43137"/>
                    </a:srgbClr>
                  </a:outerShdw>
                </a:effectLst>
              </a:rPr>
              <a:t> 2011;64:1017-24</a:t>
            </a:r>
          </a:p>
        </p:txBody>
      </p:sp>
    </p:spTree>
    <p:extLst>
      <p:ext uri="{BB962C8B-B14F-4D97-AF65-F5344CB8AC3E}">
        <p14:creationId xmlns:p14="http://schemas.microsoft.com/office/powerpoint/2010/main" val="40251618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49362" y="297633"/>
            <a:ext cx="4384499" cy="523220"/>
          </a:xfrm>
          <a:prstGeom prst="rect">
            <a:avLst/>
          </a:prstGeom>
          <a:noFill/>
          <a:ln w="15875">
            <a:solidFill>
              <a:schemeClr val="accent6">
                <a:lumMod val="75000"/>
              </a:schemeClr>
            </a:solidFill>
          </a:ln>
        </p:spPr>
        <p:txBody>
          <a:bodyPr wrap="square" rtlCol="0">
            <a:spAutoFit/>
          </a:bodyPr>
          <a:lstStyle/>
          <a:p>
            <a:pPr algn="ctr"/>
            <a:r>
              <a:rPr lang="el-GR" sz="2800" dirty="0">
                <a:latin typeface="Calibri" panose="020F0502020204030204" pitchFamily="34" charset="0"/>
              </a:rPr>
              <a:t>Ειδικός έλεγχος</a:t>
            </a:r>
          </a:p>
        </p:txBody>
      </p:sp>
      <p:sp>
        <p:nvSpPr>
          <p:cNvPr id="4" name="Θέση περιεχομένου 2"/>
          <p:cNvSpPr txBox="1">
            <a:spLocks/>
          </p:cNvSpPr>
          <p:nvPr/>
        </p:nvSpPr>
        <p:spPr>
          <a:xfrm>
            <a:off x="2277417" y="1118717"/>
            <a:ext cx="6792692" cy="5187322"/>
          </a:xfrm>
          <a:prstGeom prst="rect">
            <a:avLst/>
          </a:prstGeom>
        </p:spPr>
        <p:txBody>
          <a:bodyPr>
            <a:normAutofit lnSpcReduction="1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Font typeface="Wingdings" panose="05000000000000000000" pitchFamily="2" charset="2"/>
              <a:buChar char="v"/>
            </a:pPr>
            <a:r>
              <a:rPr lang="el-GR" cap="none" dirty="0">
                <a:latin typeface="Calibri" panose="020F0502020204030204" pitchFamily="34" charset="0"/>
              </a:rPr>
              <a:t> </a:t>
            </a:r>
            <a:r>
              <a:rPr lang="en-US" sz="2200" cap="none" dirty="0">
                <a:latin typeface="Calibri" panose="020F0502020204030204" pitchFamily="34" charset="0"/>
              </a:rPr>
              <a:t>IgA </a:t>
            </a:r>
            <a:r>
              <a:rPr lang="el-GR" sz="2200" cap="none" dirty="0">
                <a:latin typeface="Calibri" panose="020F0502020204030204" pitchFamily="34" charset="0"/>
              </a:rPr>
              <a:t>αντισώματα εναντίον της </a:t>
            </a:r>
            <a:r>
              <a:rPr lang="el-GR" sz="2200" cap="none" dirty="0" err="1">
                <a:latin typeface="Calibri" panose="020F0502020204030204" pitchFamily="34" charset="0"/>
              </a:rPr>
              <a:t>ιστικής</a:t>
            </a:r>
            <a:r>
              <a:rPr lang="el-GR" sz="2200" cap="none" dirty="0">
                <a:latin typeface="Calibri" panose="020F0502020204030204" pitchFamily="34" charset="0"/>
              </a:rPr>
              <a:t> </a:t>
            </a:r>
            <a:r>
              <a:rPr lang="el-GR" sz="2200" cap="none" dirty="0" err="1">
                <a:latin typeface="Calibri" panose="020F0502020204030204" pitchFamily="34" charset="0"/>
              </a:rPr>
              <a:t>τρανσγλουταμινάσης</a:t>
            </a:r>
            <a:r>
              <a:rPr lang="el-GR" sz="2200" cap="none" dirty="0">
                <a:latin typeface="Calibri" panose="020F0502020204030204" pitchFamily="34" charset="0"/>
              </a:rPr>
              <a:t> (</a:t>
            </a:r>
            <a:r>
              <a:rPr lang="en-US" sz="2200" cap="none" dirty="0">
                <a:latin typeface="Calibri" panose="020F0502020204030204" pitchFamily="34" charset="0"/>
              </a:rPr>
              <a:t>IgA - anti </a:t>
            </a:r>
            <a:r>
              <a:rPr lang="en-US" sz="2200" cap="none" dirty="0" err="1">
                <a:latin typeface="Calibri" panose="020F0502020204030204" pitchFamily="34" charset="0"/>
              </a:rPr>
              <a:t>tTG</a:t>
            </a:r>
            <a:r>
              <a:rPr lang="en-US" sz="2200" cap="none" dirty="0">
                <a:latin typeface="Calibri" panose="020F0502020204030204" pitchFamily="34" charset="0"/>
              </a:rPr>
              <a:t>)</a:t>
            </a:r>
            <a:r>
              <a:rPr lang="el-GR" sz="2200" cap="none" dirty="0">
                <a:latin typeface="Calibri" panose="020F0502020204030204" pitchFamily="34" charset="0"/>
              </a:rPr>
              <a:t> </a:t>
            </a:r>
          </a:p>
          <a:p>
            <a:pPr marL="0" indent="0">
              <a:buNone/>
            </a:pPr>
            <a:r>
              <a:rPr lang="en-US" sz="2200" cap="none" dirty="0">
                <a:latin typeface="Calibri" panose="020F0502020204030204" pitchFamily="34" charset="0"/>
              </a:rPr>
              <a:t>    </a:t>
            </a:r>
            <a:r>
              <a:rPr lang="en-US" sz="2200" cap="none" dirty="0">
                <a:latin typeface="Calibri" panose="020F0502020204030204" pitchFamily="34" charset="0"/>
                <a:sym typeface="Wingdings" panose="05000000000000000000" pitchFamily="2" charset="2"/>
              </a:rPr>
              <a:t> ELISA</a:t>
            </a:r>
          </a:p>
          <a:p>
            <a:pPr marL="0" indent="0">
              <a:buNone/>
            </a:pPr>
            <a:r>
              <a:rPr lang="en-US" sz="2200" cap="none" dirty="0">
                <a:latin typeface="Calibri" panose="020F0502020204030204" pitchFamily="34" charset="0"/>
                <a:sym typeface="Wingdings" panose="05000000000000000000" pitchFamily="2" charset="2"/>
              </a:rPr>
              <a:t>     </a:t>
            </a:r>
            <a:r>
              <a:rPr lang="el-GR" sz="2200" cap="none" dirty="0">
                <a:latin typeface="Calibri" panose="020F0502020204030204" pitchFamily="34" charset="0"/>
                <a:sym typeface="Wingdings" panose="05000000000000000000" pitchFamily="2" charset="2"/>
              </a:rPr>
              <a:t>Ευαισθησία 47-95%, ειδικότητα &gt;90%</a:t>
            </a:r>
          </a:p>
          <a:p>
            <a:pPr marL="0" indent="0">
              <a:buNone/>
            </a:pPr>
            <a:r>
              <a:rPr lang="el-GR" sz="2200" cap="none" dirty="0">
                <a:latin typeface="Calibri" panose="020F0502020204030204" pitchFamily="34" charset="0"/>
                <a:sym typeface="Wingdings" panose="05000000000000000000" pitchFamily="2" charset="2"/>
              </a:rPr>
              <a:t>     Εύκολη – οικονομική</a:t>
            </a:r>
          </a:p>
          <a:p>
            <a:pPr>
              <a:buFont typeface="Wingdings" panose="05000000000000000000" pitchFamily="2" charset="2"/>
              <a:buChar char="v"/>
            </a:pPr>
            <a:r>
              <a:rPr lang="el-GR" sz="2200" cap="none" dirty="0">
                <a:latin typeface="Calibri" panose="020F0502020204030204" pitchFamily="34" charset="0"/>
                <a:sym typeface="Wingdings" panose="05000000000000000000" pitchFamily="2" charset="2"/>
              </a:rPr>
              <a:t> </a:t>
            </a:r>
            <a:r>
              <a:rPr lang="en-US" sz="2200" cap="none" dirty="0">
                <a:latin typeface="Calibri" panose="020F0502020204030204" pitchFamily="34" charset="0"/>
                <a:sym typeface="Wingdings" panose="05000000000000000000" pitchFamily="2" charset="2"/>
              </a:rPr>
              <a:t>IgA </a:t>
            </a:r>
            <a:r>
              <a:rPr lang="el-GR" sz="2200" cap="none" dirty="0">
                <a:latin typeface="Calibri" panose="020F0502020204030204" pitchFamily="34" charset="0"/>
                <a:sym typeface="Wingdings" panose="05000000000000000000" pitchFamily="2" charset="2"/>
              </a:rPr>
              <a:t>αντισώματα εναντίον της </a:t>
            </a:r>
            <a:r>
              <a:rPr lang="el-GR" sz="2200" cap="none" dirty="0" err="1">
                <a:latin typeface="Calibri" panose="020F0502020204030204" pitchFamily="34" charset="0"/>
                <a:sym typeface="Wingdings" panose="05000000000000000000" pitchFamily="2" charset="2"/>
              </a:rPr>
              <a:t>επιδερμιδικής</a:t>
            </a:r>
            <a:r>
              <a:rPr lang="el-GR" sz="2200" cap="none" dirty="0">
                <a:latin typeface="Calibri" panose="020F0502020204030204" pitchFamily="34" charset="0"/>
                <a:sym typeface="Wingdings" panose="05000000000000000000" pitchFamily="2" charset="2"/>
              </a:rPr>
              <a:t> </a:t>
            </a:r>
            <a:r>
              <a:rPr lang="el-GR" sz="2200" cap="none" dirty="0" err="1">
                <a:latin typeface="Calibri" panose="020F0502020204030204" pitchFamily="34" charset="0"/>
                <a:sym typeface="Wingdings" panose="05000000000000000000" pitchFamily="2" charset="2"/>
              </a:rPr>
              <a:t>τρανσγλουταμινάσης</a:t>
            </a:r>
            <a:r>
              <a:rPr lang="el-GR" sz="2200" cap="none" dirty="0">
                <a:latin typeface="Calibri" panose="020F0502020204030204" pitchFamily="34" charset="0"/>
                <a:sym typeface="Wingdings" panose="05000000000000000000" pitchFamily="2" charset="2"/>
              </a:rPr>
              <a:t> (</a:t>
            </a:r>
            <a:r>
              <a:rPr lang="en-US" sz="2200" cap="none" dirty="0">
                <a:latin typeface="Calibri" panose="020F0502020204030204" pitchFamily="34" charset="0"/>
                <a:sym typeface="Wingdings" panose="05000000000000000000" pitchFamily="2" charset="2"/>
              </a:rPr>
              <a:t>IgA - anti </a:t>
            </a:r>
            <a:r>
              <a:rPr lang="en-US" sz="2200" cap="none" dirty="0" err="1">
                <a:latin typeface="Calibri" panose="020F0502020204030204" pitchFamily="34" charset="0"/>
                <a:sym typeface="Wingdings" panose="05000000000000000000" pitchFamily="2" charset="2"/>
              </a:rPr>
              <a:t>eTG</a:t>
            </a:r>
            <a:r>
              <a:rPr lang="en-US" sz="2200" cap="none" dirty="0">
                <a:latin typeface="Calibri" panose="020F0502020204030204" pitchFamily="34" charset="0"/>
                <a:sym typeface="Wingdings" panose="05000000000000000000" pitchFamily="2" charset="2"/>
              </a:rPr>
              <a:t> ) </a:t>
            </a:r>
            <a:endParaRPr lang="el-GR" sz="2200" cap="none" dirty="0">
              <a:latin typeface="Calibri" panose="020F0502020204030204" pitchFamily="34" charset="0"/>
              <a:sym typeface="Wingdings" panose="05000000000000000000" pitchFamily="2" charset="2"/>
            </a:endParaRPr>
          </a:p>
          <a:p>
            <a:pPr marL="0" indent="0">
              <a:buNone/>
            </a:pPr>
            <a:r>
              <a:rPr lang="el-GR" sz="2200" cap="none" dirty="0">
                <a:latin typeface="Calibri" panose="020F0502020204030204" pitchFamily="34" charset="0"/>
                <a:sym typeface="Wingdings" panose="05000000000000000000" pitchFamily="2" charset="2"/>
              </a:rPr>
              <a:t>     Ειδικό αντιγόνο ΕΔ</a:t>
            </a:r>
          </a:p>
          <a:p>
            <a:pPr marL="0" indent="0">
              <a:buNone/>
            </a:pPr>
            <a:r>
              <a:rPr lang="el-GR" sz="2200" cap="none" dirty="0">
                <a:latin typeface="Calibri" panose="020F0502020204030204" pitchFamily="34" charset="0"/>
                <a:sym typeface="Wingdings" panose="05000000000000000000" pitchFamily="2" charset="2"/>
              </a:rPr>
              <a:t>     Ευαισθησία 52-100%, ειδικότητα &gt;90%</a:t>
            </a:r>
          </a:p>
          <a:p>
            <a:pPr marL="0" indent="0">
              <a:buNone/>
            </a:pPr>
            <a:r>
              <a:rPr lang="el-GR" sz="2200" cap="none" dirty="0">
                <a:latin typeface="Calibri" panose="020F0502020204030204" pitchFamily="34" charset="0"/>
                <a:sym typeface="Wingdings" panose="05000000000000000000" pitchFamily="2" charset="2"/>
              </a:rPr>
              <a:t>    </a:t>
            </a:r>
            <a:r>
              <a:rPr lang="en-US" sz="2200" cap="none" dirty="0">
                <a:latin typeface="Calibri" panose="020F0502020204030204" pitchFamily="34" charset="0"/>
                <a:sym typeface="Wingdings" panose="05000000000000000000" pitchFamily="2" charset="2"/>
              </a:rPr>
              <a:t> </a:t>
            </a:r>
            <a:r>
              <a:rPr lang="el-GR" sz="2200" cap="none" dirty="0">
                <a:latin typeface="Calibri" panose="020F0502020204030204" pitchFamily="34" charset="0"/>
                <a:sym typeface="Wingdings" panose="05000000000000000000" pitchFamily="2" charset="2"/>
              </a:rPr>
              <a:t>Χρησιμοποιείται κυρίως τη τελευταία </a:t>
            </a:r>
          </a:p>
          <a:p>
            <a:pPr marL="0" indent="0">
              <a:buNone/>
            </a:pPr>
            <a:r>
              <a:rPr lang="el-GR" sz="2200" cap="none" dirty="0">
                <a:latin typeface="Calibri" panose="020F0502020204030204" pitchFamily="34" charset="0"/>
                <a:sym typeface="Wingdings" panose="05000000000000000000" pitchFamily="2" charset="2"/>
              </a:rPr>
              <a:t>      10 </a:t>
            </a:r>
            <a:r>
              <a:rPr lang="el-GR" sz="2200" cap="none" dirty="0" err="1">
                <a:latin typeface="Calibri" panose="020F0502020204030204" pitchFamily="34" charset="0"/>
                <a:sym typeface="Wingdings" panose="05000000000000000000" pitchFamily="2" charset="2"/>
              </a:rPr>
              <a:t>ετια</a:t>
            </a:r>
            <a:endParaRPr lang="el-GR" sz="2200" cap="none" dirty="0">
              <a:latin typeface="Calibri" panose="020F0502020204030204" pitchFamily="34" charset="0"/>
              <a:sym typeface="Wingdings" panose="05000000000000000000" pitchFamily="2" charset="2"/>
            </a:endParaRPr>
          </a:p>
        </p:txBody>
      </p:sp>
      <p:sp>
        <p:nvSpPr>
          <p:cNvPr id="6" name="Στρογγυλεμένο ορθογώνιο 5"/>
          <p:cNvSpPr/>
          <p:nvPr/>
        </p:nvSpPr>
        <p:spPr>
          <a:xfrm>
            <a:off x="2521526" y="2044784"/>
            <a:ext cx="5756120" cy="1384217"/>
          </a:xfrm>
          <a:prstGeom prst="round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745948" y="1136073"/>
            <a:ext cx="2922053" cy="1940243"/>
          </a:xfrm>
          <a:prstGeom prst="rect">
            <a:avLst/>
          </a:prstGeom>
        </p:spPr>
      </p:pic>
      <p:sp>
        <p:nvSpPr>
          <p:cNvPr id="10" name="Στρογγυλεμένο ορθογώνιο 9"/>
          <p:cNvSpPr/>
          <p:nvPr/>
        </p:nvSpPr>
        <p:spPr>
          <a:xfrm>
            <a:off x="2521526" y="4381959"/>
            <a:ext cx="5756120" cy="1924081"/>
          </a:xfrm>
          <a:prstGeom prst="round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7" name="Εικόνα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2218" y="4954010"/>
            <a:ext cx="3195782" cy="1903991"/>
          </a:xfrm>
          <a:prstGeom prst="rect">
            <a:avLst/>
          </a:prstGeom>
        </p:spPr>
      </p:pic>
    </p:spTree>
    <p:extLst>
      <p:ext uri="{BB962C8B-B14F-4D97-AF65-F5344CB8AC3E}">
        <p14:creationId xmlns:p14="http://schemas.microsoft.com/office/powerpoint/2010/main" val="2886997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500"/>
                                        <p:tgtEl>
                                          <p:spTgt spid="4">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1000"/>
                                        <p:tgtEl>
                                          <p:spTgt spid="6"/>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500"/>
                                        <p:tgtEl>
                                          <p:spTgt spid="4">
                                            <p:txEl>
                                              <p:pRg st="5" end="5"/>
                                            </p:txEl>
                                          </p:spTgt>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500"/>
                                        <p:tgtEl>
                                          <p:spTgt spid="4">
                                            <p:txEl>
                                              <p:pRg st="6" end="6"/>
                                            </p:txEl>
                                          </p:spTgt>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500"/>
                                        <p:tgtEl>
                                          <p:spTgt spid="4">
                                            <p:txEl>
                                              <p:pRg st="7" end="7"/>
                                            </p:txEl>
                                          </p:spTgt>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Effect transition="in" filter="fade">
                                      <p:cBhvr>
                                        <p:cTn id="43" dur="500"/>
                                        <p:tgtEl>
                                          <p:spTgt spid="4">
                                            <p:txEl>
                                              <p:pRg st="8" end="8"/>
                                            </p:txEl>
                                          </p:spTgt>
                                        </p:tgtEl>
                                      </p:cBhvr>
                                    </p:animEffect>
                                  </p:childTnLst>
                                </p:cTn>
                              </p:par>
                            </p:childTnLst>
                          </p:cTn>
                        </p:par>
                        <p:par>
                          <p:cTn id="44" fill="hold">
                            <p:stCondLst>
                              <p:cond delay="5500"/>
                            </p:stCondLst>
                            <p:childTnLst>
                              <p:par>
                                <p:cTn id="45" presetID="2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49362" y="297633"/>
            <a:ext cx="4384499" cy="523220"/>
          </a:xfrm>
          <a:prstGeom prst="rect">
            <a:avLst/>
          </a:prstGeom>
          <a:noFill/>
          <a:ln w="15875">
            <a:solidFill>
              <a:schemeClr val="accent6">
                <a:lumMod val="75000"/>
              </a:schemeClr>
            </a:solidFill>
          </a:ln>
        </p:spPr>
        <p:txBody>
          <a:bodyPr wrap="square" rtlCol="0">
            <a:spAutoFit/>
          </a:bodyPr>
          <a:lstStyle/>
          <a:p>
            <a:pPr algn="ctr"/>
            <a:r>
              <a:rPr lang="el-GR" sz="2800" dirty="0">
                <a:latin typeface="Calibri" panose="020F0502020204030204" pitchFamily="34" charset="0"/>
              </a:rPr>
              <a:t>Ειδικός έλεγχος</a:t>
            </a:r>
          </a:p>
        </p:txBody>
      </p:sp>
      <p:sp>
        <p:nvSpPr>
          <p:cNvPr id="4" name="Θέση περιεχομένου 2"/>
          <p:cNvSpPr txBox="1">
            <a:spLocks/>
          </p:cNvSpPr>
          <p:nvPr/>
        </p:nvSpPr>
        <p:spPr>
          <a:xfrm>
            <a:off x="2277417" y="1118717"/>
            <a:ext cx="6792692" cy="5187322"/>
          </a:xfrm>
          <a:prstGeom prst="rect">
            <a:avLst/>
          </a:prstGeom>
        </p:spPr>
        <p:txBody>
          <a:bodyPr>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Font typeface="Wingdings" panose="05000000000000000000" pitchFamily="2" charset="2"/>
              <a:buChar char="v"/>
            </a:pPr>
            <a:r>
              <a:rPr lang="el-GR" cap="none" dirty="0">
                <a:latin typeface="Calibri" panose="020F0502020204030204" pitchFamily="34" charset="0"/>
              </a:rPr>
              <a:t> </a:t>
            </a:r>
            <a:r>
              <a:rPr lang="el-GR" sz="2200" cap="none" dirty="0">
                <a:latin typeface="Calibri" panose="020F0502020204030204" pitchFamily="34" charset="0"/>
                <a:sym typeface="Wingdings" panose="05000000000000000000" pitchFamily="2" charset="2"/>
              </a:rPr>
              <a:t>Ενδομυϊκά αντισώματα (</a:t>
            </a:r>
            <a:r>
              <a:rPr lang="en-US" sz="2200" cap="none" dirty="0">
                <a:latin typeface="Calibri" panose="020F0502020204030204" pitchFamily="34" charset="0"/>
                <a:sym typeface="Wingdings" panose="05000000000000000000" pitchFamily="2" charset="2"/>
              </a:rPr>
              <a:t>IgA-</a:t>
            </a:r>
            <a:r>
              <a:rPr lang="el-GR" sz="2200" cap="none" dirty="0">
                <a:latin typeface="Calibri" panose="020F0502020204030204" pitchFamily="34" charset="0"/>
                <a:sym typeface="Wingdings" panose="05000000000000000000" pitchFamily="2" charset="2"/>
              </a:rPr>
              <a:t>ΕΜΑ)</a:t>
            </a:r>
            <a:endParaRPr lang="en-US" sz="2200" cap="none" dirty="0">
              <a:latin typeface="Calibri" panose="020F0502020204030204" pitchFamily="34" charset="0"/>
              <a:sym typeface="Wingdings" panose="05000000000000000000" pitchFamily="2" charset="2"/>
            </a:endParaRPr>
          </a:p>
          <a:p>
            <a:pPr marL="0" indent="0">
              <a:buNone/>
            </a:pPr>
            <a:r>
              <a:rPr lang="en-US" sz="2200" cap="none" dirty="0">
                <a:latin typeface="Calibri" panose="020F0502020204030204" pitchFamily="34" charset="0"/>
                <a:sym typeface="Wingdings" panose="05000000000000000000" pitchFamily="2" charset="2"/>
              </a:rPr>
              <a:t>     </a:t>
            </a:r>
            <a:r>
              <a:rPr lang="el-GR" sz="2200" cap="none" dirty="0">
                <a:latin typeface="Calibri" panose="020F0502020204030204" pitchFamily="34" charset="0"/>
                <a:sym typeface="Wingdings" panose="05000000000000000000" pitchFamily="2" charset="2"/>
              </a:rPr>
              <a:t>Έμμεσος </a:t>
            </a:r>
            <a:r>
              <a:rPr lang="el-GR" sz="2200" cap="none" dirty="0" err="1">
                <a:latin typeface="Calibri" panose="020F0502020204030204" pitchFamily="34" charset="0"/>
                <a:sym typeface="Wingdings" panose="05000000000000000000" pitchFamily="2" charset="2"/>
              </a:rPr>
              <a:t>ανοσοφθορισμός</a:t>
            </a:r>
            <a:r>
              <a:rPr lang="el-GR" sz="2200" cap="none" dirty="0">
                <a:latin typeface="Calibri" panose="020F0502020204030204" pitchFamily="34" charset="0"/>
                <a:sym typeface="Wingdings" panose="05000000000000000000" pitchFamily="2" charset="2"/>
              </a:rPr>
              <a:t> (</a:t>
            </a:r>
            <a:r>
              <a:rPr lang="el-GR" sz="2200" cap="none" dirty="0" err="1">
                <a:latin typeface="Calibri" panose="020F0502020204030204" pitchFamily="34" charset="0"/>
                <a:sym typeface="Wingdings" panose="05000000000000000000" pitchFamily="2" charset="2"/>
              </a:rPr>
              <a:t>υποστρώμα</a:t>
            </a:r>
            <a:r>
              <a:rPr lang="en-US" sz="2200" cap="none" dirty="0">
                <a:latin typeface="Calibri" panose="020F0502020204030204" pitchFamily="34" charset="0"/>
                <a:sym typeface="Wingdings" panose="05000000000000000000" pitchFamily="2" charset="2"/>
              </a:rPr>
              <a:t>:</a:t>
            </a:r>
            <a:r>
              <a:rPr lang="el-GR" sz="2200" cap="none" dirty="0">
                <a:latin typeface="Calibri" panose="020F0502020204030204" pitchFamily="34" charset="0"/>
                <a:sym typeface="Wingdings" panose="05000000000000000000" pitchFamily="2" charset="2"/>
              </a:rPr>
              <a:t> λείος</a:t>
            </a:r>
          </a:p>
          <a:p>
            <a:pPr marL="0" indent="0">
              <a:buNone/>
            </a:pPr>
            <a:r>
              <a:rPr lang="el-GR" sz="2200" cap="none" dirty="0">
                <a:latin typeface="Calibri" panose="020F0502020204030204" pitchFamily="34" charset="0"/>
                <a:sym typeface="Wingdings" panose="05000000000000000000" pitchFamily="2" charset="2"/>
              </a:rPr>
              <a:t>         μυϊκός χιτώνας οισοφάγου πιθήκου</a:t>
            </a:r>
            <a:r>
              <a:rPr lang="en-US" sz="2200" cap="none" dirty="0">
                <a:latin typeface="Calibri" panose="020F0502020204030204" pitchFamily="34" charset="0"/>
                <a:sym typeface="Wingdings" panose="05000000000000000000" pitchFamily="2" charset="2"/>
              </a:rPr>
              <a:t>)</a:t>
            </a:r>
            <a:endParaRPr lang="el-GR" sz="2200" cap="none" dirty="0">
              <a:latin typeface="Calibri" panose="020F0502020204030204" pitchFamily="34" charset="0"/>
              <a:sym typeface="Wingdings" panose="05000000000000000000" pitchFamily="2" charset="2"/>
            </a:endParaRPr>
          </a:p>
          <a:p>
            <a:pPr marL="0" indent="0">
              <a:buNone/>
            </a:pPr>
            <a:r>
              <a:rPr lang="el-GR" sz="2200" cap="none" dirty="0">
                <a:latin typeface="Calibri" panose="020F0502020204030204" pitchFamily="34" charset="0"/>
                <a:sym typeface="Wingdings" panose="05000000000000000000" pitchFamily="2" charset="2"/>
              </a:rPr>
              <a:t>     Ευαισθησία 52-100%, ειδικότητα 100%</a:t>
            </a:r>
          </a:p>
          <a:p>
            <a:pPr marL="0" indent="0">
              <a:buNone/>
            </a:pPr>
            <a:r>
              <a:rPr lang="el-GR" sz="2200" cap="none" dirty="0">
                <a:latin typeface="Calibri" panose="020F0502020204030204" pitchFamily="34" charset="0"/>
                <a:sym typeface="Wingdings" panose="05000000000000000000" pitchFamily="2" charset="2"/>
              </a:rPr>
              <a:t>     Ακριβή, χρονοβόρα, εξειδικευμένο προσωπικό</a:t>
            </a:r>
          </a:p>
          <a:p>
            <a:pPr>
              <a:buFont typeface="Wingdings" panose="05000000000000000000" pitchFamily="2" charset="2"/>
              <a:buChar char="v"/>
            </a:pPr>
            <a:r>
              <a:rPr lang="en-US" sz="2200" cap="none" dirty="0">
                <a:latin typeface="Calibri" panose="020F0502020204030204" pitchFamily="34" charset="0"/>
                <a:sym typeface="Wingdings" panose="05000000000000000000" pitchFamily="2" charset="2"/>
              </a:rPr>
              <a:t> </a:t>
            </a:r>
            <a:r>
              <a:rPr lang="el-GR" sz="2200" cap="none" dirty="0">
                <a:latin typeface="Calibri" panose="020F0502020204030204" pitchFamily="34" charset="0"/>
                <a:sym typeface="Wingdings" panose="05000000000000000000" pitchFamily="2" charset="2"/>
              </a:rPr>
              <a:t>Άλλα </a:t>
            </a:r>
          </a:p>
          <a:p>
            <a:pPr marL="0" indent="0">
              <a:buNone/>
            </a:pPr>
            <a:r>
              <a:rPr lang="el-GR" sz="2200" cap="none" dirty="0">
                <a:latin typeface="Calibri" panose="020F0502020204030204" pitchFamily="34" charset="0"/>
                <a:sym typeface="Wingdings" panose="05000000000000000000" pitchFamily="2" charset="2"/>
              </a:rPr>
              <a:t>     </a:t>
            </a:r>
            <a:r>
              <a:rPr lang="en-US" sz="2200" cap="none" dirty="0">
                <a:latin typeface="Calibri" panose="020F0502020204030204" pitchFamily="34" charset="0"/>
                <a:sym typeface="Wingdings" panose="05000000000000000000" pitchFamily="2" charset="2"/>
              </a:rPr>
              <a:t>anti-DGB</a:t>
            </a:r>
          </a:p>
          <a:p>
            <a:pPr marL="0" indent="0">
              <a:buNone/>
            </a:pPr>
            <a:r>
              <a:rPr lang="en-US" sz="2200" cap="none" dirty="0">
                <a:latin typeface="Calibri" panose="020F0502020204030204" pitchFamily="34" charset="0"/>
                <a:sym typeface="Wingdings" panose="05000000000000000000" pitchFamily="2" charset="2"/>
              </a:rPr>
              <a:t>    </a:t>
            </a:r>
            <a:r>
              <a:rPr lang="el-GR" sz="2200" cap="none" dirty="0">
                <a:latin typeface="Calibri" panose="020F0502020204030204" pitchFamily="34" charset="0"/>
                <a:sym typeface="Wingdings" panose="05000000000000000000" pitchFamily="2" charset="2"/>
              </a:rPr>
              <a:t></a:t>
            </a:r>
            <a:r>
              <a:rPr lang="en-US" sz="2200" cap="none" dirty="0">
                <a:latin typeface="Calibri" panose="020F0502020204030204" pitchFamily="34" charset="0"/>
                <a:sym typeface="Wingdings" panose="05000000000000000000" pitchFamily="2" charset="2"/>
              </a:rPr>
              <a:t> anti-</a:t>
            </a:r>
            <a:r>
              <a:rPr lang="en-US" sz="2200" cap="none" dirty="0" err="1">
                <a:latin typeface="Calibri" panose="020F0502020204030204" pitchFamily="34" charset="0"/>
                <a:sym typeface="Wingdings" panose="05000000000000000000" pitchFamily="2" charset="2"/>
              </a:rPr>
              <a:t>neoepitope</a:t>
            </a:r>
            <a:r>
              <a:rPr lang="en-US" sz="2200" cap="none" dirty="0">
                <a:latin typeface="Calibri" panose="020F0502020204030204" pitchFamily="34" charset="0"/>
                <a:sym typeface="Wingdings" panose="05000000000000000000" pitchFamily="2" charset="2"/>
              </a:rPr>
              <a:t> </a:t>
            </a:r>
            <a:r>
              <a:rPr lang="en-US" sz="2200" cap="none" dirty="0" err="1">
                <a:latin typeface="Calibri" panose="020F0502020204030204" pitchFamily="34" charset="0"/>
                <a:sym typeface="Wingdings" panose="05000000000000000000" pitchFamily="2" charset="2"/>
              </a:rPr>
              <a:t>tTG</a:t>
            </a:r>
            <a:endParaRPr lang="el-GR" sz="2200" cap="none" dirty="0">
              <a:latin typeface="Calibri" panose="020F0502020204030204" pitchFamily="34" charset="0"/>
              <a:sym typeface="Wingdings" panose="05000000000000000000" pitchFamily="2" charset="2"/>
            </a:endParaRPr>
          </a:p>
          <a:p>
            <a:pPr marL="0" indent="0">
              <a:buNone/>
            </a:pPr>
            <a:r>
              <a:rPr lang="el-GR" sz="2200" cap="none" dirty="0">
                <a:latin typeface="Calibri" panose="020F0502020204030204" pitchFamily="34" charset="0"/>
                <a:sym typeface="Wingdings" panose="05000000000000000000" pitchFamily="2" charset="2"/>
              </a:rPr>
              <a:t>     </a:t>
            </a:r>
            <a:r>
              <a:rPr lang="en-US" sz="2200" cap="none" dirty="0">
                <a:latin typeface="Calibri" panose="020F0502020204030204" pitchFamily="34" charset="0"/>
                <a:sym typeface="Wingdings" panose="05000000000000000000" pitchFamily="2" charset="2"/>
              </a:rPr>
              <a:t>anti-GAF3X</a:t>
            </a:r>
            <a:endParaRPr lang="el-GR" sz="2200" cap="none" dirty="0">
              <a:latin typeface="Calibri" panose="020F0502020204030204" pitchFamily="34" charset="0"/>
              <a:sym typeface="Wingdings" panose="05000000000000000000" pitchFamily="2" charset="2"/>
            </a:endParaRPr>
          </a:p>
        </p:txBody>
      </p:sp>
      <p:sp>
        <p:nvSpPr>
          <p:cNvPr id="6" name="Στρογγυλεμένο ορθογώνιο 5"/>
          <p:cNvSpPr/>
          <p:nvPr/>
        </p:nvSpPr>
        <p:spPr>
          <a:xfrm>
            <a:off x="2438398" y="1619909"/>
            <a:ext cx="6474693" cy="2157765"/>
          </a:xfrm>
          <a:prstGeom prst="round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Στρογγυλεμένο ορθογώνιο 9"/>
          <p:cNvSpPr/>
          <p:nvPr/>
        </p:nvSpPr>
        <p:spPr>
          <a:xfrm>
            <a:off x="2438397" y="4283443"/>
            <a:ext cx="6474693" cy="1603583"/>
          </a:xfrm>
          <a:prstGeom prst="round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4244" y="820854"/>
            <a:ext cx="1841838" cy="1694491"/>
          </a:xfrm>
          <a:prstGeom prst="rect">
            <a:avLst/>
          </a:prstGeom>
        </p:spPr>
      </p:pic>
      <p:sp>
        <p:nvSpPr>
          <p:cNvPr id="5" name="Ορθογώνιο 4"/>
          <p:cNvSpPr/>
          <p:nvPr/>
        </p:nvSpPr>
        <p:spPr>
          <a:xfrm>
            <a:off x="2277417" y="6035060"/>
            <a:ext cx="4572000" cy="646331"/>
          </a:xfrm>
          <a:prstGeom prst="rect">
            <a:avLst/>
          </a:prstGeom>
        </p:spPr>
        <p:txBody>
          <a:bodyPr>
            <a:spAutoFit/>
          </a:bodyPr>
          <a:lstStyle/>
          <a:p>
            <a:r>
              <a:rPr lang="en-US" sz="1200" i="1" dirty="0" err="1">
                <a:effectLst>
                  <a:outerShdw blurRad="38100" dist="38100" dir="2700000" algn="tl">
                    <a:srgbClr val="000000">
                      <a:alpha val="43137"/>
                    </a:srgbClr>
                  </a:outerShdw>
                </a:effectLst>
              </a:rPr>
              <a:t>Bolotin</a:t>
            </a:r>
            <a:r>
              <a:rPr lang="en-US" sz="1200" i="1" dirty="0">
                <a:effectLst>
                  <a:outerShdw blurRad="38100" dist="38100" dir="2700000" algn="tl">
                    <a:srgbClr val="000000">
                      <a:alpha val="43137"/>
                    </a:srgbClr>
                  </a:outerShdw>
                </a:effectLst>
              </a:rPr>
              <a:t> D, et al. J Am </a:t>
            </a:r>
            <a:r>
              <a:rPr lang="en-US" sz="1200" i="1" dirty="0" err="1">
                <a:effectLst>
                  <a:outerShdw blurRad="38100" dist="38100" dir="2700000" algn="tl">
                    <a:srgbClr val="000000">
                      <a:alpha val="43137"/>
                    </a:srgbClr>
                  </a:outerShdw>
                </a:effectLst>
              </a:rPr>
              <a:t>Acad</a:t>
            </a:r>
            <a:r>
              <a:rPr lang="en-US" sz="1200" i="1" dirty="0">
                <a:effectLst>
                  <a:outerShdw blurRad="38100" dist="38100" dir="2700000" algn="tl">
                    <a:srgbClr val="000000">
                      <a:alpha val="43137"/>
                    </a:srgbClr>
                  </a:outerShdw>
                </a:effectLst>
              </a:rPr>
              <a:t> </a:t>
            </a:r>
            <a:r>
              <a:rPr lang="en-US" sz="1200" i="1" dirty="0" err="1">
                <a:effectLst>
                  <a:outerShdw blurRad="38100" dist="38100" dir="2700000" algn="tl">
                    <a:srgbClr val="000000">
                      <a:alpha val="43137"/>
                    </a:srgbClr>
                  </a:outerShdw>
                </a:effectLst>
              </a:rPr>
              <a:t>Dermatol</a:t>
            </a:r>
            <a:r>
              <a:rPr lang="en-US" sz="1200" i="1" dirty="0">
                <a:effectLst>
                  <a:outerShdw blurRad="38100" dist="38100" dir="2700000" algn="tl">
                    <a:srgbClr val="000000">
                      <a:alpha val="43137"/>
                    </a:srgbClr>
                  </a:outerShdw>
                </a:effectLst>
              </a:rPr>
              <a:t> 2011;64:1017-24</a:t>
            </a:r>
          </a:p>
          <a:p>
            <a:r>
              <a:rPr lang="it-IT" sz="1200" i="1" dirty="0">
                <a:effectLst>
                  <a:outerShdw blurRad="38100" dist="38100" dir="2700000" algn="tl">
                    <a:srgbClr val="000000">
                      <a:alpha val="43137"/>
                    </a:srgbClr>
                  </a:outerShdw>
                </a:effectLst>
              </a:rPr>
              <a:t>Antiga E, et al. Clin Cosm Dermatol 2015;8:257-265.</a:t>
            </a:r>
          </a:p>
          <a:p>
            <a:endParaRPr lang="en-US" sz="1200" i="1" dirty="0">
              <a:effectLst>
                <a:outerShdw blurRad="38100" dist="38100" dir="2700000" algn="tl">
                  <a:srgbClr val="000000">
                    <a:alpha val="43137"/>
                  </a:srgbClr>
                </a:outerShdw>
              </a:effectLst>
            </a:endParaRPr>
          </a:p>
        </p:txBody>
      </p:sp>
      <p:sp>
        <p:nvSpPr>
          <p:cNvPr id="7" name="Φυσαλίδα σκέψης: Σύννεφο 6">
            <a:extLst>
              <a:ext uri="{FF2B5EF4-FFF2-40B4-BE49-F238E27FC236}">
                <a16:creationId xmlns:a16="http://schemas.microsoft.com/office/drawing/2014/main" id="{6140E503-CEAF-686E-186E-40F88AC9CF65}"/>
              </a:ext>
            </a:extLst>
          </p:cNvPr>
          <p:cNvSpPr/>
          <p:nvPr/>
        </p:nvSpPr>
        <p:spPr>
          <a:xfrm>
            <a:off x="8333551" y="3699540"/>
            <a:ext cx="2291234" cy="1507669"/>
          </a:xfrm>
          <a:prstGeom prst="cloudCallout">
            <a:avLst>
              <a:gd name="adj1" fmla="val -41884"/>
              <a:gd name="adj2" fmla="val 55835"/>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HLA testing?</a:t>
            </a:r>
            <a:endParaRPr lang="el-GR" dirty="0"/>
          </a:p>
        </p:txBody>
      </p:sp>
    </p:spTree>
    <p:extLst>
      <p:ext uri="{BB962C8B-B14F-4D97-AF65-F5344CB8AC3E}">
        <p14:creationId xmlns:p14="http://schemas.microsoft.com/office/powerpoint/2010/main" val="153076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fade">
                                      <p:cBhvr>
                                        <p:cTn id="11" dur="500"/>
                                        <p:tgtEl>
                                          <p:spTgt spid="4">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500"/>
                                        <p:tgtEl>
                                          <p:spTgt spid="4">
                                            <p:txEl>
                                              <p:pRg st="3" end="3"/>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1000"/>
                                        <p:tgtEl>
                                          <p:spTgt spid="6"/>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fade">
                                      <p:cBhvr>
                                        <p:cTn id="31" dur="500"/>
                                        <p:tgtEl>
                                          <p:spTgt spid="4">
                                            <p:txEl>
                                              <p:pRg st="7" end="7"/>
                                            </p:txEl>
                                          </p:spTgt>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500"/>
                                        <p:tgtEl>
                                          <p:spTgt spid="4">
                                            <p:txEl>
                                              <p:pRg st="8" end="8"/>
                                            </p:txEl>
                                          </p:spTgt>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2A3A15-1B85-98E8-778A-0091E2417E02}"/>
              </a:ext>
            </a:extLst>
          </p:cNvPr>
          <p:cNvSpPr txBox="1"/>
          <p:nvPr/>
        </p:nvSpPr>
        <p:spPr>
          <a:xfrm>
            <a:off x="3649362" y="297633"/>
            <a:ext cx="4384499" cy="523220"/>
          </a:xfrm>
          <a:prstGeom prst="rect">
            <a:avLst/>
          </a:prstGeom>
          <a:noFill/>
          <a:ln w="15875">
            <a:solidFill>
              <a:schemeClr val="accent6">
                <a:lumMod val="75000"/>
              </a:schemeClr>
            </a:solidFill>
          </a:ln>
        </p:spPr>
        <p:txBody>
          <a:bodyPr wrap="square" rtlCol="0">
            <a:spAutoFit/>
          </a:bodyPr>
          <a:lstStyle/>
          <a:p>
            <a:pPr algn="ctr"/>
            <a:r>
              <a:rPr lang="el-GR" sz="2800" dirty="0">
                <a:latin typeface="Calibri" panose="020F0502020204030204" pitchFamily="34" charset="0"/>
              </a:rPr>
              <a:t>Βιοψία λεπτού εντέρου</a:t>
            </a:r>
          </a:p>
        </p:txBody>
      </p:sp>
      <p:pic>
        <p:nvPicPr>
          <p:cNvPr id="3" name="Εικόνα 2">
            <a:extLst>
              <a:ext uri="{FF2B5EF4-FFF2-40B4-BE49-F238E27FC236}">
                <a16:creationId xmlns:a16="http://schemas.microsoft.com/office/drawing/2014/main" id="{C40F069E-896C-A041-334A-5B61EF722EEE}"/>
              </a:ext>
            </a:extLst>
          </p:cNvPr>
          <p:cNvPicPr>
            <a:picLocks noChangeAspect="1"/>
          </p:cNvPicPr>
          <p:nvPr/>
        </p:nvPicPr>
        <p:blipFill>
          <a:blip r:embed="rId2"/>
          <a:stretch>
            <a:fillRect/>
          </a:stretch>
        </p:blipFill>
        <p:spPr>
          <a:xfrm>
            <a:off x="1820872" y="1155561"/>
            <a:ext cx="3656978" cy="5103516"/>
          </a:xfrm>
          <a:prstGeom prst="rect">
            <a:avLst/>
          </a:prstGeom>
        </p:spPr>
      </p:pic>
      <p:sp>
        <p:nvSpPr>
          <p:cNvPr id="4" name="TextBox 3">
            <a:extLst>
              <a:ext uri="{FF2B5EF4-FFF2-40B4-BE49-F238E27FC236}">
                <a16:creationId xmlns:a16="http://schemas.microsoft.com/office/drawing/2014/main" id="{6A02BC07-F35F-9B13-2ED2-A7EDE66620FA}"/>
              </a:ext>
            </a:extLst>
          </p:cNvPr>
          <p:cNvSpPr txBox="1"/>
          <p:nvPr/>
        </p:nvSpPr>
        <p:spPr>
          <a:xfrm>
            <a:off x="5809191" y="1846074"/>
            <a:ext cx="4449338" cy="3323987"/>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285750" indent="-285750">
              <a:spcBef>
                <a:spcPts val="600"/>
              </a:spcBef>
              <a:buFont typeface="Arial" panose="020B0604020202020204" pitchFamily="34" charset="0"/>
              <a:buChar char="•"/>
            </a:pPr>
            <a:r>
              <a:rPr lang="el-GR" sz="2000" dirty="0"/>
              <a:t>Δεν απαιτείται για τη διάγνωση της νόσου</a:t>
            </a:r>
          </a:p>
          <a:p>
            <a:pPr marL="285750" indent="-285750">
              <a:spcBef>
                <a:spcPts val="600"/>
              </a:spcBef>
              <a:buFont typeface="Arial" panose="020B0604020202020204" pitchFamily="34" charset="0"/>
              <a:buChar char="•"/>
            </a:pPr>
            <a:r>
              <a:rPr lang="el-GR" sz="2000" dirty="0"/>
              <a:t>Προτείνεται σε μεμονωμένες περιπτώσεις για την εκτίμηση της σοβαρότητας της εντερικής νόσου</a:t>
            </a:r>
            <a:endParaRPr lang="en-US" sz="2000" dirty="0"/>
          </a:p>
          <a:p>
            <a:pPr marL="285750" indent="-285750">
              <a:spcBef>
                <a:spcPts val="600"/>
              </a:spcBef>
              <a:buFont typeface="Arial" panose="020B0604020202020204" pitchFamily="34" charset="0"/>
              <a:buChar char="•"/>
            </a:pPr>
            <a:r>
              <a:rPr lang="el-GR" sz="2000" dirty="0"/>
              <a:t>Λαμβάνονται τουλάχιστον 4 δείγματα από το κατώτερο τμήμα του δωδεκαδακτύλου και τουλάχιστον ένα από τη </a:t>
            </a:r>
            <a:r>
              <a:rPr lang="el-GR" sz="2000" dirty="0" err="1">
                <a:solidFill>
                  <a:srgbClr val="202122"/>
                </a:solidFill>
              </a:rPr>
              <a:t>νηστιδοδωδεκαδακτυλική</a:t>
            </a:r>
            <a:r>
              <a:rPr lang="el-GR" sz="2000" dirty="0">
                <a:solidFill>
                  <a:srgbClr val="202122"/>
                </a:solidFill>
              </a:rPr>
              <a:t> καμπή.</a:t>
            </a:r>
            <a:endParaRPr lang="el-GR" sz="2000" dirty="0"/>
          </a:p>
        </p:txBody>
      </p:sp>
      <p:sp>
        <p:nvSpPr>
          <p:cNvPr id="5" name="TextBox 4">
            <a:extLst>
              <a:ext uri="{FF2B5EF4-FFF2-40B4-BE49-F238E27FC236}">
                <a16:creationId xmlns:a16="http://schemas.microsoft.com/office/drawing/2014/main" id="{0E14B698-CFE8-E29A-4464-75A8E50E13E0}"/>
              </a:ext>
            </a:extLst>
          </p:cNvPr>
          <p:cNvSpPr txBox="1"/>
          <p:nvPr/>
        </p:nvSpPr>
        <p:spPr>
          <a:xfrm>
            <a:off x="1595323" y="6518849"/>
            <a:ext cx="4572000" cy="400110"/>
          </a:xfrm>
          <a:prstGeom prst="rect">
            <a:avLst/>
          </a:prstGeom>
          <a:noFill/>
        </p:spPr>
        <p:txBody>
          <a:bodyPr wrap="square">
            <a:spAutoFit/>
          </a:bodyPr>
          <a:lstStyle/>
          <a:p>
            <a:r>
              <a:rPr lang="en-US" sz="1000" i="1" dirty="0" err="1"/>
              <a:t>Görög</a:t>
            </a:r>
            <a:r>
              <a:rPr lang="en-US" sz="1000" i="1" dirty="0"/>
              <a:t> A, </a:t>
            </a:r>
            <a:r>
              <a:rPr lang="en-US" sz="1000" i="1" dirty="0" err="1"/>
              <a:t>Antiga</a:t>
            </a:r>
            <a:r>
              <a:rPr lang="en-US" sz="1000" i="1" dirty="0"/>
              <a:t> E et al. J </a:t>
            </a:r>
            <a:r>
              <a:rPr lang="en-US" sz="1000" i="1" dirty="0" err="1"/>
              <a:t>Eur</a:t>
            </a:r>
            <a:r>
              <a:rPr lang="en-US" sz="1000" i="1" dirty="0"/>
              <a:t> </a:t>
            </a:r>
            <a:r>
              <a:rPr lang="en-US" sz="1000" i="1" dirty="0" err="1"/>
              <a:t>Acad</a:t>
            </a:r>
            <a:r>
              <a:rPr lang="en-US" sz="1000" i="1" dirty="0"/>
              <a:t> Dermatol </a:t>
            </a:r>
            <a:r>
              <a:rPr lang="en-US" sz="1000" i="1" dirty="0" err="1"/>
              <a:t>Venereol</a:t>
            </a:r>
            <a:r>
              <a:rPr lang="en-US" sz="1000" i="1" dirty="0"/>
              <a:t>. 2021 Jun;35(6):1251-1277.</a:t>
            </a:r>
            <a:endParaRPr lang="el-GR" sz="1000" i="1" dirty="0"/>
          </a:p>
        </p:txBody>
      </p:sp>
    </p:spTree>
    <p:extLst>
      <p:ext uri="{BB962C8B-B14F-4D97-AF65-F5344CB8AC3E}">
        <p14:creationId xmlns:p14="http://schemas.microsoft.com/office/powerpoint/2010/main" val="14986489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EE0553C-A5EF-B9B7-2E5E-1A105415F971}"/>
              </a:ext>
            </a:extLst>
          </p:cNvPr>
          <p:cNvPicPr>
            <a:picLocks noChangeAspect="1"/>
          </p:cNvPicPr>
          <p:nvPr/>
        </p:nvPicPr>
        <p:blipFill>
          <a:blip r:embed="rId2"/>
          <a:stretch>
            <a:fillRect/>
          </a:stretch>
        </p:blipFill>
        <p:spPr>
          <a:xfrm>
            <a:off x="2677659" y="195928"/>
            <a:ext cx="6836683" cy="6265179"/>
          </a:xfrm>
          <a:prstGeom prst="rect">
            <a:avLst/>
          </a:prstGeom>
        </p:spPr>
      </p:pic>
      <p:sp>
        <p:nvSpPr>
          <p:cNvPr id="4" name="TextBox 3">
            <a:extLst>
              <a:ext uri="{FF2B5EF4-FFF2-40B4-BE49-F238E27FC236}">
                <a16:creationId xmlns:a16="http://schemas.microsoft.com/office/drawing/2014/main" id="{9CA74571-7828-45E4-728B-B434DE11B1E5}"/>
              </a:ext>
            </a:extLst>
          </p:cNvPr>
          <p:cNvSpPr txBox="1"/>
          <p:nvPr/>
        </p:nvSpPr>
        <p:spPr>
          <a:xfrm>
            <a:off x="1631008" y="6361534"/>
            <a:ext cx="4707652" cy="400110"/>
          </a:xfrm>
          <a:prstGeom prst="rect">
            <a:avLst/>
          </a:prstGeom>
          <a:noFill/>
        </p:spPr>
        <p:txBody>
          <a:bodyPr wrap="square">
            <a:spAutoFit/>
          </a:bodyPr>
          <a:lstStyle/>
          <a:p>
            <a:r>
              <a:rPr lang="en-US" sz="1000" i="1" dirty="0"/>
              <a:t>Nguyen CN, Kim SJ. Dermatitis Herpetiformis: An Update on Diagnosis, Disease Monitoring, and Management. </a:t>
            </a:r>
            <a:r>
              <a:rPr lang="en-US" sz="1000" i="1" dirty="0" err="1"/>
              <a:t>Medicina</a:t>
            </a:r>
            <a:r>
              <a:rPr lang="en-US" sz="1000" i="1" dirty="0"/>
              <a:t> (Kaunas). 2021 Aug 20;57(8):843.</a:t>
            </a:r>
            <a:endParaRPr lang="el-GR" sz="1000" i="1" dirty="0"/>
          </a:p>
        </p:txBody>
      </p:sp>
    </p:spTree>
    <p:extLst>
      <p:ext uri="{BB962C8B-B14F-4D97-AF65-F5344CB8AC3E}">
        <p14:creationId xmlns:p14="http://schemas.microsoft.com/office/powerpoint/2010/main" val="423743140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Στρογγυλεμένο ορθογώνιο 10"/>
          <p:cNvSpPr/>
          <p:nvPr/>
        </p:nvSpPr>
        <p:spPr>
          <a:xfrm>
            <a:off x="2173001" y="4500467"/>
            <a:ext cx="4255509" cy="1558589"/>
          </a:xfrm>
          <a:prstGeom prst="round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Στρογγυλεμένο ορθογώνιο 4"/>
          <p:cNvSpPr/>
          <p:nvPr/>
        </p:nvSpPr>
        <p:spPr>
          <a:xfrm>
            <a:off x="2173001" y="2096656"/>
            <a:ext cx="4255509" cy="2105947"/>
          </a:xfrm>
          <a:prstGeom prst="round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9" name="Εικόνα 8"/>
          <p:cNvPicPr>
            <a:picLocks noChangeAspect="1"/>
          </p:cNvPicPr>
          <p:nvPr/>
        </p:nvPicPr>
        <p:blipFill>
          <a:blip r:embed="rId2"/>
          <a:stretch>
            <a:fillRect/>
          </a:stretch>
        </p:blipFill>
        <p:spPr>
          <a:xfrm>
            <a:off x="1524000" y="1635928"/>
            <a:ext cx="1012420" cy="1006764"/>
          </a:xfrm>
          <a:prstGeom prst="ellipse">
            <a:avLst/>
          </a:prstGeom>
        </p:spPr>
      </p:pic>
      <p:sp>
        <p:nvSpPr>
          <p:cNvPr id="2" name="TextBox 1"/>
          <p:cNvSpPr txBox="1"/>
          <p:nvPr/>
        </p:nvSpPr>
        <p:spPr>
          <a:xfrm>
            <a:off x="3649362" y="297633"/>
            <a:ext cx="4384499" cy="523220"/>
          </a:xfrm>
          <a:prstGeom prst="rect">
            <a:avLst/>
          </a:prstGeom>
          <a:noFill/>
          <a:ln w="15875">
            <a:solidFill>
              <a:schemeClr val="accent6">
                <a:lumMod val="75000"/>
              </a:schemeClr>
            </a:solidFill>
          </a:ln>
        </p:spPr>
        <p:txBody>
          <a:bodyPr wrap="square" rtlCol="0">
            <a:spAutoFit/>
          </a:bodyPr>
          <a:lstStyle/>
          <a:p>
            <a:pPr algn="ctr"/>
            <a:r>
              <a:rPr lang="el-GR" sz="2800" dirty="0">
                <a:latin typeface="Calibri" panose="020F0502020204030204" pitchFamily="34" charset="0"/>
              </a:rPr>
              <a:t>Δίαιτα ελεύθερη </a:t>
            </a:r>
            <a:r>
              <a:rPr lang="el-GR" sz="2800" dirty="0" err="1">
                <a:latin typeface="Calibri" panose="020F0502020204030204" pitchFamily="34" charset="0"/>
              </a:rPr>
              <a:t>γλουτένης</a:t>
            </a:r>
            <a:endParaRPr lang="el-GR" sz="2800" dirty="0">
              <a:latin typeface="Calibri" panose="020F0502020204030204" pitchFamily="34" charset="0"/>
            </a:endParaRPr>
          </a:p>
        </p:txBody>
      </p:sp>
      <p:pic>
        <p:nvPicPr>
          <p:cNvPr id="3" name="Εικόνα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3301" y="1168401"/>
            <a:ext cx="3778694" cy="4890654"/>
          </a:xfrm>
          <a:prstGeom prst="rect">
            <a:avLst/>
          </a:prstGeom>
          <a:ln>
            <a:noFill/>
          </a:ln>
          <a:effectLst>
            <a:outerShdw blurRad="292100" dist="139700" dir="2700000" algn="tl" rotWithShape="0">
              <a:srgbClr val="333333">
                <a:alpha val="65000"/>
              </a:srgbClr>
            </a:outerShdw>
          </a:effectLst>
        </p:spPr>
      </p:pic>
      <p:sp>
        <p:nvSpPr>
          <p:cNvPr id="4" name="Θέση περιεχομένου 2"/>
          <p:cNvSpPr txBox="1">
            <a:spLocks/>
          </p:cNvSpPr>
          <p:nvPr/>
        </p:nvSpPr>
        <p:spPr>
          <a:xfrm>
            <a:off x="2277418" y="1118717"/>
            <a:ext cx="4045367" cy="5187322"/>
          </a:xfrm>
          <a:prstGeom prst="rect">
            <a:avLst/>
          </a:prstGeom>
        </p:spPr>
        <p:txBody>
          <a:bodyPr>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Font typeface="Wingdings" panose="05000000000000000000" pitchFamily="2" charset="2"/>
              <a:buChar char="v"/>
            </a:pPr>
            <a:r>
              <a:rPr lang="el-GR" cap="none" dirty="0">
                <a:latin typeface="Calibri" panose="020F0502020204030204" pitchFamily="34" charset="0"/>
              </a:rPr>
              <a:t> </a:t>
            </a:r>
            <a:r>
              <a:rPr lang="el-GR" sz="2200" cap="none" dirty="0">
                <a:latin typeface="Calibri" panose="020F0502020204030204" pitchFamily="34" charset="0"/>
              </a:rPr>
              <a:t>Ακρογωνιαίος λίθος στην θεραπεία της ΕΔ</a:t>
            </a:r>
          </a:p>
        </p:txBody>
      </p:sp>
      <p:pic>
        <p:nvPicPr>
          <p:cNvPr id="8" name="Εικόνα 7"/>
          <p:cNvPicPr>
            <a:picLocks noChangeAspect="1"/>
          </p:cNvPicPr>
          <p:nvPr/>
        </p:nvPicPr>
        <p:blipFill>
          <a:blip r:embed="rId4"/>
          <a:stretch>
            <a:fillRect/>
          </a:stretch>
        </p:blipFill>
        <p:spPr>
          <a:xfrm>
            <a:off x="1524001" y="4121823"/>
            <a:ext cx="1048879" cy="989508"/>
          </a:xfrm>
          <a:prstGeom prst="ellipse">
            <a:avLst/>
          </a:prstGeom>
        </p:spPr>
      </p:pic>
      <p:sp>
        <p:nvSpPr>
          <p:cNvPr id="10" name="Ορθογώνιο 9"/>
          <p:cNvSpPr/>
          <p:nvPr/>
        </p:nvSpPr>
        <p:spPr>
          <a:xfrm>
            <a:off x="2277418" y="2301290"/>
            <a:ext cx="4045367" cy="1754326"/>
          </a:xfrm>
          <a:prstGeom prst="rect">
            <a:avLst/>
          </a:prstGeom>
          <a:solidFill>
            <a:schemeClr val="bg1">
              <a:alpha val="41000"/>
            </a:schemeClr>
          </a:solidFill>
        </p:spPr>
        <p:txBody>
          <a:bodyPr wrap="square">
            <a:spAutoFit/>
          </a:bodyPr>
          <a:lstStyle/>
          <a:p>
            <a:pPr marL="285750" indent="-285750">
              <a:buFont typeface="Wingdings" panose="05000000000000000000" pitchFamily="2" charset="2"/>
              <a:buChar char="ü"/>
            </a:pPr>
            <a:r>
              <a:rPr lang="el-GR" dirty="0">
                <a:latin typeface="Segoe Print" panose="02000600000000000000" pitchFamily="2" charset="0"/>
                <a:sym typeface="Wingdings" panose="05000000000000000000" pitchFamily="2" charset="2"/>
              </a:rPr>
              <a:t>Βελτίωση γαστρεντερολογικών συμπτωμάτων (3-6 μήνες)</a:t>
            </a:r>
          </a:p>
          <a:p>
            <a:pPr marL="285750" indent="-285750">
              <a:buFont typeface="Wingdings" panose="05000000000000000000" pitchFamily="2" charset="2"/>
              <a:buChar char="ü"/>
            </a:pPr>
            <a:r>
              <a:rPr lang="el-GR" dirty="0">
                <a:latin typeface="Segoe Print" panose="02000600000000000000" pitchFamily="2" charset="0"/>
                <a:sym typeface="Wingdings" panose="05000000000000000000" pitchFamily="2" charset="2"/>
              </a:rPr>
              <a:t>Ευεξία</a:t>
            </a:r>
          </a:p>
          <a:p>
            <a:pPr marL="285750" indent="-285750">
              <a:buFont typeface="Wingdings" panose="05000000000000000000" pitchFamily="2" charset="2"/>
              <a:buChar char="ü"/>
            </a:pPr>
            <a:r>
              <a:rPr lang="el-GR" dirty="0">
                <a:latin typeface="Segoe Print" panose="02000600000000000000" pitchFamily="2" charset="0"/>
                <a:sym typeface="Wingdings" panose="05000000000000000000" pitchFamily="2" charset="2"/>
              </a:rPr>
              <a:t>Προστασία από λέμφωμα &amp; </a:t>
            </a:r>
            <a:r>
              <a:rPr lang="el-GR" dirty="0" err="1">
                <a:latin typeface="Segoe Print" panose="02000600000000000000" pitchFamily="2" charset="0"/>
                <a:sym typeface="Wingdings" panose="05000000000000000000" pitchFamily="2" charset="2"/>
              </a:rPr>
              <a:t>αυτοανοσία</a:t>
            </a:r>
            <a:r>
              <a:rPr lang="el-GR" dirty="0">
                <a:latin typeface="Segoe Print" panose="02000600000000000000" pitchFamily="2" charset="0"/>
                <a:sym typeface="Wingdings" panose="05000000000000000000" pitchFamily="2" charset="2"/>
              </a:rPr>
              <a:t> (?)</a:t>
            </a:r>
          </a:p>
        </p:txBody>
      </p:sp>
      <p:sp>
        <p:nvSpPr>
          <p:cNvPr id="12" name="Ορθογώνιο 11"/>
          <p:cNvSpPr/>
          <p:nvPr/>
        </p:nvSpPr>
        <p:spPr>
          <a:xfrm>
            <a:off x="2371736" y="4744633"/>
            <a:ext cx="3951049" cy="1200329"/>
          </a:xfrm>
          <a:prstGeom prst="rect">
            <a:avLst/>
          </a:prstGeom>
          <a:solidFill>
            <a:schemeClr val="bg1">
              <a:alpha val="41000"/>
            </a:schemeClr>
          </a:solidFill>
        </p:spPr>
        <p:txBody>
          <a:bodyPr wrap="square">
            <a:spAutoFit/>
          </a:bodyPr>
          <a:lstStyle/>
          <a:p>
            <a:pPr marL="285750" indent="-285750">
              <a:buFont typeface="Wingdings" panose="05000000000000000000" pitchFamily="2" charset="2"/>
              <a:buChar char="ü"/>
            </a:pPr>
            <a:r>
              <a:rPr lang="el-GR" dirty="0">
                <a:latin typeface="Segoe Print" panose="02000600000000000000" pitchFamily="2" charset="0"/>
                <a:sym typeface="Wingdings" panose="05000000000000000000" pitchFamily="2" charset="2"/>
              </a:rPr>
              <a:t>Αργή απάντηση δερματολογικής νόσου</a:t>
            </a:r>
          </a:p>
          <a:p>
            <a:pPr marL="285750" indent="-285750">
              <a:buFont typeface="Wingdings" panose="05000000000000000000" pitchFamily="2" charset="2"/>
              <a:buChar char="ü"/>
            </a:pPr>
            <a:r>
              <a:rPr lang="el-GR" dirty="0">
                <a:latin typeface="Segoe Print" panose="02000600000000000000" pitchFamily="2" charset="0"/>
                <a:sym typeface="Wingdings" panose="05000000000000000000" pitchFamily="2" charset="2"/>
              </a:rPr>
              <a:t>Δύσκολη</a:t>
            </a:r>
          </a:p>
          <a:p>
            <a:pPr marL="285750" indent="-285750">
              <a:buFont typeface="Wingdings" panose="05000000000000000000" pitchFamily="2" charset="2"/>
              <a:buChar char="ü"/>
            </a:pPr>
            <a:r>
              <a:rPr lang="el-GR" dirty="0">
                <a:latin typeface="Segoe Print" panose="02000600000000000000" pitchFamily="2" charset="0"/>
                <a:sym typeface="Wingdings" panose="05000000000000000000" pitchFamily="2" charset="2"/>
              </a:rPr>
              <a:t>Ακριβή</a:t>
            </a:r>
          </a:p>
        </p:txBody>
      </p:sp>
      <p:sp>
        <p:nvSpPr>
          <p:cNvPr id="6" name="Ορθογώνιο 5"/>
          <p:cNvSpPr/>
          <p:nvPr/>
        </p:nvSpPr>
        <p:spPr>
          <a:xfrm>
            <a:off x="2030211" y="6286413"/>
            <a:ext cx="3418565" cy="276999"/>
          </a:xfrm>
          <a:prstGeom prst="rect">
            <a:avLst/>
          </a:prstGeom>
        </p:spPr>
        <p:txBody>
          <a:bodyPr wrap="none">
            <a:spAutoFit/>
          </a:bodyPr>
          <a:lstStyle/>
          <a:p>
            <a:pPr lvl="0"/>
            <a:r>
              <a:rPr lang="fi-FI" sz="1200" i="1" dirty="0">
                <a:solidFill>
                  <a:prstClr val="black"/>
                </a:solidFill>
                <a:effectLst>
                  <a:outerShdw blurRad="38100" dist="38100" dir="2700000" algn="tl">
                    <a:srgbClr val="000000">
                      <a:alpha val="43137"/>
                    </a:srgbClr>
                  </a:outerShdw>
                </a:effectLst>
                <a:latin typeface="Calibri" panose="020F0502020204030204" pitchFamily="34" charset="0"/>
              </a:rPr>
              <a:t>Antiga E, </a:t>
            </a:r>
            <a:r>
              <a:rPr lang="en-US" sz="1200" i="1" dirty="0">
                <a:solidFill>
                  <a:prstClr val="black"/>
                </a:solidFill>
                <a:effectLst>
                  <a:outerShdw blurRad="38100" dist="38100" dir="2700000" algn="tl">
                    <a:srgbClr val="000000">
                      <a:alpha val="43137"/>
                    </a:srgbClr>
                  </a:outerShdw>
                </a:effectLst>
                <a:latin typeface="Calibri" panose="020F0502020204030204" pitchFamily="34" charset="0"/>
              </a:rPr>
              <a:t>et al. </a:t>
            </a:r>
            <a:r>
              <a:rPr lang="en-US" sz="1200" i="1" dirty="0" err="1">
                <a:solidFill>
                  <a:prstClr val="black"/>
                </a:solidFill>
                <a:effectLst>
                  <a:outerShdw blurRad="38100" dist="38100" dir="2700000" algn="tl">
                    <a:srgbClr val="000000">
                      <a:alpha val="43137"/>
                    </a:srgbClr>
                  </a:outerShdw>
                </a:effectLst>
                <a:latin typeface="Calibri" panose="020F0502020204030204" pitchFamily="34" charset="0"/>
              </a:rPr>
              <a:t>Clin</a:t>
            </a:r>
            <a:r>
              <a:rPr lang="en-US" sz="1200" i="1" dirty="0">
                <a:solidFill>
                  <a:prstClr val="black"/>
                </a:solidFill>
                <a:effectLst>
                  <a:outerShdw blurRad="38100" dist="38100" dir="2700000" algn="tl">
                    <a:srgbClr val="000000">
                      <a:alpha val="43137"/>
                    </a:srgbClr>
                  </a:outerShdw>
                </a:effectLst>
                <a:latin typeface="Calibri" panose="020F0502020204030204" pitchFamily="34" charset="0"/>
              </a:rPr>
              <a:t> </a:t>
            </a:r>
            <a:r>
              <a:rPr lang="en-US" sz="1200" i="1" dirty="0" err="1">
                <a:solidFill>
                  <a:prstClr val="black"/>
                </a:solidFill>
                <a:effectLst>
                  <a:outerShdw blurRad="38100" dist="38100" dir="2700000" algn="tl">
                    <a:srgbClr val="000000">
                      <a:alpha val="43137"/>
                    </a:srgbClr>
                  </a:outerShdw>
                </a:effectLst>
                <a:latin typeface="Calibri" panose="020F0502020204030204" pitchFamily="34" charset="0"/>
              </a:rPr>
              <a:t>Cosm</a:t>
            </a:r>
            <a:r>
              <a:rPr lang="en-US" sz="1200" i="1" dirty="0">
                <a:solidFill>
                  <a:prstClr val="black"/>
                </a:solidFill>
                <a:effectLst>
                  <a:outerShdw blurRad="38100" dist="38100" dir="2700000" algn="tl">
                    <a:srgbClr val="000000">
                      <a:alpha val="43137"/>
                    </a:srgbClr>
                  </a:outerShdw>
                </a:effectLst>
                <a:latin typeface="Calibri" panose="020F0502020204030204" pitchFamily="34" charset="0"/>
              </a:rPr>
              <a:t> </a:t>
            </a:r>
            <a:r>
              <a:rPr lang="en-US" sz="1200" i="1" dirty="0" err="1">
                <a:solidFill>
                  <a:prstClr val="black"/>
                </a:solidFill>
                <a:effectLst>
                  <a:outerShdw blurRad="38100" dist="38100" dir="2700000" algn="tl">
                    <a:srgbClr val="000000">
                      <a:alpha val="43137"/>
                    </a:srgbClr>
                  </a:outerShdw>
                </a:effectLst>
                <a:latin typeface="Calibri" panose="020F0502020204030204" pitchFamily="34" charset="0"/>
              </a:rPr>
              <a:t>Dermatol</a:t>
            </a:r>
            <a:r>
              <a:rPr lang="en-US" sz="1200" i="1" dirty="0">
                <a:solidFill>
                  <a:prstClr val="black"/>
                </a:solidFill>
                <a:effectLst>
                  <a:outerShdw blurRad="38100" dist="38100" dir="2700000" algn="tl">
                    <a:srgbClr val="000000">
                      <a:alpha val="43137"/>
                    </a:srgbClr>
                  </a:outerShdw>
                </a:effectLst>
                <a:latin typeface="Calibri" panose="020F0502020204030204" pitchFamily="34" charset="0"/>
              </a:rPr>
              <a:t> 2015;8:257-265.</a:t>
            </a:r>
            <a:endParaRPr lang="el-GR" sz="1200" i="1" dirty="0">
              <a:solidFill>
                <a:prstClr val="black"/>
              </a:solidFill>
              <a:effectLst>
                <a:outerShdw blurRad="38100" dist="38100" dir="2700000" algn="tl">
                  <a:srgbClr val="000000">
                    <a:alpha val="43137"/>
                  </a:srgbClr>
                </a:outerShdw>
              </a:effectLst>
              <a:latin typeface="Calibri" panose="020F0502020204030204" pitchFamily="34" charset="0"/>
            </a:endParaRPr>
          </a:p>
        </p:txBody>
      </p:sp>
    </p:spTree>
    <p:extLst>
      <p:ext uri="{BB962C8B-B14F-4D97-AF65-F5344CB8AC3E}">
        <p14:creationId xmlns:p14="http://schemas.microsoft.com/office/powerpoint/2010/main" val="2718196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par>
                                <p:cTn id="8" presetID="55"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1000" fill="hold"/>
                                        <p:tgtEl>
                                          <p:spTgt spid="9"/>
                                        </p:tgtEl>
                                        <p:attrNameLst>
                                          <p:attrName>ppt_w</p:attrName>
                                        </p:attrNameLst>
                                      </p:cBhvr>
                                      <p:tavLst>
                                        <p:tav tm="0">
                                          <p:val>
                                            <p:strVal val="#ppt_w*0.70"/>
                                          </p:val>
                                        </p:tav>
                                        <p:tav tm="100000">
                                          <p:val>
                                            <p:strVal val="#ppt_w"/>
                                          </p:val>
                                        </p:tav>
                                      </p:tavLst>
                                    </p:anim>
                                    <p:anim calcmode="lin" valueType="num">
                                      <p:cBhvr>
                                        <p:cTn id="11" dur="1000" fill="hold"/>
                                        <p:tgtEl>
                                          <p:spTgt spid="9"/>
                                        </p:tgtEl>
                                        <p:attrNameLst>
                                          <p:attrName>ppt_h</p:attrName>
                                        </p:attrNameLst>
                                      </p:cBhvr>
                                      <p:tavLst>
                                        <p:tav tm="0">
                                          <p:val>
                                            <p:strVal val="#ppt_h"/>
                                          </p:val>
                                        </p:tav>
                                        <p:tav tm="100000">
                                          <p:val>
                                            <p:strVal val="#ppt_h"/>
                                          </p:val>
                                        </p:tav>
                                      </p:tavLst>
                                    </p:anim>
                                    <p:animEffect transition="in" filter="fade">
                                      <p:cBhvr>
                                        <p:cTn id="12" dur="1000"/>
                                        <p:tgtEl>
                                          <p:spTgt spid="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par>
                                <p:cTn id="17" presetID="55"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0.7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49362" y="297634"/>
            <a:ext cx="4384499" cy="954107"/>
          </a:xfrm>
          <a:prstGeom prst="rect">
            <a:avLst/>
          </a:prstGeom>
          <a:noFill/>
          <a:ln w="15875">
            <a:solidFill>
              <a:schemeClr val="accent6">
                <a:lumMod val="75000"/>
              </a:schemeClr>
            </a:solidFill>
          </a:ln>
        </p:spPr>
        <p:txBody>
          <a:bodyPr wrap="square" rtlCol="0">
            <a:spAutoFit/>
          </a:bodyPr>
          <a:lstStyle/>
          <a:p>
            <a:pPr algn="ctr"/>
            <a:r>
              <a:rPr lang="el-GR" sz="2800" dirty="0">
                <a:latin typeface="Calibri" panose="020F0502020204030204" pitchFamily="34" charset="0"/>
              </a:rPr>
              <a:t>Φαρμακευτικές θεραπευτικές επιλογές</a:t>
            </a:r>
          </a:p>
        </p:txBody>
      </p:sp>
      <p:pic>
        <p:nvPicPr>
          <p:cNvPr id="4" name="Εικόνα 3">
            <a:extLst>
              <a:ext uri="{FF2B5EF4-FFF2-40B4-BE49-F238E27FC236}">
                <a16:creationId xmlns:a16="http://schemas.microsoft.com/office/drawing/2014/main" id="{EF9C636B-8606-1DD6-8E5A-917F49DB8149}"/>
              </a:ext>
            </a:extLst>
          </p:cNvPr>
          <p:cNvPicPr>
            <a:picLocks noChangeAspect="1"/>
          </p:cNvPicPr>
          <p:nvPr/>
        </p:nvPicPr>
        <p:blipFill>
          <a:blip r:embed="rId2"/>
          <a:stretch>
            <a:fillRect/>
          </a:stretch>
        </p:blipFill>
        <p:spPr>
          <a:xfrm>
            <a:off x="1524000" y="1667294"/>
            <a:ext cx="9144000" cy="4548345"/>
          </a:xfrm>
          <a:prstGeom prst="rect">
            <a:avLst/>
          </a:prstGeom>
        </p:spPr>
      </p:pic>
      <p:pic>
        <p:nvPicPr>
          <p:cNvPr id="3074" name="Picture 2" descr="http://st.depositphotos.com/1004472/1275/v/950/depositphotos_12754358-Red-and-green-apple-combination-Vector.jpg">
            <a:hlinkClick r:id="rId3"/>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980" b="89941" l="9961" r="89941">
                        <a14:foregroundMark x1="40527" y1="54004" x2="61621" y2="53711"/>
                        <a14:foregroundMark x1="38086" y1="41992" x2="47656" y2="40918"/>
                        <a14:foregroundMark x1="47852" y1="30273" x2="33301" y2="36426"/>
                      </a14:backgroundRemoval>
                    </a14:imgEffect>
                  </a14:imgLayer>
                </a14:imgProps>
              </a:ext>
              <a:ext uri="{28A0092B-C50C-407E-A947-70E740481C1C}">
                <a14:useLocalDpi xmlns:a14="http://schemas.microsoft.com/office/drawing/2010/main" val="0"/>
              </a:ext>
            </a:extLst>
          </a:blip>
          <a:srcRect/>
          <a:stretch>
            <a:fillRect/>
          </a:stretch>
        </p:blipFill>
        <p:spPr bwMode="auto">
          <a:xfrm rot="1513698">
            <a:off x="8574025" y="195607"/>
            <a:ext cx="2112264" cy="21122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0E0DEA2-AB5F-5908-A28C-D703CBCCC747}"/>
              </a:ext>
            </a:extLst>
          </p:cNvPr>
          <p:cNvSpPr txBox="1"/>
          <p:nvPr/>
        </p:nvSpPr>
        <p:spPr>
          <a:xfrm>
            <a:off x="1631008" y="6361534"/>
            <a:ext cx="4707652" cy="400110"/>
          </a:xfrm>
          <a:prstGeom prst="rect">
            <a:avLst/>
          </a:prstGeom>
          <a:noFill/>
        </p:spPr>
        <p:txBody>
          <a:bodyPr wrap="square">
            <a:spAutoFit/>
          </a:bodyPr>
          <a:lstStyle/>
          <a:p>
            <a:r>
              <a:rPr lang="en-US" sz="1000" i="1" dirty="0"/>
              <a:t>Nguyen CN, Kim SJ. Dermatitis Herpetiformis: An Update on Diagnosis, Disease Monitoring, and Management. </a:t>
            </a:r>
            <a:r>
              <a:rPr lang="en-US" sz="1000" i="1" dirty="0" err="1"/>
              <a:t>Medicina</a:t>
            </a:r>
            <a:r>
              <a:rPr lang="en-US" sz="1000" i="1" dirty="0"/>
              <a:t> (Kaunas). 2021 Aug 20;57(8):843.</a:t>
            </a:r>
            <a:endParaRPr lang="el-GR" sz="1000" i="1" dirty="0"/>
          </a:p>
        </p:txBody>
      </p:sp>
    </p:spTree>
    <p:extLst>
      <p:ext uri="{BB962C8B-B14F-4D97-AF65-F5344CB8AC3E}">
        <p14:creationId xmlns:p14="http://schemas.microsoft.com/office/powerpoint/2010/main" val="29974275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0A8600-B41C-9C91-944E-734BF830E944}"/>
              </a:ext>
            </a:extLst>
          </p:cNvPr>
          <p:cNvSpPr txBox="1"/>
          <p:nvPr/>
        </p:nvSpPr>
        <p:spPr>
          <a:xfrm>
            <a:off x="6645349" y="5178055"/>
            <a:ext cx="6251944" cy="769441"/>
          </a:xfrm>
          <a:prstGeom prst="rect">
            <a:avLst/>
          </a:prstGeom>
          <a:noFill/>
        </p:spPr>
        <p:txBody>
          <a:bodyPr wrap="square" rtlCol="0">
            <a:spAutoFit/>
          </a:bodyPr>
          <a:lstStyle/>
          <a:p>
            <a:r>
              <a:rPr lang="el-GR" sz="4400" dirty="0">
                <a:latin typeface="Calibri" panose="020F0502020204030204" pitchFamily="34" charset="0"/>
                <a:ea typeface="Calibri" panose="020F0502020204030204" pitchFamily="34" charset="0"/>
                <a:cs typeface="Calibri" panose="020F0502020204030204" pitchFamily="34" charset="0"/>
              </a:rPr>
              <a:t>Σας ευχαριστώ</a:t>
            </a:r>
          </a:p>
        </p:txBody>
      </p:sp>
    </p:spTree>
    <p:extLst>
      <p:ext uri="{BB962C8B-B14F-4D97-AF65-F5344CB8AC3E}">
        <p14:creationId xmlns:p14="http://schemas.microsoft.com/office/powerpoint/2010/main" val="245408457"/>
      </p:ext>
    </p:extLst>
  </p:cSld>
  <p:clrMapOvr>
    <a:masterClrMapping/>
  </p:clrMapOvr>
</p:sld>
</file>

<file path=ppt/theme/theme1.xml><?xml version="1.0" encoding="utf-8"?>
<a:theme xmlns:a="http://schemas.openxmlformats.org/drawingml/2006/main" name="Cover and End Slide Master">
  <a:themeElements>
    <a:clrScheme name="Custom 2">
      <a:dk1>
        <a:sysClr val="windowText" lastClr="000000"/>
      </a:dk1>
      <a:lt1>
        <a:sysClr val="window" lastClr="FFFFFF"/>
      </a:lt1>
      <a:dk2>
        <a:srgbClr val="1F497D"/>
      </a:dk2>
      <a:lt2>
        <a:srgbClr val="EEECE1"/>
      </a:lt2>
      <a:accent1>
        <a:srgbClr val="62B7E8"/>
      </a:accent1>
      <a:accent2>
        <a:srgbClr val="4185B5"/>
      </a:accent2>
      <a:accent3>
        <a:srgbClr val="285D8D"/>
      </a:accent3>
      <a:accent4>
        <a:srgbClr val="134070"/>
      </a:accent4>
      <a:accent5>
        <a:srgbClr val="1A3253"/>
      </a:accent5>
      <a:accent6>
        <a:srgbClr val="091424"/>
      </a:accent6>
      <a:hlink>
        <a:srgbClr val="FFFF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Custom 2">
      <a:dk1>
        <a:sysClr val="windowText" lastClr="000000"/>
      </a:dk1>
      <a:lt1>
        <a:sysClr val="window" lastClr="FFFFFF"/>
      </a:lt1>
      <a:dk2>
        <a:srgbClr val="1F497D"/>
      </a:dk2>
      <a:lt2>
        <a:srgbClr val="EEECE1"/>
      </a:lt2>
      <a:accent1>
        <a:srgbClr val="62B7E8"/>
      </a:accent1>
      <a:accent2>
        <a:srgbClr val="4185B5"/>
      </a:accent2>
      <a:accent3>
        <a:srgbClr val="285D8D"/>
      </a:accent3>
      <a:accent4>
        <a:srgbClr val="134070"/>
      </a:accent4>
      <a:accent5>
        <a:srgbClr val="1A3253"/>
      </a:accent5>
      <a:accent6>
        <a:srgbClr val="091424"/>
      </a:accent6>
      <a:hlink>
        <a:srgbClr val="FFFF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Custom 2">
      <a:dk1>
        <a:sysClr val="windowText" lastClr="000000"/>
      </a:dk1>
      <a:lt1>
        <a:sysClr val="window" lastClr="FFFFFF"/>
      </a:lt1>
      <a:dk2>
        <a:srgbClr val="1F497D"/>
      </a:dk2>
      <a:lt2>
        <a:srgbClr val="EEECE1"/>
      </a:lt2>
      <a:accent1>
        <a:srgbClr val="62B7E8"/>
      </a:accent1>
      <a:accent2>
        <a:srgbClr val="4185B5"/>
      </a:accent2>
      <a:accent3>
        <a:srgbClr val="285D8D"/>
      </a:accent3>
      <a:accent4>
        <a:srgbClr val="134070"/>
      </a:accent4>
      <a:accent5>
        <a:srgbClr val="1A3253"/>
      </a:accent5>
      <a:accent6>
        <a:srgbClr val="091424"/>
      </a:accent6>
      <a:hlink>
        <a:srgbClr val="FFFF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3547</TotalTime>
  <Words>4930</Words>
  <Application>Microsoft Office PowerPoint</Application>
  <PresentationFormat>Ευρεία οθόνη</PresentationFormat>
  <Paragraphs>514</Paragraphs>
  <Slides>86</Slides>
  <Notes>11</Notes>
  <HiddenSlides>20</HiddenSlides>
  <MMClips>0</MMClips>
  <ScaleCrop>false</ScaleCrop>
  <HeadingPairs>
    <vt:vector size="8" baseType="variant">
      <vt:variant>
        <vt:lpstr>Γραμματοσειρές που χρησιμοποιούνται</vt:lpstr>
      </vt:variant>
      <vt:variant>
        <vt:i4>9</vt:i4>
      </vt:variant>
      <vt:variant>
        <vt:lpstr>Θέμα</vt:lpstr>
      </vt:variant>
      <vt:variant>
        <vt:i4>3</vt:i4>
      </vt:variant>
      <vt:variant>
        <vt:lpstr>Ενσωματωμένοι διακομιστές OLE</vt:lpstr>
      </vt:variant>
      <vt:variant>
        <vt:i4>1</vt:i4>
      </vt:variant>
      <vt:variant>
        <vt:lpstr>Τίτλοι διαφανειών</vt:lpstr>
      </vt:variant>
      <vt:variant>
        <vt:i4>86</vt:i4>
      </vt:variant>
    </vt:vector>
  </HeadingPairs>
  <TitlesOfParts>
    <vt:vector size="99" baseType="lpstr">
      <vt:lpstr>Arial</vt:lpstr>
      <vt:lpstr>Calibri</vt:lpstr>
      <vt:lpstr>Haettenschweiler</vt:lpstr>
      <vt:lpstr>Segoe Print</vt:lpstr>
      <vt:lpstr>TimesLTStd-Italic10</vt:lpstr>
      <vt:lpstr>TimesLTStd-Italic12</vt:lpstr>
      <vt:lpstr>TimesLTStd-Italic3</vt:lpstr>
      <vt:lpstr>TimesLTStd-Roman9</vt:lpstr>
      <vt:lpstr>Wingdings</vt:lpstr>
      <vt:lpstr>Cover and End Slide Master</vt:lpstr>
      <vt:lpstr>Contents Slide Master</vt:lpstr>
      <vt:lpstr>Section Break Slide Master</vt:lpstr>
      <vt:lpstr>Chart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Ποιες είναι οι κλασικές μέθοδοι διάγνωσης των πομφολυγωδών νοσημάτων; </vt:lpstr>
      <vt:lpstr>Παρουσίαση του PowerPoint</vt:lpstr>
      <vt:lpstr>Ποιες είναι οι κλασικές μέθοδοι διάγνωσης των πομφολυγωδών νοσημάτων; </vt:lpstr>
      <vt:lpstr>Παρουσίαση του PowerPoint</vt:lpstr>
      <vt:lpstr>Παρουσίαση του PowerPoint</vt:lpstr>
      <vt:lpstr>Biochips &amp; νεότερες μέθοδοι</vt:lpstr>
      <vt:lpstr>Έλεγχος για πέμφιγα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Κοινή πέμφιγα - Παθοφυσιολογία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Φυλλώδης πέμφιγα - Παθοφυσιολογία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Έλεγχος για πομφολυγώδες πεμφιγοειδές</vt:lpstr>
      <vt:lpstr>Παρουσίαση του PowerPoint</vt:lpstr>
      <vt:lpstr>Παρουσίαση του PowerPoint</vt:lpstr>
      <vt:lpstr>Παρουσίαση του PowerPoint</vt:lpstr>
      <vt:lpstr>Παρουσίαση του PowerPoint</vt:lpstr>
      <vt:lpstr>Πομφολυγώδες πεμφιγοειδές- Παθοφυσιολογία </vt:lpstr>
      <vt:lpstr>Παρουσίαση του PowerPoint</vt:lpstr>
      <vt:lpstr>Παρουσίαση του PowerPoint</vt:lpstr>
      <vt:lpstr>Παρουσίαση του PowerPoint</vt:lpstr>
      <vt:lpstr>Παρουσίαση του PowerPoint</vt:lpstr>
      <vt:lpstr>Γρήγορες σημειώσεις για το πεμφιγοειδές των βλεννογόνων </vt:lpstr>
      <vt:lpstr>Παρουσίαση του PowerPoint</vt:lpstr>
      <vt:lpstr>Παρουσίαση του PowerPoint</vt:lpstr>
      <vt:lpstr>Τι είναι η ερπητοειδής δερματίτιδα;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Effie Soura</cp:lastModifiedBy>
  <cp:revision>126</cp:revision>
  <dcterms:created xsi:type="dcterms:W3CDTF">2020-01-20T05:08:25Z</dcterms:created>
  <dcterms:modified xsi:type="dcterms:W3CDTF">2025-11-13T07:35:21Z</dcterms:modified>
</cp:coreProperties>
</file>