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261" r:id="rId3"/>
    <p:sldId id="257" r:id="rId4"/>
    <p:sldId id="258" r:id="rId5"/>
    <p:sldId id="259" r:id="rId6"/>
    <p:sldId id="260" r:id="rId7"/>
    <p:sldId id="9165" r:id="rId8"/>
    <p:sldId id="262" r:id="rId9"/>
    <p:sldId id="670" r:id="rId10"/>
    <p:sldId id="9170" r:id="rId11"/>
    <p:sldId id="9166" r:id="rId12"/>
    <p:sldId id="9168" r:id="rId13"/>
    <p:sldId id="9169" r:id="rId14"/>
    <p:sldId id="9171" r:id="rId15"/>
    <p:sldId id="9172" r:id="rId16"/>
    <p:sldId id="9167" r:id="rId17"/>
    <p:sldId id="671" r:id="rId18"/>
    <p:sldId id="672" r:id="rId19"/>
    <p:sldId id="674" r:id="rId20"/>
    <p:sldId id="673" r:id="rId21"/>
    <p:sldId id="675" r:id="rId22"/>
    <p:sldId id="676" r:id="rId23"/>
    <p:sldId id="9161" r:id="rId24"/>
    <p:sldId id="263" r:id="rId25"/>
    <p:sldId id="644" r:id="rId26"/>
    <p:sldId id="9173" r:id="rId27"/>
    <p:sldId id="9174" r:id="rId28"/>
    <p:sldId id="9175" r:id="rId29"/>
    <p:sldId id="9176" r:id="rId30"/>
    <p:sldId id="9178" r:id="rId31"/>
    <p:sldId id="9177" r:id="rId32"/>
    <p:sldId id="9179" r:id="rId33"/>
    <p:sldId id="9180" r:id="rId34"/>
    <p:sldId id="266" r:id="rId35"/>
    <p:sldId id="9163" r:id="rId36"/>
    <p:sldId id="9162" r:id="rId37"/>
    <p:sldId id="678" r:id="rId38"/>
    <p:sldId id="679" r:id="rId39"/>
    <p:sldId id="9158" r:id="rId40"/>
    <p:sldId id="452" r:id="rId41"/>
    <p:sldId id="404" r:id="rId42"/>
    <p:sldId id="410" r:id="rId43"/>
    <p:sldId id="463" r:id="rId44"/>
    <p:sldId id="424" r:id="rId45"/>
    <p:sldId id="412" r:id="rId46"/>
    <p:sldId id="9159" r:id="rId47"/>
    <p:sldId id="396" r:id="rId48"/>
    <p:sldId id="9160" r:id="rId4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1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1239"/>
  </p:normalViewPr>
  <p:slideViewPr>
    <p:cSldViewPr snapToGrid="0" snapToObjects="1">
      <p:cViewPr>
        <p:scale>
          <a:sx n="75" d="100"/>
          <a:sy n="75" d="100"/>
        </p:scale>
        <p:origin x="1960" y="8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813B9-DAEE-CE45-87AD-6C1B8BBA2035}" type="doc">
      <dgm:prSet loTypeId="urn:microsoft.com/office/officeart/2008/layout/HorizontalMultiLevelHierarchy" loCatId="" qsTypeId="urn:microsoft.com/office/officeart/2005/8/quickstyle/simple1" qsCatId="simple" csTypeId="urn:microsoft.com/office/officeart/2005/8/colors/accent0_1" csCatId="mainScheme" phldr="1"/>
      <dgm:spPr/>
      <dgm:t>
        <a:bodyPr/>
        <a:lstStyle/>
        <a:p>
          <a:endParaRPr lang="el-GR"/>
        </a:p>
      </dgm:t>
    </dgm:pt>
    <dgm:pt modelId="{0C145B40-8F0D-7546-84F9-F57A327B6F86}">
      <dgm:prSet phldrT="[Κείμενο]"/>
      <dgm:spPr/>
      <dgm:t>
        <a:bodyPr/>
        <a:lstStyle/>
        <a:p>
          <a:r>
            <a:rPr lang="el-GR" dirty="0"/>
            <a:t>Κλινική εξέταση</a:t>
          </a:r>
        </a:p>
      </dgm:t>
    </dgm:pt>
    <dgm:pt modelId="{EC93B183-2DDE-A647-A2C5-68CEC145A366}" type="parTrans" cxnId="{936BB473-2DE5-944B-B4AA-F9D42B812F8C}">
      <dgm:prSet/>
      <dgm:spPr/>
      <dgm:t>
        <a:bodyPr/>
        <a:lstStyle/>
        <a:p>
          <a:endParaRPr lang="el-GR"/>
        </a:p>
      </dgm:t>
    </dgm:pt>
    <dgm:pt modelId="{E93027EF-0EB6-E54A-9204-32E3944CF29E}" type="sibTrans" cxnId="{936BB473-2DE5-944B-B4AA-F9D42B812F8C}">
      <dgm:prSet/>
      <dgm:spPr/>
      <dgm:t>
        <a:bodyPr/>
        <a:lstStyle/>
        <a:p>
          <a:endParaRPr lang="el-GR"/>
        </a:p>
      </dgm:t>
    </dgm:pt>
    <dgm:pt modelId="{822155B9-F9E5-BD45-8EC4-54B204654BED}">
      <dgm:prSet phldrT="[Κείμενο]"/>
      <dgm:spPr/>
      <dgm:t>
        <a:bodyPr/>
        <a:lstStyle/>
        <a:p>
          <a:r>
            <a:rPr lang="el-GR" dirty="0"/>
            <a:t>Γενική Παρατήρηση</a:t>
          </a:r>
        </a:p>
      </dgm:t>
    </dgm:pt>
    <dgm:pt modelId="{9C199C1B-8ABC-A548-85CC-2FE4AF0D28B2}" type="parTrans" cxnId="{486AC6BB-ED00-7741-AF4A-6D7CAB65B474}">
      <dgm:prSet/>
      <dgm:spPr/>
      <dgm:t>
        <a:bodyPr/>
        <a:lstStyle/>
        <a:p>
          <a:endParaRPr lang="el-GR"/>
        </a:p>
      </dgm:t>
    </dgm:pt>
    <dgm:pt modelId="{DA7281B4-EC1A-7A45-B2EE-40F811334644}" type="sibTrans" cxnId="{486AC6BB-ED00-7741-AF4A-6D7CAB65B474}">
      <dgm:prSet/>
      <dgm:spPr/>
      <dgm:t>
        <a:bodyPr/>
        <a:lstStyle/>
        <a:p>
          <a:endParaRPr lang="el-GR"/>
        </a:p>
      </dgm:t>
    </dgm:pt>
    <dgm:pt modelId="{E7344ECD-5ECB-1F4F-93AC-13D7F2C37AB2}">
      <dgm:prSet phldrT="[Κείμενο]"/>
      <dgm:spPr/>
      <dgm:t>
        <a:bodyPr/>
        <a:lstStyle/>
        <a:p>
          <a:r>
            <a:rPr lang="el-GR" dirty="0"/>
            <a:t>Περιγράψτε την στοιχειώδη βλάβη</a:t>
          </a:r>
        </a:p>
      </dgm:t>
    </dgm:pt>
    <dgm:pt modelId="{3CC02EE8-1452-6047-9768-F17129D110DC}" type="parTrans" cxnId="{F3007D79-C786-304A-A209-92AC14FF874F}">
      <dgm:prSet/>
      <dgm:spPr/>
      <dgm:t>
        <a:bodyPr/>
        <a:lstStyle/>
        <a:p>
          <a:endParaRPr lang="el-GR"/>
        </a:p>
      </dgm:t>
    </dgm:pt>
    <dgm:pt modelId="{9D3D784C-0EC7-4F4D-B2A8-4097B4EA0318}" type="sibTrans" cxnId="{F3007D79-C786-304A-A209-92AC14FF874F}">
      <dgm:prSet/>
      <dgm:spPr/>
      <dgm:t>
        <a:bodyPr/>
        <a:lstStyle/>
        <a:p>
          <a:endParaRPr lang="el-GR"/>
        </a:p>
      </dgm:t>
    </dgm:pt>
    <dgm:pt modelId="{45DD6F06-59DC-0C4A-955E-8E35E4B7B258}">
      <dgm:prSet phldrT="[Κείμενο]"/>
      <dgm:spPr/>
      <dgm:t>
        <a:bodyPr/>
        <a:lstStyle/>
        <a:p>
          <a:r>
            <a:rPr lang="el-GR" dirty="0"/>
            <a:t>Ψηλαφίστε </a:t>
          </a:r>
        </a:p>
      </dgm:t>
    </dgm:pt>
    <dgm:pt modelId="{4A4A0E8E-928A-0D43-A130-6DC3E270DB54}" type="parTrans" cxnId="{675193C5-0282-6145-9319-E44E703499B3}">
      <dgm:prSet/>
      <dgm:spPr/>
      <dgm:t>
        <a:bodyPr/>
        <a:lstStyle/>
        <a:p>
          <a:endParaRPr lang="el-GR"/>
        </a:p>
      </dgm:t>
    </dgm:pt>
    <dgm:pt modelId="{FE57C765-B82D-B04A-89BF-633AB55153BA}" type="sibTrans" cxnId="{675193C5-0282-6145-9319-E44E703499B3}">
      <dgm:prSet/>
      <dgm:spPr/>
      <dgm:t>
        <a:bodyPr/>
        <a:lstStyle/>
        <a:p>
          <a:endParaRPr lang="el-GR"/>
        </a:p>
      </dgm:t>
    </dgm:pt>
    <dgm:pt modelId="{BF2D6948-FD70-6144-B068-0584F1F1BF78}">
      <dgm:prSet phldrT="[Κείμενο]"/>
      <dgm:spPr/>
      <dgm:t>
        <a:bodyPr/>
        <a:lstStyle/>
        <a:p>
          <a:r>
            <a:rPr lang="el-GR" dirty="0"/>
            <a:t>Εξετάστε όλο το δέρμα </a:t>
          </a:r>
        </a:p>
      </dgm:t>
    </dgm:pt>
    <dgm:pt modelId="{307D03DE-6780-6E4B-B67F-7067B1E5F0EC}" type="parTrans" cxnId="{A00B8806-F7F2-DD49-A81A-7B7A504AB997}">
      <dgm:prSet/>
      <dgm:spPr/>
      <dgm:t>
        <a:bodyPr/>
        <a:lstStyle/>
        <a:p>
          <a:endParaRPr lang="el-GR"/>
        </a:p>
      </dgm:t>
    </dgm:pt>
    <dgm:pt modelId="{68648992-BCD7-0542-9A89-9634175F2FCB}" type="sibTrans" cxnId="{A00B8806-F7F2-DD49-A81A-7B7A504AB997}">
      <dgm:prSet/>
      <dgm:spPr/>
      <dgm:t>
        <a:bodyPr/>
        <a:lstStyle/>
        <a:p>
          <a:endParaRPr lang="el-GR"/>
        </a:p>
      </dgm:t>
    </dgm:pt>
    <dgm:pt modelId="{19FD3DB2-247E-4340-B37C-B0BB8210C6BC}" type="pres">
      <dgm:prSet presAssocID="{8C8813B9-DAEE-CE45-87AD-6C1B8BBA2035}" presName="Name0" presStyleCnt="0">
        <dgm:presLayoutVars>
          <dgm:chPref val="1"/>
          <dgm:dir/>
          <dgm:animOne val="branch"/>
          <dgm:animLvl val="lvl"/>
          <dgm:resizeHandles val="exact"/>
        </dgm:presLayoutVars>
      </dgm:prSet>
      <dgm:spPr/>
    </dgm:pt>
    <dgm:pt modelId="{C1D4F97E-F24F-7842-8D56-BF13357D11D8}" type="pres">
      <dgm:prSet presAssocID="{0C145B40-8F0D-7546-84F9-F57A327B6F86}" presName="root1" presStyleCnt="0"/>
      <dgm:spPr/>
    </dgm:pt>
    <dgm:pt modelId="{33663653-6FFA-C941-8095-3DED514A47AD}" type="pres">
      <dgm:prSet presAssocID="{0C145B40-8F0D-7546-84F9-F57A327B6F86}" presName="LevelOneTextNode" presStyleLbl="node0" presStyleIdx="0" presStyleCnt="1">
        <dgm:presLayoutVars>
          <dgm:chPref val="3"/>
        </dgm:presLayoutVars>
      </dgm:prSet>
      <dgm:spPr/>
    </dgm:pt>
    <dgm:pt modelId="{FB319344-B724-604E-89D0-1837D537066B}" type="pres">
      <dgm:prSet presAssocID="{0C145B40-8F0D-7546-84F9-F57A327B6F86}" presName="level2hierChild" presStyleCnt="0"/>
      <dgm:spPr/>
    </dgm:pt>
    <dgm:pt modelId="{B34DB57E-6073-DA43-81BD-5B7C1DF5BF1B}" type="pres">
      <dgm:prSet presAssocID="{9C199C1B-8ABC-A548-85CC-2FE4AF0D28B2}" presName="conn2-1" presStyleLbl="parChTrans1D2" presStyleIdx="0" presStyleCnt="4"/>
      <dgm:spPr/>
    </dgm:pt>
    <dgm:pt modelId="{D8565DFA-A815-C74D-B661-F0CD72510CD3}" type="pres">
      <dgm:prSet presAssocID="{9C199C1B-8ABC-A548-85CC-2FE4AF0D28B2}" presName="connTx" presStyleLbl="parChTrans1D2" presStyleIdx="0" presStyleCnt="4"/>
      <dgm:spPr/>
    </dgm:pt>
    <dgm:pt modelId="{69BF7FF8-D038-6340-8E54-8BC67A7C4342}" type="pres">
      <dgm:prSet presAssocID="{822155B9-F9E5-BD45-8EC4-54B204654BED}" presName="root2" presStyleCnt="0"/>
      <dgm:spPr/>
    </dgm:pt>
    <dgm:pt modelId="{BA20468D-DEC5-5247-9CBB-314950EAD9D8}" type="pres">
      <dgm:prSet presAssocID="{822155B9-F9E5-BD45-8EC4-54B204654BED}" presName="LevelTwoTextNode" presStyleLbl="node2" presStyleIdx="0" presStyleCnt="4">
        <dgm:presLayoutVars>
          <dgm:chPref val="3"/>
        </dgm:presLayoutVars>
      </dgm:prSet>
      <dgm:spPr/>
    </dgm:pt>
    <dgm:pt modelId="{E178F6C6-7604-6142-98E4-75044F37C74C}" type="pres">
      <dgm:prSet presAssocID="{822155B9-F9E5-BD45-8EC4-54B204654BED}" presName="level3hierChild" presStyleCnt="0"/>
      <dgm:spPr/>
    </dgm:pt>
    <dgm:pt modelId="{488839D7-9B56-2F4A-B49B-6FDC874D2BE4}" type="pres">
      <dgm:prSet presAssocID="{3CC02EE8-1452-6047-9768-F17129D110DC}" presName="conn2-1" presStyleLbl="parChTrans1D2" presStyleIdx="1" presStyleCnt="4"/>
      <dgm:spPr/>
    </dgm:pt>
    <dgm:pt modelId="{E20FFE55-2E4E-0F4E-AEA3-40EE05B7918F}" type="pres">
      <dgm:prSet presAssocID="{3CC02EE8-1452-6047-9768-F17129D110DC}" presName="connTx" presStyleLbl="parChTrans1D2" presStyleIdx="1" presStyleCnt="4"/>
      <dgm:spPr/>
    </dgm:pt>
    <dgm:pt modelId="{DAE7F246-537C-0E44-86A2-3C0AF1ECC255}" type="pres">
      <dgm:prSet presAssocID="{E7344ECD-5ECB-1F4F-93AC-13D7F2C37AB2}" presName="root2" presStyleCnt="0"/>
      <dgm:spPr/>
    </dgm:pt>
    <dgm:pt modelId="{CCD2835C-2484-2440-BF84-92DA699DDC6E}" type="pres">
      <dgm:prSet presAssocID="{E7344ECD-5ECB-1F4F-93AC-13D7F2C37AB2}" presName="LevelTwoTextNode" presStyleLbl="node2" presStyleIdx="1" presStyleCnt="4">
        <dgm:presLayoutVars>
          <dgm:chPref val="3"/>
        </dgm:presLayoutVars>
      </dgm:prSet>
      <dgm:spPr/>
    </dgm:pt>
    <dgm:pt modelId="{7DB63A6F-2B7F-E848-A450-D1F374B50E4F}" type="pres">
      <dgm:prSet presAssocID="{E7344ECD-5ECB-1F4F-93AC-13D7F2C37AB2}" presName="level3hierChild" presStyleCnt="0"/>
      <dgm:spPr/>
    </dgm:pt>
    <dgm:pt modelId="{52F5C304-B030-6945-9148-95A9A5B8B809}" type="pres">
      <dgm:prSet presAssocID="{4A4A0E8E-928A-0D43-A130-6DC3E270DB54}" presName="conn2-1" presStyleLbl="parChTrans1D2" presStyleIdx="2" presStyleCnt="4"/>
      <dgm:spPr/>
    </dgm:pt>
    <dgm:pt modelId="{00F234D7-7098-DE41-AB6D-E59BB6F1D416}" type="pres">
      <dgm:prSet presAssocID="{4A4A0E8E-928A-0D43-A130-6DC3E270DB54}" presName="connTx" presStyleLbl="parChTrans1D2" presStyleIdx="2" presStyleCnt="4"/>
      <dgm:spPr/>
    </dgm:pt>
    <dgm:pt modelId="{FF08B24A-140D-BF49-8947-475B2CD5A46C}" type="pres">
      <dgm:prSet presAssocID="{45DD6F06-59DC-0C4A-955E-8E35E4B7B258}" presName="root2" presStyleCnt="0"/>
      <dgm:spPr/>
    </dgm:pt>
    <dgm:pt modelId="{0F6AEAD1-1F2F-B645-BC0C-E34922A5F6E0}" type="pres">
      <dgm:prSet presAssocID="{45DD6F06-59DC-0C4A-955E-8E35E4B7B258}" presName="LevelTwoTextNode" presStyleLbl="node2" presStyleIdx="2" presStyleCnt="4">
        <dgm:presLayoutVars>
          <dgm:chPref val="3"/>
        </dgm:presLayoutVars>
      </dgm:prSet>
      <dgm:spPr/>
    </dgm:pt>
    <dgm:pt modelId="{77B6C96B-1ADA-0E47-A704-0CE5BC6BC401}" type="pres">
      <dgm:prSet presAssocID="{45DD6F06-59DC-0C4A-955E-8E35E4B7B258}" presName="level3hierChild" presStyleCnt="0"/>
      <dgm:spPr/>
    </dgm:pt>
    <dgm:pt modelId="{44DCCC24-8906-744A-9064-A4F52390BCBE}" type="pres">
      <dgm:prSet presAssocID="{307D03DE-6780-6E4B-B67F-7067B1E5F0EC}" presName="conn2-1" presStyleLbl="parChTrans1D2" presStyleIdx="3" presStyleCnt="4"/>
      <dgm:spPr/>
    </dgm:pt>
    <dgm:pt modelId="{FA81C0E0-0607-664B-BBD8-5AF6E3DCC3D6}" type="pres">
      <dgm:prSet presAssocID="{307D03DE-6780-6E4B-B67F-7067B1E5F0EC}" presName="connTx" presStyleLbl="parChTrans1D2" presStyleIdx="3" presStyleCnt="4"/>
      <dgm:spPr/>
    </dgm:pt>
    <dgm:pt modelId="{32DE2EBD-A7CF-7047-ADC9-DC158964535A}" type="pres">
      <dgm:prSet presAssocID="{BF2D6948-FD70-6144-B068-0584F1F1BF78}" presName="root2" presStyleCnt="0"/>
      <dgm:spPr/>
    </dgm:pt>
    <dgm:pt modelId="{2953760E-8DF9-8B4C-AC39-99B714347819}" type="pres">
      <dgm:prSet presAssocID="{BF2D6948-FD70-6144-B068-0584F1F1BF78}" presName="LevelTwoTextNode" presStyleLbl="node2" presStyleIdx="3" presStyleCnt="4">
        <dgm:presLayoutVars>
          <dgm:chPref val="3"/>
        </dgm:presLayoutVars>
      </dgm:prSet>
      <dgm:spPr/>
    </dgm:pt>
    <dgm:pt modelId="{53799735-5C7D-0E4E-B8A8-4D3CC2917AF3}" type="pres">
      <dgm:prSet presAssocID="{BF2D6948-FD70-6144-B068-0584F1F1BF78}" presName="level3hierChild" presStyleCnt="0"/>
      <dgm:spPr/>
    </dgm:pt>
  </dgm:ptLst>
  <dgm:cxnLst>
    <dgm:cxn modelId="{A00B8806-F7F2-DD49-A81A-7B7A504AB997}" srcId="{0C145B40-8F0D-7546-84F9-F57A327B6F86}" destId="{BF2D6948-FD70-6144-B068-0584F1F1BF78}" srcOrd="3" destOrd="0" parTransId="{307D03DE-6780-6E4B-B67F-7067B1E5F0EC}" sibTransId="{68648992-BCD7-0542-9A89-9634175F2FCB}"/>
    <dgm:cxn modelId="{E27DA21D-A6EC-0D40-A512-70F015B53886}" type="presOf" srcId="{4A4A0E8E-928A-0D43-A130-6DC3E270DB54}" destId="{00F234D7-7098-DE41-AB6D-E59BB6F1D416}" srcOrd="1" destOrd="0" presId="urn:microsoft.com/office/officeart/2008/layout/HorizontalMultiLevelHierarchy"/>
    <dgm:cxn modelId="{79F5C320-3967-2040-897F-173BA5454EED}" type="presOf" srcId="{0C145B40-8F0D-7546-84F9-F57A327B6F86}" destId="{33663653-6FFA-C941-8095-3DED514A47AD}" srcOrd="0" destOrd="0" presId="urn:microsoft.com/office/officeart/2008/layout/HorizontalMultiLevelHierarchy"/>
    <dgm:cxn modelId="{C5E3AB2C-9139-1648-B4B5-6512467D2CE0}" type="presOf" srcId="{3CC02EE8-1452-6047-9768-F17129D110DC}" destId="{E20FFE55-2E4E-0F4E-AEA3-40EE05B7918F}" srcOrd="1" destOrd="0" presId="urn:microsoft.com/office/officeart/2008/layout/HorizontalMultiLevelHierarchy"/>
    <dgm:cxn modelId="{C77B0468-B52F-524C-8B43-AB7CB9693BD6}" type="presOf" srcId="{822155B9-F9E5-BD45-8EC4-54B204654BED}" destId="{BA20468D-DEC5-5247-9CBB-314950EAD9D8}" srcOrd="0" destOrd="0" presId="urn:microsoft.com/office/officeart/2008/layout/HorizontalMultiLevelHierarchy"/>
    <dgm:cxn modelId="{936BB473-2DE5-944B-B4AA-F9D42B812F8C}" srcId="{8C8813B9-DAEE-CE45-87AD-6C1B8BBA2035}" destId="{0C145B40-8F0D-7546-84F9-F57A327B6F86}" srcOrd="0" destOrd="0" parTransId="{EC93B183-2DDE-A647-A2C5-68CEC145A366}" sibTransId="{E93027EF-0EB6-E54A-9204-32E3944CF29E}"/>
    <dgm:cxn modelId="{1CC14877-26A1-B849-97BD-9DAFA44F7669}" type="presOf" srcId="{9C199C1B-8ABC-A548-85CC-2FE4AF0D28B2}" destId="{B34DB57E-6073-DA43-81BD-5B7C1DF5BF1B}" srcOrd="0" destOrd="0" presId="urn:microsoft.com/office/officeart/2008/layout/HorizontalMultiLevelHierarchy"/>
    <dgm:cxn modelId="{F3007D79-C786-304A-A209-92AC14FF874F}" srcId="{0C145B40-8F0D-7546-84F9-F57A327B6F86}" destId="{E7344ECD-5ECB-1F4F-93AC-13D7F2C37AB2}" srcOrd="1" destOrd="0" parTransId="{3CC02EE8-1452-6047-9768-F17129D110DC}" sibTransId="{9D3D784C-0EC7-4F4D-B2A8-4097B4EA0318}"/>
    <dgm:cxn modelId="{2DBA9B9C-AA5E-C64B-B493-5A217659D889}" type="presOf" srcId="{307D03DE-6780-6E4B-B67F-7067B1E5F0EC}" destId="{FA81C0E0-0607-664B-BBD8-5AF6E3DCC3D6}" srcOrd="1" destOrd="0" presId="urn:microsoft.com/office/officeart/2008/layout/HorizontalMultiLevelHierarchy"/>
    <dgm:cxn modelId="{0EF8B7AF-F129-2647-BC55-A55D1916E55A}" type="presOf" srcId="{E7344ECD-5ECB-1F4F-93AC-13D7F2C37AB2}" destId="{CCD2835C-2484-2440-BF84-92DA699DDC6E}" srcOrd="0" destOrd="0" presId="urn:microsoft.com/office/officeart/2008/layout/HorizontalMultiLevelHierarchy"/>
    <dgm:cxn modelId="{882643B4-1F90-D34E-BB5D-2350FC93037C}" type="presOf" srcId="{9C199C1B-8ABC-A548-85CC-2FE4AF0D28B2}" destId="{D8565DFA-A815-C74D-B661-F0CD72510CD3}" srcOrd="1" destOrd="0" presId="urn:microsoft.com/office/officeart/2008/layout/HorizontalMultiLevelHierarchy"/>
    <dgm:cxn modelId="{DD5D5EB5-B139-D247-AA80-0561109577C0}" type="presOf" srcId="{45DD6F06-59DC-0C4A-955E-8E35E4B7B258}" destId="{0F6AEAD1-1F2F-B645-BC0C-E34922A5F6E0}" srcOrd="0" destOrd="0" presId="urn:microsoft.com/office/officeart/2008/layout/HorizontalMultiLevelHierarchy"/>
    <dgm:cxn modelId="{81C895BA-93C3-5D4B-B52C-B3BBAF2BE6F8}" type="presOf" srcId="{307D03DE-6780-6E4B-B67F-7067B1E5F0EC}" destId="{44DCCC24-8906-744A-9064-A4F52390BCBE}" srcOrd="0" destOrd="0" presId="urn:microsoft.com/office/officeart/2008/layout/HorizontalMultiLevelHierarchy"/>
    <dgm:cxn modelId="{486AC6BB-ED00-7741-AF4A-6D7CAB65B474}" srcId="{0C145B40-8F0D-7546-84F9-F57A327B6F86}" destId="{822155B9-F9E5-BD45-8EC4-54B204654BED}" srcOrd="0" destOrd="0" parTransId="{9C199C1B-8ABC-A548-85CC-2FE4AF0D28B2}" sibTransId="{DA7281B4-EC1A-7A45-B2EE-40F811334644}"/>
    <dgm:cxn modelId="{F835C4BC-F1B2-1C41-A110-0D44AE270002}" type="presOf" srcId="{8C8813B9-DAEE-CE45-87AD-6C1B8BBA2035}" destId="{19FD3DB2-247E-4340-B37C-B0BB8210C6BC}" srcOrd="0" destOrd="0" presId="urn:microsoft.com/office/officeart/2008/layout/HorizontalMultiLevelHierarchy"/>
    <dgm:cxn modelId="{675193C5-0282-6145-9319-E44E703499B3}" srcId="{0C145B40-8F0D-7546-84F9-F57A327B6F86}" destId="{45DD6F06-59DC-0C4A-955E-8E35E4B7B258}" srcOrd="2" destOrd="0" parTransId="{4A4A0E8E-928A-0D43-A130-6DC3E270DB54}" sibTransId="{FE57C765-B82D-B04A-89BF-633AB55153BA}"/>
    <dgm:cxn modelId="{A1C570D5-87B0-A44A-9B95-FAB6218EB776}" type="presOf" srcId="{BF2D6948-FD70-6144-B068-0584F1F1BF78}" destId="{2953760E-8DF9-8B4C-AC39-99B714347819}" srcOrd="0" destOrd="0" presId="urn:microsoft.com/office/officeart/2008/layout/HorizontalMultiLevelHierarchy"/>
    <dgm:cxn modelId="{665C82EC-F7DA-CB44-BAD8-112D80801F8C}" type="presOf" srcId="{4A4A0E8E-928A-0D43-A130-6DC3E270DB54}" destId="{52F5C304-B030-6945-9148-95A9A5B8B809}" srcOrd="0" destOrd="0" presId="urn:microsoft.com/office/officeart/2008/layout/HorizontalMultiLevelHierarchy"/>
    <dgm:cxn modelId="{7A9CC5FB-C143-184E-BA28-1339F08CD644}" type="presOf" srcId="{3CC02EE8-1452-6047-9768-F17129D110DC}" destId="{488839D7-9B56-2F4A-B49B-6FDC874D2BE4}" srcOrd="0" destOrd="0" presId="urn:microsoft.com/office/officeart/2008/layout/HorizontalMultiLevelHierarchy"/>
    <dgm:cxn modelId="{B0801909-4EEF-384D-B7EB-883E974B91C4}" type="presParOf" srcId="{19FD3DB2-247E-4340-B37C-B0BB8210C6BC}" destId="{C1D4F97E-F24F-7842-8D56-BF13357D11D8}" srcOrd="0" destOrd="0" presId="urn:microsoft.com/office/officeart/2008/layout/HorizontalMultiLevelHierarchy"/>
    <dgm:cxn modelId="{74360B45-9AC8-4448-8745-60BBCA69645A}" type="presParOf" srcId="{C1D4F97E-F24F-7842-8D56-BF13357D11D8}" destId="{33663653-6FFA-C941-8095-3DED514A47AD}" srcOrd="0" destOrd="0" presId="urn:microsoft.com/office/officeart/2008/layout/HorizontalMultiLevelHierarchy"/>
    <dgm:cxn modelId="{90CD9D4E-4366-6642-8235-5D030A11148E}" type="presParOf" srcId="{C1D4F97E-F24F-7842-8D56-BF13357D11D8}" destId="{FB319344-B724-604E-89D0-1837D537066B}" srcOrd="1" destOrd="0" presId="urn:microsoft.com/office/officeart/2008/layout/HorizontalMultiLevelHierarchy"/>
    <dgm:cxn modelId="{C6D955B2-C5D6-6A42-BCB9-6AC2685E902F}" type="presParOf" srcId="{FB319344-B724-604E-89D0-1837D537066B}" destId="{B34DB57E-6073-DA43-81BD-5B7C1DF5BF1B}" srcOrd="0" destOrd="0" presId="urn:microsoft.com/office/officeart/2008/layout/HorizontalMultiLevelHierarchy"/>
    <dgm:cxn modelId="{B357D5BD-A665-E840-99F3-2E902A4F7146}" type="presParOf" srcId="{B34DB57E-6073-DA43-81BD-5B7C1DF5BF1B}" destId="{D8565DFA-A815-C74D-B661-F0CD72510CD3}" srcOrd="0" destOrd="0" presId="urn:microsoft.com/office/officeart/2008/layout/HorizontalMultiLevelHierarchy"/>
    <dgm:cxn modelId="{4854DCCF-5619-E546-A0C8-B617E2A17B76}" type="presParOf" srcId="{FB319344-B724-604E-89D0-1837D537066B}" destId="{69BF7FF8-D038-6340-8E54-8BC67A7C4342}" srcOrd="1" destOrd="0" presId="urn:microsoft.com/office/officeart/2008/layout/HorizontalMultiLevelHierarchy"/>
    <dgm:cxn modelId="{35E4E879-8593-0547-BC3E-C9E490DD2EF1}" type="presParOf" srcId="{69BF7FF8-D038-6340-8E54-8BC67A7C4342}" destId="{BA20468D-DEC5-5247-9CBB-314950EAD9D8}" srcOrd="0" destOrd="0" presId="urn:microsoft.com/office/officeart/2008/layout/HorizontalMultiLevelHierarchy"/>
    <dgm:cxn modelId="{53D615AD-0BC5-BD46-8546-20E00C9FE844}" type="presParOf" srcId="{69BF7FF8-D038-6340-8E54-8BC67A7C4342}" destId="{E178F6C6-7604-6142-98E4-75044F37C74C}" srcOrd="1" destOrd="0" presId="urn:microsoft.com/office/officeart/2008/layout/HorizontalMultiLevelHierarchy"/>
    <dgm:cxn modelId="{69F0E130-BADD-BC48-9D28-3D9D9C3B48DC}" type="presParOf" srcId="{FB319344-B724-604E-89D0-1837D537066B}" destId="{488839D7-9B56-2F4A-B49B-6FDC874D2BE4}" srcOrd="2" destOrd="0" presId="urn:microsoft.com/office/officeart/2008/layout/HorizontalMultiLevelHierarchy"/>
    <dgm:cxn modelId="{E1813863-A476-694C-AED5-1DD09FE63CD2}" type="presParOf" srcId="{488839D7-9B56-2F4A-B49B-6FDC874D2BE4}" destId="{E20FFE55-2E4E-0F4E-AEA3-40EE05B7918F}" srcOrd="0" destOrd="0" presId="urn:microsoft.com/office/officeart/2008/layout/HorizontalMultiLevelHierarchy"/>
    <dgm:cxn modelId="{0D7ABCC2-EF87-804A-8E7B-3766387860C2}" type="presParOf" srcId="{FB319344-B724-604E-89D0-1837D537066B}" destId="{DAE7F246-537C-0E44-86A2-3C0AF1ECC255}" srcOrd="3" destOrd="0" presId="urn:microsoft.com/office/officeart/2008/layout/HorizontalMultiLevelHierarchy"/>
    <dgm:cxn modelId="{6E34705D-716F-EF48-B07C-DA59D3B0B661}" type="presParOf" srcId="{DAE7F246-537C-0E44-86A2-3C0AF1ECC255}" destId="{CCD2835C-2484-2440-BF84-92DA699DDC6E}" srcOrd="0" destOrd="0" presId="urn:microsoft.com/office/officeart/2008/layout/HorizontalMultiLevelHierarchy"/>
    <dgm:cxn modelId="{1BBB9EDD-485F-C541-9808-A169FEA284FC}" type="presParOf" srcId="{DAE7F246-537C-0E44-86A2-3C0AF1ECC255}" destId="{7DB63A6F-2B7F-E848-A450-D1F374B50E4F}" srcOrd="1" destOrd="0" presId="urn:microsoft.com/office/officeart/2008/layout/HorizontalMultiLevelHierarchy"/>
    <dgm:cxn modelId="{A4B1E748-331D-884B-A1D3-4A49EF2EFAD1}" type="presParOf" srcId="{FB319344-B724-604E-89D0-1837D537066B}" destId="{52F5C304-B030-6945-9148-95A9A5B8B809}" srcOrd="4" destOrd="0" presId="urn:microsoft.com/office/officeart/2008/layout/HorizontalMultiLevelHierarchy"/>
    <dgm:cxn modelId="{C9B442E6-80FD-BA45-AA84-636B249B9B12}" type="presParOf" srcId="{52F5C304-B030-6945-9148-95A9A5B8B809}" destId="{00F234D7-7098-DE41-AB6D-E59BB6F1D416}" srcOrd="0" destOrd="0" presId="urn:microsoft.com/office/officeart/2008/layout/HorizontalMultiLevelHierarchy"/>
    <dgm:cxn modelId="{4BA74D58-22BC-4A49-B3E7-DEECD9A6336F}" type="presParOf" srcId="{FB319344-B724-604E-89D0-1837D537066B}" destId="{FF08B24A-140D-BF49-8947-475B2CD5A46C}" srcOrd="5" destOrd="0" presId="urn:microsoft.com/office/officeart/2008/layout/HorizontalMultiLevelHierarchy"/>
    <dgm:cxn modelId="{8A85D0B8-5138-3340-859E-A685F99D6A7A}" type="presParOf" srcId="{FF08B24A-140D-BF49-8947-475B2CD5A46C}" destId="{0F6AEAD1-1F2F-B645-BC0C-E34922A5F6E0}" srcOrd="0" destOrd="0" presId="urn:microsoft.com/office/officeart/2008/layout/HorizontalMultiLevelHierarchy"/>
    <dgm:cxn modelId="{D04723F6-E12E-3841-9DE3-D40AC57C9B06}" type="presParOf" srcId="{FF08B24A-140D-BF49-8947-475B2CD5A46C}" destId="{77B6C96B-1ADA-0E47-A704-0CE5BC6BC401}" srcOrd="1" destOrd="0" presId="urn:microsoft.com/office/officeart/2008/layout/HorizontalMultiLevelHierarchy"/>
    <dgm:cxn modelId="{BD6B04E8-E7CA-FE43-997B-7269E8C81C88}" type="presParOf" srcId="{FB319344-B724-604E-89D0-1837D537066B}" destId="{44DCCC24-8906-744A-9064-A4F52390BCBE}" srcOrd="6" destOrd="0" presId="urn:microsoft.com/office/officeart/2008/layout/HorizontalMultiLevelHierarchy"/>
    <dgm:cxn modelId="{C1007FA9-0E0A-A546-92AC-35854E781A40}" type="presParOf" srcId="{44DCCC24-8906-744A-9064-A4F52390BCBE}" destId="{FA81C0E0-0607-664B-BBD8-5AF6E3DCC3D6}" srcOrd="0" destOrd="0" presId="urn:microsoft.com/office/officeart/2008/layout/HorizontalMultiLevelHierarchy"/>
    <dgm:cxn modelId="{73821BA1-D580-8E47-AFBF-EC48D0E2A7AE}" type="presParOf" srcId="{FB319344-B724-604E-89D0-1837D537066B}" destId="{32DE2EBD-A7CF-7047-ADC9-DC158964535A}" srcOrd="7" destOrd="0" presId="urn:microsoft.com/office/officeart/2008/layout/HorizontalMultiLevelHierarchy"/>
    <dgm:cxn modelId="{FBB4EFBF-7E42-EF46-86B3-D42EE47D78EC}" type="presParOf" srcId="{32DE2EBD-A7CF-7047-ADC9-DC158964535A}" destId="{2953760E-8DF9-8B4C-AC39-99B714347819}" srcOrd="0" destOrd="0" presId="urn:microsoft.com/office/officeart/2008/layout/HorizontalMultiLevelHierarchy"/>
    <dgm:cxn modelId="{64EC49B0-47FD-E54F-8D49-6E72D09103A3}" type="presParOf" srcId="{32DE2EBD-A7CF-7047-ADC9-DC158964535A}" destId="{53799735-5C7D-0E4E-B8A8-4D3CC2917AF3}"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8813B9-DAEE-CE45-87AD-6C1B8BBA2035}" type="doc">
      <dgm:prSet loTypeId="urn:microsoft.com/office/officeart/2008/layout/HorizontalMultiLevelHierarchy" loCatId="" qsTypeId="urn:microsoft.com/office/officeart/2005/8/quickstyle/simple1" qsCatId="simple" csTypeId="urn:microsoft.com/office/officeart/2005/8/colors/accent0_1" csCatId="mainScheme" phldr="1"/>
      <dgm:spPr/>
      <dgm:t>
        <a:bodyPr/>
        <a:lstStyle/>
        <a:p>
          <a:endParaRPr lang="el-GR"/>
        </a:p>
      </dgm:t>
    </dgm:pt>
    <dgm:pt modelId="{0C145B40-8F0D-7546-84F9-F57A327B6F86}">
      <dgm:prSet phldrT="[Κείμενο]"/>
      <dgm:spPr/>
      <dgm:t>
        <a:bodyPr/>
        <a:lstStyle/>
        <a:p>
          <a:r>
            <a:rPr lang="el-GR" dirty="0"/>
            <a:t>Κλινική εξέταση</a:t>
          </a:r>
        </a:p>
      </dgm:t>
    </dgm:pt>
    <dgm:pt modelId="{EC93B183-2DDE-A647-A2C5-68CEC145A366}" type="parTrans" cxnId="{936BB473-2DE5-944B-B4AA-F9D42B812F8C}">
      <dgm:prSet/>
      <dgm:spPr/>
      <dgm:t>
        <a:bodyPr/>
        <a:lstStyle/>
        <a:p>
          <a:endParaRPr lang="el-GR"/>
        </a:p>
      </dgm:t>
    </dgm:pt>
    <dgm:pt modelId="{E93027EF-0EB6-E54A-9204-32E3944CF29E}" type="sibTrans" cxnId="{936BB473-2DE5-944B-B4AA-F9D42B812F8C}">
      <dgm:prSet/>
      <dgm:spPr/>
      <dgm:t>
        <a:bodyPr/>
        <a:lstStyle/>
        <a:p>
          <a:endParaRPr lang="el-GR"/>
        </a:p>
      </dgm:t>
    </dgm:pt>
    <dgm:pt modelId="{822155B9-F9E5-BD45-8EC4-54B204654BED}">
      <dgm:prSet phldrT="[Κείμενο]"/>
      <dgm:spPr/>
      <dgm:t>
        <a:bodyPr/>
        <a:lstStyle/>
        <a:p>
          <a:r>
            <a:rPr lang="el-GR" dirty="0"/>
            <a:t>Γενική Παρατήρηση</a:t>
          </a:r>
        </a:p>
      </dgm:t>
    </dgm:pt>
    <dgm:pt modelId="{9C199C1B-8ABC-A548-85CC-2FE4AF0D28B2}" type="parTrans" cxnId="{486AC6BB-ED00-7741-AF4A-6D7CAB65B474}">
      <dgm:prSet/>
      <dgm:spPr/>
      <dgm:t>
        <a:bodyPr/>
        <a:lstStyle/>
        <a:p>
          <a:endParaRPr lang="el-GR"/>
        </a:p>
      </dgm:t>
    </dgm:pt>
    <dgm:pt modelId="{DA7281B4-EC1A-7A45-B2EE-40F811334644}" type="sibTrans" cxnId="{486AC6BB-ED00-7741-AF4A-6D7CAB65B474}">
      <dgm:prSet/>
      <dgm:spPr/>
      <dgm:t>
        <a:bodyPr/>
        <a:lstStyle/>
        <a:p>
          <a:endParaRPr lang="el-GR"/>
        </a:p>
      </dgm:t>
    </dgm:pt>
    <dgm:pt modelId="{E7344ECD-5ECB-1F4F-93AC-13D7F2C37AB2}">
      <dgm:prSet phldrT="[Κείμενο]"/>
      <dgm:spPr/>
      <dgm:t>
        <a:bodyPr/>
        <a:lstStyle/>
        <a:p>
          <a:r>
            <a:rPr lang="el-GR" dirty="0"/>
            <a:t>Περιγράψτε την στοιχειώδη βλάβη</a:t>
          </a:r>
        </a:p>
      </dgm:t>
    </dgm:pt>
    <dgm:pt modelId="{3CC02EE8-1452-6047-9768-F17129D110DC}" type="parTrans" cxnId="{F3007D79-C786-304A-A209-92AC14FF874F}">
      <dgm:prSet/>
      <dgm:spPr/>
      <dgm:t>
        <a:bodyPr/>
        <a:lstStyle/>
        <a:p>
          <a:endParaRPr lang="el-GR"/>
        </a:p>
      </dgm:t>
    </dgm:pt>
    <dgm:pt modelId="{9D3D784C-0EC7-4F4D-B2A8-4097B4EA0318}" type="sibTrans" cxnId="{F3007D79-C786-304A-A209-92AC14FF874F}">
      <dgm:prSet/>
      <dgm:spPr/>
      <dgm:t>
        <a:bodyPr/>
        <a:lstStyle/>
        <a:p>
          <a:endParaRPr lang="el-GR"/>
        </a:p>
      </dgm:t>
    </dgm:pt>
    <dgm:pt modelId="{45DD6F06-59DC-0C4A-955E-8E35E4B7B258}">
      <dgm:prSet phldrT="[Κείμενο]"/>
      <dgm:spPr/>
      <dgm:t>
        <a:bodyPr/>
        <a:lstStyle/>
        <a:p>
          <a:r>
            <a:rPr lang="el-GR" dirty="0"/>
            <a:t>Ψηλαφίστε </a:t>
          </a:r>
        </a:p>
      </dgm:t>
    </dgm:pt>
    <dgm:pt modelId="{4A4A0E8E-928A-0D43-A130-6DC3E270DB54}" type="parTrans" cxnId="{675193C5-0282-6145-9319-E44E703499B3}">
      <dgm:prSet/>
      <dgm:spPr/>
      <dgm:t>
        <a:bodyPr/>
        <a:lstStyle/>
        <a:p>
          <a:endParaRPr lang="el-GR"/>
        </a:p>
      </dgm:t>
    </dgm:pt>
    <dgm:pt modelId="{FE57C765-B82D-B04A-89BF-633AB55153BA}" type="sibTrans" cxnId="{675193C5-0282-6145-9319-E44E703499B3}">
      <dgm:prSet/>
      <dgm:spPr/>
      <dgm:t>
        <a:bodyPr/>
        <a:lstStyle/>
        <a:p>
          <a:endParaRPr lang="el-GR"/>
        </a:p>
      </dgm:t>
    </dgm:pt>
    <dgm:pt modelId="{BF2D6948-FD70-6144-B068-0584F1F1BF78}">
      <dgm:prSet phldrT="[Κείμενο]"/>
      <dgm:spPr/>
      <dgm:t>
        <a:bodyPr/>
        <a:lstStyle/>
        <a:p>
          <a:r>
            <a:rPr lang="el-GR" dirty="0"/>
            <a:t>Εξετάστε όλο το δέρμα </a:t>
          </a:r>
        </a:p>
      </dgm:t>
    </dgm:pt>
    <dgm:pt modelId="{307D03DE-6780-6E4B-B67F-7067B1E5F0EC}" type="parTrans" cxnId="{A00B8806-F7F2-DD49-A81A-7B7A504AB997}">
      <dgm:prSet/>
      <dgm:spPr/>
      <dgm:t>
        <a:bodyPr/>
        <a:lstStyle/>
        <a:p>
          <a:endParaRPr lang="el-GR"/>
        </a:p>
      </dgm:t>
    </dgm:pt>
    <dgm:pt modelId="{68648992-BCD7-0542-9A89-9634175F2FCB}" type="sibTrans" cxnId="{A00B8806-F7F2-DD49-A81A-7B7A504AB997}">
      <dgm:prSet/>
      <dgm:spPr/>
      <dgm:t>
        <a:bodyPr/>
        <a:lstStyle/>
        <a:p>
          <a:endParaRPr lang="el-GR"/>
        </a:p>
      </dgm:t>
    </dgm:pt>
    <dgm:pt modelId="{19FD3DB2-247E-4340-B37C-B0BB8210C6BC}" type="pres">
      <dgm:prSet presAssocID="{8C8813B9-DAEE-CE45-87AD-6C1B8BBA2035}" presName="Name0" presStyleCnt="0">
        <dgm:presLayoutVars>
          <dgm:chPref val="1"/>
          <dgm:dir/>
          <dgm:animOne val="branch"/>
          <dgm:animLvl val="lvl"/>
          <dgm:resizeHandles val="exact"/>
        </dgm:presLayoutVars>
      </dgm:prSet>
      <dgm:spPr/>
    </dgm:pt>
    <dgm:pt modelId="{C1D4F97E-F24F-7842-8D56-BF13357D11D8}" type="pres">
      <dgm:prSet presAssocID="{0C145B40-8F0D-7546-84F9-F57A327B6F86}" presName="root1" presStyleCnt="0"/>
      <dgm:spPr/>
    </dgm:pt>
    <dgm:pt modelId="{33663653-6FFA-C941-8095-3DED514A47AD}" type="pres">
      <dgm:prSet presAssocID="{0C145B40-8F0D-7546-84F9-F57A327B6F86}" presName="LevelOneTextNode" presStyleLbl="node0" presStyleIdx="0" presStyleCnt="1">
        <dgm:presLayoutVars>
          <dgm:chPref val="3"/>
        </dgm:presLayoutVars>
      </dgm:prSet>
      <dgm:spPr/>
    </dgm:pt>
    <dgm:pt modelId="{FB319344-B724-604E-89D0-1837D537066B}" type="pres">
      <dgm:prSet presAssocID="{0C145B40-8F0D-7546-84F9-F57A327B6F86}" presName="level2hierChild" presStyleCnt="0"/>
      <dgm:spPr/>
    </dgm:pt>
    <dgm:pt modelId="{B34DB57E-6073-DA43-81BD-5B7C1DF5BF1B}" type="pres">
      <dgm:prSet presAssocID="{9C199C1B-8ABC-A548-85CC-2FE4AF0D28B2}" presName="conn2-1" presStyleLbl="parChTrans1D2" presStyleIdx="0" presStyleCnt="4"/>
      <dgm:spPr/>
    </dgm:pt>
    <dgm:pt modelId="{D8565DFA-A815-C74D-B661-F0CD72510CD3}" type="pres">
      <dgm:prSet presAssocID="{9C199C1B-8ABC-A548-85CC-2FE4AF0D28B2}" presName="connTx" presStyleLbl="parChTrans1D2" presStyleIdx="0" presStyleCnt="4"/>
      <dgm:spPr/>
    </dgm:pt>
    <dgm:pt modelId="{69BF7FF8-D038-6340-8E54-8BC67A7C4342}" type="pres">
      <dgm:prSet presAssocID="{822155B9-F9E5-BD45-8EC4-54B204654BED}" presName="root2" presStyleCnt="0"/>
      <dgm:spPr/>
    </dgm:pt>
    <dgm:pt modelId="{BA20468D-DEC5-5247-9CBB-314950EAD9D8}" type="pres">
      <dgm:prSet presAssocID="{822155B9-F9E5-BD45-8EC4-54B204654BED}" presName="LevelTwoTextNode" presStyleLbl="node2" presStyleIdx="0" presStyleCnt="4">
        <dgm:presLayoutVars>
          <dgm:chPref val="3"/>
        </dgm:presLayoutVars>
      </dgm:prSet>
      <dgm:spPr/>
    </dgm:pt>
    <dgm:pt modelId="{E178F6C6-7604-6142-98E4-75044F37C74C}" type="pres">
      <dgm:prSet presAssocID="{822155B9-F9E5-BD45-8EC4-54B204654BED}" presName="level3hierChild" presStyleCnt="0"/>
      <dgm:spPr/>
    </dgm:pt>
    <dgm:pt modelId="{488839D7-9B56-2F4A-B49B-6FDC874D2BE4}" type="pres">
      <dgm:prSet presAssocID="{3CC02EE8-1452-6047-9768-F17129D110DC}" presName="conn2-1" presStyleLbl="parChTrans1D2" presStyleIdx="1" presStyleCnt="4"/>
      <dgm:spPr/>
    </dgm:pt>
    <dgm:pt modelId="{E20FFE55-2E4E-0F4E-AEA3-40EE05B7918F}" type="pres">
      <dgm:prSet presAssocID="{3CC02EE8-1452-6047-9768-F17129D110DC}" presName="connTx" presStyleLbl="parChTrans1D2" presStyleIdx="1" presStyleCnt="4"/>
      <dgm:spPr/>
    </dgm:pt>
    <dgm:pt modelId="{DAE7F246-537C-0E44-86A2-3C0AF1ECC255}" type="pres">
      <dgm:prSet presAssocID="{E7344ECD-5ECB-1F4F-93AC-13D7F2C37AB2}" presName="root2" presStyleCnt="0"/>
      <dgm:spPr/>
    </dgm:pt>
    <dgm:pt modelId="{CCD2835C-2484-2440-BF84-92DA699DDC6E}" type="pres">
      <dgm:prSet presAssocID="{E7344ECD-5ECB-1F4F-93AC-13D7F2C37AB2}" presName="LevelTwoTextNode" presStyleLbl="node2" presStyleIdx="1" presStyleCnt="4">
        <dgm:presLayoutVars>
          <dgm:chPref val="3"/>
        </dgm:presLayoutVars>
      </dgm:prSet>
      <dgm:spPr/>
    </dgm:pt>
    <dgm:pt modelId="{7DB63A6F-2B7F-E848-A450-D1F374B50E4F}" type="pres">
      <dgm:prSet presAssocID="{E7344ECD-5ECB-1F4F-93AC-13D7F2C37AB2}" presName="level3hierChild" presStyleCnt="0"/>
      <dgm:spPr/>
    </dgm:pt>
    <dgm:pt modelId="{52F5C304-B030-6945-9148-95A9A5B8B809}" type="pres">
      <dgm:prSet presAssocID="{4A4A0E8E-928A-0D43-A130-6DC3E270DB54}" presName="conn2-1" presStyleLbl="parChTrans1D2" presStyleIdx="2" presStyleCnt="4"/>
      <dgm:spPr/>
    </dgm:pt>
    <dgm:pt modelId="{00F234D7-7098-DE41-AB6D-E59BB6F1D416}" type="pres">
      <dgm:prSet presAssocID="{4A4A0E8E-928A-0D43-A130-6DC3E270DB54}" presName="connTx" presStyleLbl="parChTrans1D2" presStyleIdx="2" presStyleCnt="4"/>
      <dgm:spPr/>
    </dgm:pt>
    <dgm:pt modelId="{FF08B24A-140D-BF49-8947-475B2CD5A46C}" type="pres">
      <dgm:prSet presAssocID="{45DD6F06-59DC-0C4A-955E-8E35E4B7B258}" presName="root2" presStyleCnt="0"/>
      <dgm:spPr/>
    </dgm:pt>
    <dgm:pt modelId="{0F6AEAD1-1F2F-B645-BC0C-E34922A5F6E0}" type="pres">
      <dgm:prSet presAssocID="{45DD6F06-59DC-0C4A-955E-8E35E4B7B258}" presName="LevelTwoTextNode" presStyleLbl="node2" presStyleIdx="2" presStyleCnt="4">
        <dgm:presLayoutVars>
          <dgm:chPref val="3"/>
        </dgm:presLayoutVars>
      </dgm:prSet>
      <dgm:spPr/>
    </dgm:pt>
    <dgm:pt modelId="{77B6C96B-1ADA-0E47-A704-0CE5BC6BC401}" type="pres">
      <dgm:prSet presAssocID="{45DD6F06-59DC-0C4A-955E-8E35E4B7B258}" presName="level3hierChild" presStyleCnt="0"/>
      <dgm:spPr/>
    </dgm:pt>
    <dgm:pt modelId="{44DCCC24-8906-744A-9064-A4F52390BCBE}" type="pres">
      <dgm:prSet presAssocID="{307D03DE-6780-6E4B-B67F-7067B1E5F0EC}" presName="conn2-1" presStyleLbl="parChTrans1D2" presStyleIdx="3" presStyleCnt="4"/>
      <dgm:spPr/>
    </dgm:pt>
    <dgm:pt modelId="{FA81C0E0-0607-664B-BBD8-5AF6E3DCC3D6}" type="pres">
      <dgm:prSet presAssocID="{307D03DE-6780-6E4B-B67F-7067B1E5F0EC}" presName="connTx" presStyleLbl="parChTrans1D2" presStyleIdx="3" presStyleCnt="4"/>
      <dgm:spPr/>
    </dgm:pt>
    <dgm:pt modelId="{32DE2EBD-A7CF-7047-ADC9-DC158964535A}" type="pres">
      <dgm:prSet presAssocID="{BF2D6948-FD70-6144-B068-0584F1F1BF78}" presName="root2" presStyleCnt="0"/>
      <dgm:spPr/>
    </dgm:pt>
    <dgm:pt modelId="{2953760E-8DF9-8B4C-AC39-99B714347819}" type="pres">
      <dgm:prSet presAssocID="{BF2D6948-FD70-6144-B068-0584F1F1BF78}" presName="LevelTwoTextNode" presStyleLbl="node2" presStyleIdx="3" presStyleCnt="4">
        <dgm:presLayoutVars>
          <dgm:chPref val="3"/>
        </dgm:presLayoutVars>
      </dgm:prSet>
      <dgm:spPr/>
    </dgm:pt>
    <dgm:pt modelId="{53799735-5C7D-0E4E-B8A8-4D3CC2917AF3}" type="pres">
      <dgm:prSet presAssocID="{BF2D6948-FD70-6144-B068-0584F1F1BF78}" presName="level3hierChild" presStyleCnt="0"/>
      <dgm:spPr/>
    </dgm:pt>
  </dgm:ptLst>
  <dgm:cxnLst>
    <dgm:cxn modelId="{A00B8806-F7F2-DD49-A81A-7B7A504AB997}" srcId="{0C145B40-8F0D-7546-84F9-F57A327B6F86}" destId="{BF2D6948-FD70-6144-B068-0584F1F1BF78}" srcOrd="3" destOrd="0" parTransId="{307D03DE-6780-6E4B-B67F-7067B1E5F0EC}" sibTransId="{68648992-BCD7-0542-9A89-9634175F2FCB}"/>
    <dgm:cxn modelId="{E27DA21D-A6EC-0D40-A512-70F015B53886}" type="presOf" srcId="{4A4A0E8E-928A-0D43-A130-6DC3E270DB54}" destId="{00F234D7-7098-DE41-AB6D-E59BB6F1D416}" srcOrd="1" destOrd="0" presId="urn:microsoft.com/office/officeart/2008/layout/HorizontalMultiLevelHierarchy"/>
    <dgm:cxn modelId="{79F5C320-3967-2040-897F-173BA5454EED}" type="presOf" srcId="{0C145B40-8F0D-7546-84F9-F57A327B6F86}" destId="{33663653-6FFA-C941-8095-3DED514A47AD}" srcOrd="0" destOrd="0" presId="urn:microsoft.com/office/officeart/2008/layout/HorizontalMultiLevelHierarchy"/>
    <dgm:cxn modelId="{C5E3AB2C-9139-1648-B4B5-6512467D2CE0}" type="presOf" srcId="{3CC02EE8-1452-6047-9768-F17129D110DC}" destId="{E20FFE55-2E4E-0F4E-AEA3-40EE05B7918F}" srcOrd="1" destOrd="0" presId="urn:microsoft.com/office/officeart/2008/layout/HorizontalMultiLevelHierarchy"/>
    <dgm:cxn modelId="{C77B0468-B52F-524C-8B43-AB7CB9693BD6}" type="presOf" srcId="{822155B9-F9E5-BD45-8EC4-54B204654BED}" destId="{BA20468D-DEC5-5247-9CBB-314950EAD9D8}" srcOrd="0" destOrd="0" presId="urn:microsoft.com/office/officeart/2008/layout/HorizontalMultiLevelHierarchy"/>
    <dgm:cxn modelId="{936BB473-2DE5-944B-B4AA-F9D42B812F8C}" srcId="{8C8813B9-DAEE-CE45-87AD-6C1B8BBA2035}" destId="{0C145B40-8F0D-7546-84F9-F57A327B6F86}" srcOrd="0" destOrd="0" parTransId="{EC93B183-2DDE-A647-A2C5-68CEC145A366}" sibTransId="{E93027EF-0EB6-E54A-9204-32E3944CF29E}"/>
    <dgm:cxn modelId="{1CC14877-26A1-B849-97BD-9DAFA44F7669}" type="presOf" srcId="{9C199C1B-8ABC-A548-85CC-2FE4AF0D28B2}" destId="{B34DB57E-6073-DA43-81BD-5B7C1DF5BF1B}" srcOrd="0" destOrd="0" presId="urn:microsoft.com/office/officeart/2008/layout/HorizontalMultiLevelHierarchy"/>
    <dgm:cxn modelId="{F3007D79-C786-304A-A209-92AC14FF874F}" srcId="{0C145B40-8F0D-7546-84F9-F57A327B6F86}" destId="{E7344ECD-5ECB-1F4F-93AC-13D7F2C37AB2}" srcOrd="1" destOrd="0" parTransId="{3CC02EE8-1452-6047-9768-F17129D110DC}" sibTransId="{9D3D784C-0EC7-4F4D-B2A8-4097B4EA0318}"/>
    <dgm:cxn modelId="{2DBA9B9C-AA5E-C64B-B493-5A217659D889}" type="presOf" srcId="{307D03DE-6780-6E4B-B67F-7067B1E5F0EC}" destId="{FA81C0E0-0607-664B-BBD8-5AF6E3DCC3D6}" srcOrd="1" destOrd="0" presId="urn:microsoft.com/office/officeart/2008/layout/HorizontalMultiLevelHierarchy"/>
    <dgm:cxn modelId="{0EF8B7AF-F129-2647-BC55-A55D1916E55A}" type="presOf" srcId="{E7344ECD-5ECB-1F4F-93AC-13D7F2C37AB2}" destId="{CCD2835C-2484-2440-BF84-92DA699DDC6E}" srcOrd="0" destOrd="0" presId="urn:microsoft.com/office/officeart/2008/layout/HorizontalMultiLevelHierarchy"/>
    <dgm:cxn modelId="{882643B4-1F90-D34E-BB5D-2350FC93037C}" type="presOf" srcId="{9C199C1B-8ABC-A548-85CC-2FE4AF0D28B2}" destId="{D8565DFA-A815-C74D-B661-F0CD72510CD3}" srcOrd="1" destOrd="0" presId="urn:microsoft.com/office/officeart/2008/layout/HorizontalMultiLevelHierarchy"/>
    <dgm:cxn modelId="{DD5D5EB5-B139-D247-AA80-0561109577C0}" type="presOf" srcId="{45DD6F06-59DC-0C4A-955E-8E35E4B7B258}" destId="{0F6AEAD1-1F2F-B645-BC0C-E34922A5F6E0}" srcOrd="0" destOrd="0" presId="urn:microsoft.com/office/officeart/2008/layout/HorizontalMultiLevelHierarchy"/>
    <dgm:cxn modelId="{81C895BA-93C3-5D4B-B52C-B3BBAF2BE6F8}" type="presOf" srcId="{307D03DE-6780-6E4B-B67F-7067B1E5F0EC}" destId="{44DCCC24-8906-744A-9064-A4F52390BCBE}" srcOrd="0" destOrd="0" presId="urn:microsoft.com/office/officeart/2008/layout/HorizontalMultiLevelHierarchy"/>
    <dgm:cxn modelId="{486AC6BB-ED00-7741-AF4A-6D7CAB65B474}" srcId="{0C145B40-8F0D-7546-84F9-F57A327B6F86}" destId="{822155B9-F9E5-BD45-8EC4-54B204654BED}" srcOrd="0" destOrd="0" parTransId="{9C199C1B-8ABC-A548-85CC-2FE4AF0D28B2}" sibTransId="{DA7281B4-EC1A-7A45-B2EE-40F811334644}"/>
    <dgm:cxn modelId="{F835C4BC-F1B2-1C41-A110-0D44AE270002}" type="presOf" srcId="{8C8813B9-DAEE-CE45-87AD-6C1B8BBA2035}" destId="{19FD3DB2-247E-4340-B37C-B0BB8210C6BC}" srcOrd="0" destOrd="0" presId="urn:microsoft.com/office/officeart/2008/layout/HorizontalMultiLevelHierarchy"/>
    <dgm:cxn modelId="{675193C5-0282-6145-9319-E44E703499B3}" srcId="{0C145B40-8F0D-7546-84F9-F57A327B6F86}" destId="{45DD6F06-59DC-0C4A-955E-8E35E4B7B258}" srcOrd="2" destOrd="0" parTransId="{4A4A0E8E-928A-0D43-A130-6DC3E270DB54}" sibTransId="{FE57C765-B82D-B04A-89BF-633AB55153BA}"/>
    <dgm:cxn modelId="{A1C570D5-87B0-A44A-9B95-FAB6218EB776}" type="presOf" srcId="{BF2D6948-FD70-6144-B068-0584F1F1BF78}" destId="{2953760E-8DF9-8B4C-AC39-99B714347819}" srcOrd="0" destOrd="0" presId="urn:microsoft.com/office/officeart/2008/layout/HorizontalMultiLevelHierarchy"/>
    <dgm:cxn modelId="{665C82EC-F7DA-CB44-BAD8-112D80801F8C}" type="presOf" srcId="{4A4A0E8E-928A-0D43-A130-6DC3E270DB54}" destId="{52F5C304-B030-6945-9148-95A9A5B8B809}" srcOrd="0" destOrd="0" presId="urn:microsoft.com/office/officeart/2008/layout/HorizontalMultiLevelHierarchy"/>
    <dgm:cxn modelId="{7A9CC5FB-C143-184E-BA28-1339F08CD644}" type="presOf" srcId="{3CC02EE8-1452-6047-9768-F17129D110DC}" destId="{488839D7-9B56-2F4A-B49B-6FDC874D2BE4}" srcOrd="0" destOrd="0" presId="urn:microsoft.com/office/officeart/2008/layout/HorizontalMultiLevelHierarchy"/>
    <dgm:cxn modelId="{B0801909-4EEF-384D-B7EB-883E974B91C4}" type="presParOf" srcId="{19FD3DB2-247E-4340-B37C-B0BB8210C6BC}" destId="{C1D4F97E-F24F-7842-8D56-BF13357D11D8}" srcOrd="0" destOrd="0" presId="urn:microsoft.com/office/officeart/2008/layout/HorizontalMultiLevelHierarchy"/>
    <dgm:cxn modelId="{74360B45-9AC8-4448-8745-60BBCA69645A}" type="presParOf" srcId="{C1D4F97E-F24F-7842-8D56-BF13357D11D8}" destId="{33663653-6FFA-C941-8095-3DED514A47AD}" srcOrd="0" destOrd="0" presId="urn:microsoft.com/office/officeart/2008/layout/HorizontalMultiLevelHierarchy"/>
    <dgm:cxn modelId="{90CD9D4E-4366-6642-8235-5D030A11148E}" type="presParOf" srcId="{C1D4F97E-F24F-7842-8D56-BF13357D11D8}" destId="{FB319344-B724-604E-89D0-1837D537066B}" srcOrd="1" destOrd="0" presId="urn:microsoft.com/office/officeart/2008/layout/HorizontalMultiLevelHierarchy"/>
    <dgm:cxn modelId="{C6D955B2-C5D6-6A42-BCB9-6AC2685E902F}" type="presParOf" srcId="{FB319344-B724-604E-89D0-1837D537066B}" destId="{B34DB57E-6073-DA43-81BD-5B7C1DF5BF1B}" srcOrd="0" destOrd="0" presId="urn:microsoft.com/office/officeart/2008/layout/HorizontalMultiLevelHierarchy"/>
    <dgm:cxn modelId="{B357D5BD-A665-E840-99F3-2E902A4F7146}" type="presParOf" srcId="{B34DB57E-6073-DA43-81BD-5B7C1DF5BF1B}" destId="{D8565DFA-A815-C74D-B661-F0CD72510CD3}" srcOrd="0" destOrd="0" presId="urn:microsoft.com/office/officeart/2008/layout/HorizontalMultiLevelHierarchy"/>
    <dgm:cxn modelId="{4854DCCF-5619-E546-A0C8-B617E2A17B76}" type="presParOf" srcId="{FB319344-B724-604E-89D0-1837D537066B}" destId="{69BF7FF8-D038-6340-8E54-8BC67A7C4342}" srcOrd="1" destOrd="0" presId="urn:microsoft.com/office/officeart/2008/layout/HorizontalMultiLevelHierarchy"/>
    <dgm:cxn modelId="{35E4E879-8593-0547-BC3E-C9E490DD2EF1}" type="presParOf" srcId="{69BF7FF8-D038-6340-8E54-8BC67A7C4342}" destId="{BA20468D-DEC5-5247-9CBB-314950EAD9D8}" srcOrd="0" destOrd="0" presId="urn:microsoft.com/office/officeart/2008/layout/HorizontalMultiLevelHierarchy"/>
    <dgm:cxn modelId="{53D615AD-0BC5-BD46-8546-20E00C9FE844}" type="presParOf" srcId="{69BF7FF8-D038-6340-8E54-8BC67A7C4342}" destId="{E178F6C6-7604-6142-98E4-75044F37C74C}" srcOrd="1" destOrd="0" presId="urn:microsoft.com/office/officeart/2008/layout/HorizontalMultiLevelHierarchy"/>
    <dgm:cxn modelId="{69F0E130-BADD-BC48-9D28-3D9D9C3B48DC}" type="presParOf" srcId="{FB319344-B724-604E-89D0-1837D537066B}" destId="{488839D7-9B56-2F4A-B49B-6FDC874D2BE4}" srcOrd="2" destOrd="0" presId="urn:microsoft.com/office/officeart/2008/layout/HorizontalMultiLevelHierarchy"/>
    <dgm:cxn modelId="{E1813863-A476-694C-AED5-1DD09FE63CD2}" type="presParOf" srcId="{488839D7-9B56-2F4A-B49B-6FDC874D2BE4}" destId="{E20FFE55-2E4E-0F4E-AEA3-40EE05B7918F}" srcOrd="0" destOrd="0" presId="urn:microsoft.com/office/officeart/2008/layout/HorizontalMultiLevelHierarchy"/>
    <dgm:cxn modelId="{0D7ABCC2-EF87-804A-8E7B-3766387860C2}" type="presParOf" srcId="{FB319344-B724-604E-89D0-1837D537066B}" destId="{DAE7F246-537C-0E44-86A2-3C0AF1ECC255}" srcOrd="3" destOrd="0" presId="urn:microsoft.com/office/officeart/2008/layout/HorizontalMultiLevelHierarchy"/>
    <dgm:cxn modelId="{6E34705D-716F-EF48-B07C-DA59D3B0B661}" type="presParOf" srcId="{DAE7F246-537C-0E44-86A2-3C0AF1ECC255}" destId="{CCD2835C-2484-2440-BF84-92DA699DDC6E}" srcOrd="0" destOrd="0" presId="urn:microsoft.com/office/officeart/2008/layout/HorizontalMultiLevelHierarchy"/>
    <dgm:cxn modelId="{1BBB9EDD-485F-C541-9808-A169FEA284FC}" type="presParOf" srcId="{DAE7F246-537C-0E44-86A2-3C0AF1ECC255}" destId="{7DB63A6F-2B7F-E848-A450-D1F374B50E4F}" srcOrd="1" destOrd="0" presId="urn:microsoft.com/office/officeart/2008/layout/HorizontalMultiLevelHierarchy"/>
    <dgm:cxn modelId="{A4B1E748-331D-884B-A1D3-4A49EF2EFAD1}" type="presParOf" srcId="{FB319344-B724-604E-89D0-1837D537066B}" destId="{52F5C304-B030-6945-9148-95A9A5B8B809}" srcOrd="4" destOrd="0" presId="urn:microsoft.com/office/officeart/2008/layout/HorizontalMultiLevelHierarchy"/>
    <dgm:cxn modelId="{C9B442E6-80FD-BA45-AA84-636B249B9B12}" type="presParOf" srcId="{52F5C304-B030-6945-9148-95A9A5B8B809}" destId="{00F234D7-7098-DE41-AB6D-E59BB6F1D416}" srcOrd="0" destOrd="0" presId="urn:microsoft.com/office/officeart/2008/layout/HorizontalMultiLevelHierarchy"/>
    <dgm:cxn modelId="{4BA74D58-22BC-4A49-B3E7-DEECD9A6336F}" type="presParOf" srcId="{FB319344-B724-604E-89D0-1837D537066B}" destId="{FF08B24A-140D-BF49-8947-475B2CD5A46C}" srcOrd="5" destOrd="0" presId="urn:microsoft.com/office/officeart/2008/layout/HorizontalMultiLevelHierarchy"/>
    <dgm:cxn modelId="{8A85D0B8-5138-3340-859E-A685F99D6A7A}" type="presParOf" srcId="{FF08B24A-140D-BF49-8947-475B2CD5A46C}" destId="{0F6AEAD1-1F2F-B645-BC0C-E34922A5F6E0}" srcOrd="0" destOrd="0" presId="urn:microsoft.com/office/officeart/2008/layout/HorizontalMultiLevelHierarchy"/>
    <dgm:cxn modelId="{D04723F6-E12E-3841-9DE3-D40AC57C9B06}" type="presParOf" srcId="{FF08B24A-140D-BF49-8947-475B2CD5A46C}" destId="{77B6C96B-1ADA-0E47-A704-0CE5BC6BC401}" srcOrd="1" destOrd="0" presId="urn:microsoft.com/office/officeart/2008/layout/HorizontalMultiLevelHierarchy"/>
    <dgm:cxn modelId="{BD6B04E8-E7CA-FE43-997B-7269E8C81C88}" type="presParOf" srcId="{FB319344-B724-604E-89D0-1837D537066B}" destId="{44DCCC24-8906-744A-9064-A4F52390BCBE}" srcOrd="6" destOrd="0" presId="urn:microsoft.com/office/officeart/2008/layout/HorizontalMultiLevelHierarchy"/>
    <dgm:cxn modelId="{C1007FA9-0E0A-A546-92AC-35854E781A40}" type="presParOf" srcId="{44DCCC24-8906-744A-9064-A4F52390BCBE}" destId="{FA81C0E0-0607-664B-BBD8-5AF6E3DCC3D6}" srcOrd="0" destOrd="0" presId="urn:microsoft.com/office/officeart/2008/layout/HorizontalMultiLevelHierarchy"/>
    <dgm:cxn modelId="{73821BA1-D580-8E47-AFBF-EC48D0E2A7AE}" type="presParOf" srcId="{FB319344-B724-604E-89D0-1837D537066B}" destId="{32DE2EBD-A7CF-7047-ADC9-DC158964535A}" srcOrd="7" destOrd="0" presId="urn:microsoft.com/office/officeart/2008/layout/HorizontalMultiLevelHierarchy"/>
    <dgm:cxn modelId="{FBB4EFBF-7E42-EF46-86B3-D42EE47D78EC}" type="presParOf" srcId="{32DE2EBD-A7CF-7047-ADC9-DC158964535A}" destId="{2953760E-8DF9-8B4C-AC39-99B714347819}" srcOrd="0" destOrd="0" presId="urn:microsoft.com/office/officeart/2008/layout/HorizontalMultiLevelHierarchy"/>
    <dgm:cxn modelId="{64EC49B0-47FD-E54F-8D49-6E72D09103A3}" type="presParOf" srcId="{32DE2EBD-A7CF-7047-ADC9-DC158964535A}" destId="{53799735-5C7D-0E4E-B8A8-4D3CC2917AF3}"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8813B9-DAEE-CE45-87AD-6C1B8BBA2035}" type="doc">
      <dgm:prSet loTypeId="urn:microsoft.com/office/officeart/2008/layout/HorizontalMultiLevelHierarchy" loCatId="" qsTypeId="urn:microsoft.com/office/officeart/2005/8/quickstyle/simple1" qsCatId="simple" csTypeId="urn:microsoft.com/office/officeart/2005/8/colors/accent0_1" csCatId="mainScheme" phldr="1"/>
      <dgm:spPr/>
      <dgm:t>
        <a:bodyPr/>
        <a:lstStyle/>
        <a:p>
          <a:endParaRPr lang="el-GR"/>
        </a:p>
      </dgm:t>
    </dgm:pt>
    <dgm:pt modelId="{0C145B40-8F0D-7546-84F9-F57A327B6F86}">
      <dgm:prSet phldrT="[Κείμενο]"/>
      <dgm:spPr/>
      <dgm:t>
        <a:bodyPr/>
        <a:lstStyle/>
        <a:p>
          <a:r>
            <a:rPr lang="el-GR" dirty="0"/>
            <a:t>Κλινική εξέταση</a:t>
          </a:r>
        </a:p>
      </dgm:t>
    </dgm:pt>
    <dgm:pt modelId="{EC93B183-2DDE-A647-A2C5-68CEC145A366}" type="parTrans" cxnId="{936BB473-2DE5-944B-B4AA-F9D42B812F8C}">
      <dgm:prSet/>
      <dgm:spPr/>
      <dgm:t>
        <a:bodyPr/>
        <a:lstStyle/>
        <a:p>
          <a:endParaRPr lang="el-GR"/>
        </a:p>
      </dgm:t>
    </dgm:pt>
    <dgm:pt modelId="{E93027EF-0EB6-E54A-9204-32E3944CF29E}" type="sibTrans" cxnId="{936BB473-2DE5-944B-B4AA-F9D42B812F8C}">
      <dgm:prSet/>
      <dgm:spPr/>
      <dgm:t>
        <a:bodyPr/>
        <a:lstStyle/>
        <a:p>
          <a:endParaRPr lang="el-GR"/>
        </a:p>
      </dgm:t>
    </dgm:pt>
    <dgm:pt modelId="{822155B9-F9E5-BD45-8EC4-54B204654BED}">
      <dgm:prSet phldrT="[Κείμενο]"/>
      <dgm:spPr/>
      <dgm:t>
        <a:bodyPr/>
        <a:lstStyle/>
        <a:p>
          <a:r>
            <a:rPr lang="el-GR" dirty="0"/>
            <a:t>Γενική Παρατήρηση</a:t>
          </a:r>
        </a:p>
      </dgm:t>
    </dgm:pt>
    <dgm:pt modelId="{9C199C1B-8ABC-A548-85CC-2FE4AF0D28B2}" type="parTrans" cxnId="{486AC6BB-ED00-7741-AF4A-6D7CAB65B474}">
      <dgm:prSet/>
      <dgm:spPr/>
      <dgm:t>
        <a:bodyPr/>
        <a:lstStyle/>
        <a:p>
          <a:endParaRPr lang="el-GR"/>
        </a:p>
      </dgm:t>
    </dgm:pt>
    <dgm:pt modelId="{DA7281B4-EC1A-7A45-B2EE-40F811334644}" type="sibTrans" cxnId="{486AC6BB-ED00-7741-AF4A-6D7CAB65B474}">
      <dgm:prSet/>
      <dgm:spPr/>
      <dgm:t>
        <a:bodyPr/>
        <a:lstStyle/>
        <a:p>
          <a:endParaRPr lang="el-GR"/>
        </a:p>
      </dgm:t>
    </dgm:pt>
    <dgm:pt modelId="{E7344ECD-5ECB-1F4F-93AC-13D7F2C37AB2}">
      <dgm:prSet phldrT="[Κείμενο]"/>
      <dgm:spPr/>
      <dgm:t>
        <a:bodyPr/>
        <a:lstStyle/>
        <a:p>
          <a:r>
            <a:rPr lang="el-GR" dirty="0"/>
            <a:t>Περιγράψτε την στοιχειώδη βλάβη</a:t>
          </a:r>
        </a:p>
      </dgm:t>
    </dgm:pt>
    <dgm:pt modelId="{3CC02EE8-1452-6047-9768-F17129D110DC}" type="parTrans" cxnId="{F3007D79-C786-304A-A209-92AC14FF874F}">
      <dgm:prSet/>
      <dgm:spPr/>
      <dgm:t>
        <a:bodyPr/>
        <a:lstStyle/>
        <a:p>
          <a:endParaRPr lang="el-GR"/>
        </a:p>
      </dgm:t>
    </dgm:pt>
    <dgm:pt modelId="{9D3D784C-0EC7-4F4D-B2A8-4097B4EA0318}" type="sibTrans" cxnId="{F3007D79-C786-304A-A209-92AC14FF874F}">
      <dgm:prSet/>
      <dgm:spPr/>
      <dgm:t>
        <a:bodyPr/>
        <a:lstStyle/>
        <a:p>
          <a:endParaRPr lang="el-GR"/>
        </a:p>
      </dgm:t>
    </dgm:pt>
    <dgm:pt modelId="{45DD6F06-59DC-0C4A-955E-8E35E4B7B258}">
      <dgm:prSet phldrT="[Κείμενο]"/>
      <dgm:spPr/>
      <dgm:t>
        <a:bodyPr/>
        <a:lstStyle/>
        <a:p>
          <a:r>
            <a:rPr lang="el-GR" dirty="0"/>
            <a:t>Ψηλαφίστε </a:t>
          </a:r>
        </a:p>
      </dgm:t>
    </dgm:pt>
    <dgm:pt modelId="{4A4A0E8E-928A-0D43-A130-6DC3E270DB54}" type="parTrans" cxnId="{675193C5-0282-6145-9319-E44E703499B3}">
      <dgm:prSet/>
      <dgm:spPr/>
      <dgm:t>
        <a:bodyPr/>
        <a:lstStyle/>
        <a:p>
          <a:endParaRPr lang="el-GR"/>
        </a:p>
      </dgm:t>
    </dgm:pt>
    <dgm:pt modelId="{FE57C765-B82D-B04A-89BF-633AB55153BA}" type="sibTrans" cxnId="{675193C5-0282-6145-9319-E44E703499B3}">
      <dgm:prSet/>
      <dgm:spPr/>
      <dgm:t>
        <a:bodyPr/>
        <a:lstStyle/>
        <a:p>
          <a:endParaRPr lang="el-GR"/>
        </a:p>
      </dgm:t>
    </dgm:pt>
    <dgm:pt modelId="{BF2D6948-FD70-6144-B068-0584F1F1BF78}">
      <dgm:prSet phldrT="[Κείμενο]"/>
      <dgm:spPr/>
      <dgm:t>
        <a:bodyPr/>
        <a:lstStyle/>
        <a:p>
          <a:r>
            <a:rPr lang="el-GR" dirty="0"/>
            <a:t>Εξετάστε όλο το δέρμα </a:t>
          </a:r>
        </a:p>
      </dgm:t>
    </dgm:pt>
    <dgm:pt modelId="{307D03DE-6780-6E4B-B67F-7067B1E5F0EC}" type="parTrans" cxnId="{A00B8806-F7F2-DD49-A81A-7B7A504AB997}">
      <dgm:prSet/>
      <dgm:spPr/>
      <dgm:t>
        <a:bodyPr/>
        <a:lstStyle/>
        <a:p>
          <a:endParaRPr lang="el-GR"/>
        </a:p>
      </dgm:t>
    </dgm:pt>
    <dgm:pt modelId="{68648992-BCD7-0542-9A89-9634175F2FCB}" type="sibTrans" cxnId="{A00B8806-F7F2-DD49-A81A-7B7A504AB997}">
      <dgm:prSet/>
      <dgm:spPr/>
      <dgm:t>
        <a:bodyPr/>
        <a:lstStyle/>
        <a:p>
          <a:endParaRPr lang="el-GR"/>
        </a:p>
      </dgm:t>
    </dgm:pt>
    <dgm:pt modelId="{19FD3DB2-247E-4340-B37C-B0BB8210C6BC}" type="pres">
      <dgm:prSet presAssocID="{8C8813B9-DAEE-CE45-87AD-6C1B8BBA2035}" presName="Name0" presStyleCnt="0">
        <dgm:presLayoutVars>
          <dgm:chPref val="1"/>
          <dgm:dir/>
          <dgm:animOne val="branch"/>
          <dgm:animLvl val="lvl"/>
          <dgm:resizeHandles val="exact"/>
        </dgm:presLayoutVars>
      </dgm:prSet>
      <dgm:spPr/>
    </dgm:pt>
    <dgm:pt modelId="{C1D4F97E-F24F-7842-8D56-BF13357D11D8}" type="pres">
      <dgm:prSet presAssocID="{0C145B40-8F0D-7546-84F9-F57A327B6F86}" presName="root1" presStyleCnt="0"/>
      <dgm:spPr/>
    </dgm:pt>
    <dgm:pt modelId="{33663653-6FFA-C941-8095-3DED514A47AD}" type="pres">
      <dgm:prSet presAssocID="{0C145B40-8F0D-7546-84F9-F57A327B6F86}" presName="LevelOneTextNode" presStyleLbl="node0" presStyleIdx="0" presStyleCnt="1">
        <dgm:presLayoutVars>
          <dgm:chPref val="3"/>
        </dgm:presLayoutVars>
      </dgm:prSet>
      <dgm:spPr/>
    </dgm:pt>
    <dgm:pt modelId="{FB319344-B724-604E-89D0-1837D537066B}" type="pres">
      <dgm:prSet presAssocID="{0C145B40-8F0D-7546-84F9-F57A327B6F86}" presName="level2hierChild" presStyleCnt="0"/>
      <dgm:spPr/>
    </dgm:pt>
    <dgm:pt modelId="{B34DB57E-6073-DA43-81BD-5B7C1DF5BF1B}" type="pres">
      <dgm:prSet presAssocID="{9C199C1B-8ABC-A548-85CC-2FE4AF0D28B2}" presName="conn2-1" presStyleLbl="parChTrans1D2" presStyleIdx="0" presStyleCnt="4"/>
      <dgm:spPr/>
    </dgm:pt>
    <dgm:pt modelId="{D8565DFA-A815-C74D-B661-F0CD72510CD3}" type="pres">
      <dgm:prSet presAssocID="{9C199C1B-8ABC-A548-85CC-2FE4AF0D28B2}" presName="connTx" presStyleLbl="parChTrans1D2" presStyleIdx="0" presStyleCnt="4"/>
      <dgm:spPr/>
    </dgm:pt>
    <dgm:pt modelId="{69BF7FF8-D038-6340-8E54-8BC67A7C4342}" type="pres">
      <dgm:prSet presAssocID="{822155B9-F9E5-BD45-8EC4-54B204654BED}" presName="root2" presStyleCnt="0"/>
      <dgm:spPr/>
    </dgm:pt>
    <dgm:pt modelId="{BA20468D-DEC5-5247-9CBB-314950EAD9D8}" type="pres">
      <dgm:prSet presAssocID="{822155B9-F9E5-BD45-8EC4-54B204654BED}" presName="LevelTwoTextNode" presStyleLbl="node2" presStyleIdx="0" presStyleCnt="4">
        <dgm:presLayoutVars>
          <dgm:chPref val="3"/>
        </dgm:presLayoutVars>
      </dgm:prSet>
      <dgm:spPr/>
    </dgm:pt>
    <dgm:pt modelId="{E178F6C6-7604-6142-98E4-75044F37C74C}" type="pres">
      <dgm:prSet presAssocID="{822155B9-F9E5-BD45-8EC4-54B204654BED}" presName="level3hierChild" presStyleCnt="0"/>
      <dgm:spPr/>
    </dgm:pt>
    <dgm:pt modelId="{488839D7-9B56-2F4A-B49B-6FDC874D2BE4}" type="pres">
      <dgm:prSet presAssocID="{3CC02EE8-1452-6047-9768-F17129D110DC}" presName="conn2-1" presStyleLbl="parChTrans1D2" presStyleIdx="1" presStyleCnt="4"/>
      <dgm:spPr/>
    </dgm:pt>
    <dgm:pt modelId="{E20FFE55-2E4E-0F4E-AEA3-40EE05B7918F}" type="pres">
      <dgm:prSet presAssocID="{3CC02EE8-1452-6047-9768-F17129D110DC}" presName="connTx" presStyleLbl="parChTrans1D2" presStyleIdx="1" presStyleCnt="4"/>
      <dgm:spPr/>
    </dgm:pt>
    <dgm:pt modelId="{DAE7F246-537C-0E44-86A2-3C0AF1ECC255}" type="pres">
      <dgm:prSet presAssocID="{E7344ECD-5ECB-1F4F-93AC-13D7F2C37AB2}" presName="root2" presStyleCnt="0"/>
      <dgm:spPr/>
    </dgm:pt>
    <dgm:pt modelId="{CCD2835C-2484-2440-BF84-92DA699DDC6E}" type="pres">
      <dgm:prSet presAssocID="{E7344ECD-5ECB-1F4F-93AC-13D7F2C37AB2}" presName="LevelTwoTextNode" presStyleLbl="node2" presStyleIdx="1" presStyleCnt="4">
        <dgm:presLayoutVars>
          <dgm:chPref val="3"/>
        </dgm:presLayoutVars>
      </dgm:prSet>
      <dgm:spPr/>
    </dgm:pt>
    <dgm:pt modelId="{7DB63A6F-2B7F-E848-A450-D1F374B50E4F}" type="pres">
      <dgm:prSet presAssocID="{E7344ECD-5ECB-1F4F-93AC-13D7F2C37AB2}" presName="level3hierChild" presStyleCnt="0"/>
      <dgm:spPr/>
    </dgm:pt>
    <dgm:pt modelId="{52F5C304-B030-6945-9148-95A9A5B8B809}" type="pres">
      <dgm:prSet presAssocID="{4A4A0E8E-928A-0D43-A130-6DC3E270DB54}" presName="conn2-1" presStyleLbl="parChTrans1D2" presStyleIdx="2" presStyleCnt="4"/>
      <dgm:spPr/>
    </dgm:pt>
    <dgm:pt modelId="{00F234D7-7098-DE41-AB6D-E59BB6F1D416}" type="pres">
      <dgm:prSet presAssocID="{4A4A0E8E-928A-0D43-A130-6DC3E270DB54}" presName="connTx" presStyleLbl="parChTrans1D2" presStyleIdx="2" presStyleCnt="4"/>
      <dgm:spPr/>
    </dgm:pt>
    <dgm:pt modelId="{FF08B24A-140D-BF49-8947-475B2CD5A46C}" type="pres">
      <dgm:prSet presAssocID="{45DD6F06-59DC-0C4A-955E-8E35E4B7B258}" presName="root2" presStyleCnt="0"/>
      <dgm:spPr/>
    </dgm:pt>
    <dgm:pt modelId="{0F6AEAD1-1F2F-B645-BC0C-E34922A5F6E0}" type="pres">
      <dgm:prSet presAssocID="{45DD6F06-59DC-0C4A-955E-8E35E4B7B258}" presName="LevelTwoTextNode" presStyleLbl="node2" presStyleIdx="2" presStyleCnt="4">
        <dgm:presLayoutVars>
          <dgm:chPref val="3"/>
        </dgm:presLayoutVars>
      </dgm:prSet>
      <dgm:spPr/>
    </dgm:pt>
    <dgm:pt modelId="{77B6C96B-1ADA-0E47-A704-0CE5BC6BC401}" type="pres">
      <dgm:prSet presAssocID="{45DD6F06-59DC-0C4A-955E-8E35E4B7B258}" presName="level3hierChild" presStyleCnt="0"/>
      <dgm:spPr/>
    </dgm:pt>
    <dgm:pt modelId="{44DCCC24-8906-744A-9064-A4F52390BCBE}" type="pres">
      <dgm:prSet presAssocID="{307D03DE-6780-6E4B-B67F-7067B1E5F0EC}" presName="conn2-1" presStyleLbl="parChTrans1D2" presStyleIdx="3" presStyleCnt="4"/>
      <dgm:spPr/>
    </dgm:pt>
    <dgm:pt modelId="{FA81C0E0-0607-664B-BBD8-5AF6E3DCC3D6}" type="pres">
      <dgm:prSet presAssocID="{307D03DE-6780-6E4B-B67F-7067B1E5F0EC}" presName="connTx" presStyleLbl="parChTrans1D2" presStyleIdx="3" presStyleCnt="4"/>
      <dgm:spPr/>
    </dgm:pt>
    <dgm:pt modelId="{32DE2EBD-A7CF-7047-ADC9-DC158964535A}" type="pres">
      <dgm:prSet presAssocID="{BF2D6948-FD70-6144-B068-0584F1F1BF78}" presName="root2" presStyleCnt="0"/>
      <dgm:spPr/>
    </dgm:pt>
    <dgm:pt modelId="{2953760E-8DF9-8B4C-AC39-99B714347819}" type="pres">
      <dgm:prSet presAssocID="{BF2D6948-FD70-6144-B068-0584F1F1BF78}" presName="LevelTwoTextNode" presStyleLbl="node2" presStyleIdx="3" presStyleCnt="4">
        <dgm:presLayoutVars>
          <dgm:chPref val="3"/>
        </dgm:presLayoutVars>
      </dgm:prSet>
      <dgm:spPr/>
    </dgm:pt>
    <dgm:pt modelId="{53799735-5C7D-0E4E-B8A8-4D3CC2917AF3}" type="pres">
      <dgm:prSet presAssocID="{BF2D6948-FD70-6144-B068-0584F1F1BF78}" presName="level3hierChild" presStyleCnt="0"/>
      <dgm:spPr/>
    </dgm:pt>
  </dgm:ptLst>
  <dgm:cxnLst>
    <dgm:cxn modelId="{A00B8806-F7F2-DD49-A81A-7B7A504AB997}" srcId="{0C145B40-8F0D-7546-84F9-F57A327B6F86}" destId="{BF2D6948-FD70-6144-B068-0584F1F1BF78}" srcOrd="3" destOrd="0" parTransId="{307D03DE-6780-6E4B-B67F-7067B1E5F0EC}" sibTransId="{68648992-BCD7-0542-9A89-9634175F2FCB}"/>
    <dgm:cxn modelId="{E27DA21D-A6EC-0D40-A512-70F015B53886}" type="presOf" srcId="{4A4A0E8E-928A-0D43-A130-6DC3E270DB54}" destId="{00F234D7-7098-DE41-AB6D-E59BB6F1D416}" srcOrd="1" destOrd="0" presId="urn:microsoft.com/office/officeart/2008/layout/HorizontalMultiLevelHierarchy"/>
    <dgm:cxn modelId="{79F5C320-3967-2040-897F-173BA5454EED}" type="presOf" srcId="{0C145B40-8F0D-7546-84F9-F57A327B6F86}" destId="{33663653-6FFA-C941-8095-3DED514A47AD}" srcOrd="0" destOrd="0" presId="urn:microsoft.com/office/officeart/2008/layout/HorizontalMultiLevelHierarchy"/>
    <dgm:cxn modelId="{C5E3AB2C-9139-1648-B4B5-6512467D2CE0}" type="presOf" srcId="{3CC02EE8-1452-6047-9768-F17129D110DC}" destId="{E20FFE55-2E4E-0F4E-AEA3-40EE05B7918F}" srcOrd="1" destOrd="0" presId="urn:microsoft.com/office/officeart/2008/layout/HorizontalMultiLevelHierarchy"/>
    <dgm:cxn modelId="{C77B0468-B52F-524C-8B43-AB7CB9693BD6}" type="presOf" srcId="{822155B9-F9E5-BD45-8EC4-54B204654BED}" destId="{BA20468D-DEC5-5247-9CBB-314950EAD9D8}" srcOrd="0" destOrd="0" presId="urn:microsoft.com/office/officeart/2008/layout/HorizontalMultiLevelHierarchy"/>
    <dgm:cxn modelId="{936BB473-2DE5-944B-B4AA-F9D42B812F8C}" srcId="{8C8813B9-DAEE-CE45-87AD-6C1B8BBA2035}" destId="{0C145B40-8F0D-7546-84F9-F57A327B6F86}" srcOrd="0" destOrd="0" parTransId="{EC93B183-2DDE-A647-A2C5-68CEC145A366}" sibTransId="{E93027EF-0EB6-E54A-9204-32E3944CF29E}"/>
    <dgm:cxn modelId="{1CC14877-26A1-B849-97BD-9DAFA44F7669}" type="presOf" srcId="{9C199C1B-8ABC-A548-85CC-2FE4AF0D28B2}" destId="{B34DB57E-6073-DA43-81BD-5B7C1DF5BF1B}" srcOrd="0" destOrd="0" presId="urn:microsoft.com/office/officeart/2008/layout/HorizontalMultiLevelHierarchy"/>
    <dgm:cxn modelId="{F3007D79-C786-304A-A209-92AC14FF874F}" srcId="{0C145B40-8F0D-7546-84F9-F57A327B6F86}" destId="{E7344ECD-5ECB-1F4F-93AC-13D7F2C37AB2}" srcOrd="1" destOrd="0" parTransId="{3CC02EE8-1452-6047-9768-F17129D110DC}" sibTransId="{9D3D784C-0EC7-4F4D-B2A8-4097B4EA0318}"/>
    <dgm:cxn modelId="{2DBA9B9C-AA5E-C64B-B493-5A217659D889}" type="presOf" srcId="{307D03DE-6780-6E4B-B67F-7067B1E5F0EC}" destId="{FA81C0E0-0607-664B-BBD8-5AF6E3DCC3D6}" srcOrd="1" destOrd="0" presId="urn:microsoft.com/office/officeart/2008/layout/HorizontalMultiLevelHierarchy"/>
    <dgm:cxn modelId="{0EF8B7AF-F129-2647-BC55-A55D1916E55A}" type="presOf" srcId="{E7344ECD-5ECB-1F4F-93AC-13D7F2C37AB2}" destId="{CCD2835C-2484-2440-BF84-92DA699DDC6E}" srcOrd="0" destOrd="0" presId="urn:microsoft.com/office/officeart/2008/layout/HorizontalMultiLevelHierarchy"/>
    <dgm:cxn modelId="{882643B4-1F90-D34E-BB5D-2350FC93037C}" type="presOf" srcId="{9C199C1B-8ABC-A548-85CC-2FE4AF0D28B2}" destId="{D8565DFA-A815-C74D-B661-F0CD72510CD3}" srcOrd="1" destOrd="0" presId="urn:microsoft.com/office/officeart/2008/layout/HorizontalMultiLevelHierarchy"/>
    <dgm:cxn modelId="{DD5D5EB5-B139-D247-AA80-0561109577C0}" type="presOf" srcId="{45DD6F06-59DC-0C4A-955E-8E35E4B7B258}" destId="{0F6AEAD1-1F2F-B645-BC0C-E34922A5F6E0}" srcOrd="0" destOrd="0" presId="urn:microsoft.com/office/officeart/2008/layout/HorizontalMultiLevelHierarchy"/>
    <dgm:cxn modelId="{81C895BA-93C3-5D4B-B52C-B3BBAF2BE6F8}" type="presOf" srcId="{307D03DE-6780-6E4B-B67F-7067B1E5F0EC}" destId="{44DCCC24-8906-744A-9064-A4F52390BCBE}" srcOrd="0" destOrd="0" presId="urn:microsoft.com/office/officeart/2008/layout/HorizontalMultiLevelHierarchy"/>
    <dgm:cxn modelId="{486AC6BB-ED00-7741-AF4A-6D7CAB65B474}" srcId="{0C145B40-8F0D-7546-84F9-F57A327B6F86}" destId="{822155B9-F9E5-BD45-8EC4-54B204654BED}" srcOrd="0" destOrd="0" parTransId="{9C199C1B-8ABC-A548-85CC-2FE4AF0D28B2}" sibTransId="{DA7281B4-EC1A-7A45-B2EE-40F811334644}"/>
    <dgm:cxn modelId="{F835C4BC-F1B2-1C41-A110-0D44AE270002}" type="presOf" srcId="{8C8813B9-DAEE-CE45-87AD-6C1B8BBA2035}" destId="{19FD3DB2-247E-4340-B37C-B0BB8210C6BC}" srcOrd="0" destOrd="0" presId="urn:microsoft.com/office/officeart/2008/layout/HorizontalMultiLevelHierarchy"/>
    <dgm:cxn modelId="{675193C5-0282-6145-9319-E44E703499B3}" srcId="{0C145B40-8F0D-7546-84F9-F57A327B6F86}" destId="{45DD6F06-59DC-0C4A-955E-8E35E4B7B258}" srcOrd="2" destOrd="0" parTransId="{4A4A0E8E-928A-0D43-A130-6DC3E270DB54}" sibTransId="{FE57C765-B82D-B04A-89BF-633AB55153BA}"/>
    <dgm:cxn modelId="{A1C570D5-87B0-A44A-9B95-FAB6218EB776}" type="presOf" srcId="{BF2D6948-FD70-6144-B068-0584F1F1BF78}" destId="{2953760E-8DF9-8B4C-AC39-99B714347819}" srcOrd="0" destOrd="0" presId="urn:microsoft.com/office/officeart/2008/layout/HorizontalMultiLevelHierarchy"/>
    <dgm:cxn modelId="{665C82EC-F7DA-CB44-BAD8-112D80801F8C}" type="presOf" srcId="{4A4A0E8E-928A-0D43-A130-6DC3E270DB54}" destId="{52F5C304-B030-6945-9148-95A9A5B8B809}" srcOrd="0" destOrd="0" presId="urn:microsoft.com/office/officeart/2008/layout/HorizontalMultiLevelHierarchy"/>
    <dgm:cxn modelId="{7A9CC5FB-C143-184E-BA28-1339F08CD644}" type="presOf" srcId="{3CC02EE8-1452-6047-9768-F17129D110DC}" destId="{488839D7-9B56-2F4A-B49B-6FDC874D2BE4}" srcOrd="0" destOrd="0" presId="urn:microsoft.com/office/officeart/2008/layout/HorizontalMultiLevelHierarchy"/>
    <dgm:cxn modelId="{B0801909-4EEF-384D-B7EB-883E974B91C4}" type="presParOf" srcId="{19FD3DB2-247E-4340-B37C-B0BB8210C6BC}" destId="{C1D4F97E-F24F-7842-8D56-BF13357D11D8}" srcOrd="0" destOrd="0" presId="urn:microsoft.com/office/officeart/2008/layout/HorizontalMultiLevelHierarchy"/>
    <dgm:cxn modelId="{74360B45-9AC8-4448-8745-60BBCA69645A}" type="presParOf" srcId="{C1D4F97E-F24F-7842-8D56-BF13357D11D8}" destId="{33663653-6FFA-C941-8095-3DED514A47AD}" srcOrd="0" destOrd="0" presId="urn:microsoft.com/office/officeart/2008/layout/HorizontalMultiLevelHierarchy"/>
    <dgm:cxn modelId="{90CD9D4E-4366-6642-8235-5D030A11148E}" type="presParOf" srcId="{C1D4F97E-F24F-7842-8D56-BF13357D11D8}" destId="{FB319344-B724-604E-89D0-1837D537066B}" srcOrd="1" destOrd="0" presId="urn:microsoft.com/office/officeart/2008/layout/HorizontalMultiLevelHierarchy"/>
    <dgm:cxn modelId="{C6D955B2-C5D6-6A42-BCB9-6AC2685E902F}" type="presParOf" srcId="{FB319344-B724-604E-89D0-1837D537066B}" destId="{B34DB57E-6073-DA43-81BD-5B7C1DF5BF1B}" srcOrd="0" destOrd="0" presId="urn:microsoft.com/office/officeart/2008/layout/HorizontalMultiLevelHierarchy"/>
    <dgm:cxn modelId="{B357D5BD-A665-E840-99F3-2E902A4F7146}" type="presParOf" srcId="{B34DB57E-6073-DA43-81BD-5B7C1DF5BF1B}" destId="{D8565DFA-A815-C74D-B661-F0CD72510CD3}" srcOrd="0" destOrd="0" presId="urn:microsoft.com/office/officeart/2008/layout/HorizontalMultiLevelHierarchy"/>
    <dgm:cxn modelId="{4854DCCF-5619-E546-A0C8-B617E2A17B76}" type="presParOf" srcId="{FB319344-B724-604E-89D0-1837D537066B}" destId="{69BF7FF8-D038-6340-8E54-8BC67A7C4342}" srcOrd="1" destOrd="0" presId="urn:microsoft.com/office/officeart/2008/layout/HorizontalMultiLevelHierarchy"/>
    <dgm:cxn modelId="{35E4E879-8593-0547-BC3E-C9E490DD2EF1}" type="presParOf" srcId="{69BF7FF8-D038-6340-8E54-8BC67A7C4342}" destId="{BA20468D-DEC5-5247-9CBB-314950EAD9D8}" srcOrd="0" destOrd="0" presId="urn:microsoft.com/office/officeart/2008/layout/HorizontalMultiLevelHierarchy"/>
    <dgm:cxn modelId="{53D615AD-0BC5-BD46-8546-20E00C9FE844}" type="presParOf" srcId="{69BF7FF8-D038-6340-8E54-8BC67A7C4342}" destId="{E178F6C6-7604-6142-98E4-75044F37C74C}" srcOrd="1" destOrd="0" presId="urn:microsoft.com/office/officeart/2008/layout/HorizontalMultiLevelHierarchy"/>
    <dgm:cxn modelId="{69F0E130-BADD-BC48-9D28-3D9D9C3B48DC}" type="presParOf" srcId="{FB319344-B724-604E-89D0-1837D537066B}" destId="{488839D7-9B56-2F4A-B49B-6FDC874D2BE4}" srcOrd="2" destOrd="0" presId="urn:microsoft.com/office/officeart/2008/layout/HorizontalMultiLevelHierarchy"/>
    <dgm:cxn modelId="{E1813863-A476-694C-AED5-1DD09FE63CD2}" type="presParOf" srcId="{488839D7-9B56-2F4A-B49B-6FDC874D2BE4}" destId="{E20FFE55-2E4E-0F4E-AEA3-40EE05B7918F}" srcOrd="0" destOrd="0" presId="urn:microsoft.com/office/officeart/2008/layout/HorizontalMultiLevelHierarchy"/>
    <dgm:cxn modelId="{0D7ABCC2-EF87-804A-8E7B-3766387860C2}" type="presParOf" srcId="{FB319344-B724-604E-89D0-1837D537066B}" destId="{DAE7F246-537C-0E44-86A2-3C0AF1ECC255}" srcOrd="3" destOrd="0" presId="urn:microsoft.com/office/officeart/2008/layout/HorizontalMultiLevelHierarchy"/>
    <dgm:cxn modelId="{6E34705D-716F-EF48-B07C-DA59D3B0B661}" type="presParOf" srcId="{DAE7F246-537C-0E44-86A2-3C0AF1ECC255}" destId="{CCD2835C-2484-2440-BF84-92DA699DDC6E}" srcOrd="0" destOrd="0" presId="urn:microsoft.com/office/officeart/2008/layout/HorizontalMultiLevelHierarchy"/>
    <dgm:cxn modelId="{1BBB9EDD-485F-C541-9808-A169FEA284FC}" type="presParOf" srcId="{DAE7F246-537C-0E44-86A2-3C0AF1ECC255}" destId="{7DB63A6F-2B7F-E848-A450-D1F374B50E4F}" srcOrd="1" destOrd="0" presId="urn:microsoft.com/office/officeart/2008/layout/HorizontalMultiLevelHierarchy"/>
    <dgm:cxn modelId="{A4B1E748-331D-884B-A1D3-4A49EF2EFAD1}" type="presParOf" srcId="{FB319344-B724-604E-89D0-1837D537066B}" destId="{52F5C304-B030-6945-9148-95A9A5B8B809}" srcOrd="4" destOrd="0" presId="urn:microsoft.com/office/officeart/2008/layout/HorizontalMultiLevelHierarchy"/>
    <dgm:cxn modelId="{C9B442E6-80FD-BA45-AA84-636B249B9B12}" type="presParOf" srcId="{52F5C304-B030-6945-9148-95A9A5B8B809}" destId="{00F234D7-7098-DE41-AB6D-E59BB6F1D416}" srcOrd="0" destOrd="0" presId="urn:microsoft.com/office/officeart/2008/layout/HorizontalMultiLevelHierarchy"/>
    <dgm:cxn modelId="{4BA74D58-22BC-4A49-B3E7-DEECD9A6336F}" type="presParOf" srcId="{FB319344-B724-604E-89D0-1837D537066B}" destId="{FF08B24A-140D-BF49-8947-475B2CD5A46C}" srcOrd="5" destOrd="0" presId="urn:microsoft.com/office/officeart/2008/layout/HorizontalMultiLevelHierarchy"/>
    <dgm:cxn modelId="{8A85D0B8-5138-3340-859E-A685F99D6A7A}" type="presParOf" srcId="{FF08B24A-140D-BF49-8947-475B2CD5A46C}" destId="{0F6AEAD1-1F2F-B645-BC0C-E34922A5F6E0}" srcOrd="0" destOrd="0" presId="urn:microsoft.com/office/officeart/2008/layout/HorizontalMultiLevelHierarchy"/>
    <dgm:cxn modelId="{D04723F6-E12E-3841-9DE3-D40AC57C9B06}" type="presParOf" srcId="{FF08B24A-140D-BF49-8947-475B2CD5A46C}" destId="{77B6C96B-1ADA-0E47-A704-0CE5BC6BC401}" srcOrd="1" destOrd="0" presId="urn:microsoft.com/office/officeart/2008/layout/HorizontalMultiLevelHierarchy"/>
    <dgm:cxn modelId="{BD6B04E8-E7CA-FE43-997B-7269E8C81C88}" type="presParOf" srcId="{FB319344-B724-604E-89D0-1837D537066B}" destId="{44DCCC24-8906-744A-9064-A4F52390BCBE}" srcOrd="6" destOrd="0" presId="urn:microsoft.com/office/officeart/2008/layout/HorizontalMultiLevelHierarchy"/>
    <dgm:cxn modelId="{C1007FA9-0E0A-A546-92AC-35854E781A40}" type="presParOf" srcId="{44DCCC24-8906-744A-9064-A4F52390BCBE}" destId="{FA81C0E0-0607-664B-BBD8-5AF6E3DCC3D6}" srcOrd="0" destOrd="0" presId="urn:microsoft.com/office/officeart/2008/layout/HorizontalMultiLevelHierarchy"/>
    <dgm:cxn modelId="{73821BA1-D580-8E47-AFBF-EC48D0E2A7AE}" type="presParOf" srcId="{FB319344-B724-604E-89D0-1837D537066B}" destId="{32DE2EBD-A7CF-7047-ADC9-DC158964535A}" srcOrd="7" destOrd="0" presId="urn:microsoft.com/office/officeart/2008/layout/HorizontalMultiLevelHierarchy"/>
    <dgm:cxn modelId="{FBB4EFBF-7E42-EF46-86B3-D42EE47D78EC}" type="presParOf" srcId="{32DE2EBD-A7CF-7047-ADC9-DC158964535A}" destId="{2953760E-8DF9-8B4C-AC39-99B714347819}" srcOrd="0" destOrd="0" presId="urn:microsoft.com/office/officeart/2008/layout/HorizontalMultiLevelHierarchy"/>
    <dgm:cxn modelId="{64EC49B0-47FD-E54F-8D49-6E72D09103A3}" type="presParOf" srcId="{32DE2EBD-A7CF-7047-ADC9-DC158964535A}" destId="{53799735-5C7D-0E4E-B8A8-4D3CC2917AF3}"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E7F7E4-5077-5F40-8137-B3F8E89AEAF5}"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l-GR"/>
        </a:p>
      </dgm:t>
    </dgm:pt>
    <dgm:pt modelId="{CE454303-4FDC-8E44-AF8F-5E6972F10F14}">
      <dgm:prSet phldrT="[Κείμενο]" custT="1"/>
      <dgm:spPr/>
      <dgm:t>
        <a:bodyPr/>
        <a:lstStyle/>
        <a:p>
          <a:r>
            <a:rPr lang="el-GR" sz="4800" dirty="0"/>
            <a:t>Συμπτωματολογία</a:t>
          </a:r>
        </a:p>
      </dgm:t>
    </dgm:pt>
    <dgm:pt modelId="{A41FC343-48BE-FE47-AEF1-AD1771F7DC84}" type="parTrans" cxnId="{32168799-5575-AC42-B458-D15D6EF39446}">
      <dgm:prSet/>
      <dgm:spPr/>
      <dgm:t>
        <a:bodyPr/>
        <a:lstStyle/>
        <a:p>
          <a:endParaRPr lang="el-GR"/>
        </a:p>
      </dgm:t>
    </dgm:pt>
    <dgm:pt modelId="{E4E3F004-CEBB-214F-BAEF-22F35243CAC8}" type="sibTrans" cxnId="{32168799-5575-AC42-B458-D15D6EF39446}">
      <dgm:prSet/>
      <dgm:spPr/>
      <dgm:t>
        <a:bodyPr/>
        <a:lstStyle/>
        <a:p>
          <a:endParaRPr lang="el-GR"/>
        </a:p>
      </dgm:t>
    </dgm:pt>
    <dgm:pt modelId="{BE5BED00-E459-1044-9094-3E051AE79F77}">
      <dgm:prSet phldrT="[Κείμενο]"/>
      <dgm:spPr/>
      <dgm:t>
        <a:bodyPr/>
        <a:lstStyle/>
        <a:p>
          <a:r>
            <a:rPr lang="el-GR" dirty="0" err="1"/>
            <a:t>Ασυμπτωματικό</a:t>
          </a:r>
          <a:r>
            <a:rPr lang="el-GR" dirty="0"/>
            <a:t> </a:t>
          </a:r>
        </a:p>
      </dgm:t>
    </dgm:pt>
    <dgm:pt modelId="{32A14B58-2288-424A-B91D-A02ACEDC3B77}" type="parTrans" cxnId="{EE9CD023-07F7-864B-8CCF-2B37A9EFA121}">
      <dgm:prSet/>
      <dgm:spPr/>
      <dgm:t>
        <a:bodyPr/>
        <a:lstStyle/>
        <a:p>
          <a:endParaRPr lang="el-GR"/>
        </a:p>
      </dgm:t>
    </dgm:pt>
    <dgm:pt modelId="{DCB1870F-82FE-6146-933B-6D73BC86EC08}" type="sibTrans" cxnId="{EE9CD023-07F7-864B-8CCF-2B37A9EFA121}">
      <dgm:prSet/>
      <dgm:spPr/>
      <dgm:t>
        <a:bodyPr/>
        <a:lstStyle/>
        <a:p>
          <a:endParaRPr lang="el-GR"/>
        </a:p>
      </dgm:t>
    </dgm:pt>
    <dgm:pt modelId="{6307F85D-31BC-B646-9EA6-65A9B3A7A59F}">
      <dgm:prSet phldrT="[Κείμενο]"/>
      <dgm:spPr/>
      <dgm:t>
        <a:bodyPr/>
        <a:lstStyle/>
        <a:p>
          <a:r>
            <a:rPr lang="el-GR" dirty="0"/>
            <a:t>Κνησμώδες </a:t>
          </a:r>
        </a:p>
      </dgm:t>
    </dgm:pt>
    <dgm:pt modelId="{D7565FBB-5991-2F47-A321-FD8D374E14FD}" type="parTrans" cxnId="{45E1B5A3-57F3-9940-B030-A2C4289090A7}">
      <dgm:prSet/>
      <dgm:spPr/>
      <dgm:t>
        <a:bodyPr/>
        <a:lstStyle/>
        <a:p>
          <a:endParaRPr lang="el-GR"/>
        </a:p>
      </dgm:t>
    </dgm:pt>
    <dgm:pt modelId="{B59C3A86-2397-B54C-88E5-14FC68966038}" type="sibTrans" cxnId="{45E1B5A3-57F3-9940-B030-A2C4289090A7}">
      <dgm:prSet/>
      <dgm:spPr/>
      <dgm:t>
        <a:bodyPr/>
        <a:lstStyle/>
        <a:p>
          <a:endParaRPr lang="el-GR"/>
        </a:p>
      </dgm:t>
    </dgm:pt>
    <dgm:pt modelId="{FA80B165-CDD4-324F-9FCA-071AFC297AE0}">
      <dgm:prSet phldrT="[Κείμενο]"/>
      <dgm:spPr/>
      <dgm:t>
        <a:bodyPr/>
        <a:lstStyle/>
        <a:p>
          <a:r>
            <a:rPr lang="el-GR" dirty="0"/>
            <a:t>Επώδυνο </a:t>
          </a:r>
        </a:p>
      </dgm:t>
    </dgm:pt>
    <dgm:pt modelId="{6C8C7B79-9564-454B-9CBC-61C8C258192D}" type="parTrans" cxnId="{7DAD37F3-D24E-E148-BF93-1CDB0789171B}">
      <dgm:prSet/>
      <dgm:spPr/>
      <dgm:t>
        <a:bodyPr/>
        <a:lstStyle/>
        <a:p>
          <a:endParaRPr lang="el-GR"/>
        </a:p>
      </dgm:t>
    </dgm:pt>
    <dgm:pt modelId="{CD82697C-8CC6-1B49-A6DD-5236D8B9D897}" type="sibTrans" cxnId="{7DAD37F3-D24E-E148-BF93-1CDB0789171B}">
      <dgm:prSet/>
      <dgm:spPr/>
      <dgm:t>
        <a:bodyPr/>
        <a:lstStyle/>
        <a:p>
          <a:endParaRPr lang="el-GR"/>
        </a:p>
      </dgm:t>
    </dgm:pt>
    <dgm:pt modelId="{0E8D6C77-3F02-5B43-B16C-383C054ECC2A}" type="pres">
      <dgm:prSet presAssocID="{B5E7F7E4-5077-5F40-8137-B3F8E89AEAF5}" presName="Name0" presStyleCnt="0">
        <dgm:presLayoutVars>
          <dgm:chPref val="1"/>
          <dgm:dir/>
          <dgm:animOne val="branch"/>
          <dgm:animLvl val="lvl"/>
          <dgm:resizeHandles val="exact"/>
        </dgm:presLayoutVars>
      </dgm:prSet>
      <dgm:spPr/>
    </dgm:pt>
    <dgm:pt modelId="{9B96F59A-DDD0-6842-961A-4E197056A9CE}" type="pres">
      <dgm:prSet presAssocID="{CE454303-4FDC-8E44-AF8F-5E6972F10F14}" presName="root1" presStyleCnt="0"/>
      <dgm:spPr/>
    </dgm:pt>
    <dgm:pt modelId="{B00DCE95-C16D-4043-8E50-5CAC66015F6E}" type="pres">
      <dgm:prSet presAssocID="{CE454303-4FDC-8E44-AF8F-5E6972F10F14}" presName="LevelOneTextNode" presStyleLbl="node0" presStyleIdx="0" presStyleCnt="1">
        <dgm:presLayoutVars>
          <dgm:chPref val="3"/>
        </dgm:presLayoutVars>
      </dgm:prSet>
      <dgm:spPr/>
    </dgm:pt>
    <dgm:pt modelId="{E4FC0209-D725-EE46-8D1D-8806AC201650}" type="pres">
      <dgm:prSet presAssocID="{CE454303-4FDC-8E44-AF8F-5E6972F10F14}" presName="level2hierChild" presStyleCnt="0"/>
      <dgm:spPr/>
    </dgm:pt>
    <dgm:pt modelId="{58EC0536-49EB-C844-BB3D-D91CA69D2A4B}" type="pres">
      <dgm:prSet presAssocID="{32A14B58-2288-424A-B91D-A02ACEDC3B77}" presName="conn2-1" presStyleLbl="parChTrans1D2" presStyleIdx="0" presStyleCnt="3"/>
      <dgm:spPr/>
    </dgm:pt>
    <dgm:pt modelId="{CE050CA6-D28A-054F-8850-0700ADEB056E}" type="pres">
      <dgm:prSet presAssocID="{32A14B58-2288-424A-B91D-A02ACEDC3B77}" presName="connTx" presStyleLbl="parChTrans1D2" presStyleIdx="0" presStyleCnt="3"/>
      <dgm:spPr/>
    </dgm:pt>
    <dgm:pt modelId="{7ED1C0E4-1E20-504E-8472-895C82E697DD}" type="pres">
      <dgm:prSet presAssocID="{BE5BED00-E459-1044-9094-3E051AE79F77}" presName="root2" presStyleCnt="0"/>
      <dgm:spPr/>
    </dgm:pt>
    <dgm:pt modelId="{88DB6B35-5722-944F-B043-2270DD40C9E9}" type="pres">
      <dgm:prSet presAssocID="{BE5BED00-E459-1044-9094-3E051AE79F77}" presName="LevelTwoTextNode" presStyleLbl="node2" presStyleIdx="0" presStyleCnt="3">
        <dgm:presLayoutVars>
          <dgm:chPref val="3"/>
        </dgm:presLayoutVars>
      </dgm:prSet>
      <dgm:spPr/>
    </dgm:pt>
    <dgm:pt modelId="{28314AF7-8FB4-D240-8CC4-3B9983D48FD1}" type="pres">
      <dgm:prSet presAssocID="{BE5BED00-E459-1044-9094-3E051AE79F77}" presName="level3hierChild" presStyleCnt="0"/>
      <dgm:spPr/>
    </dgm:pt>
    <dgm:pt modelId="{CCF127BB-924A-FA45-9493-94B3DD3CE845}" type="pres">
      <dgm:prSet presAssocID="{D7565FBB-5991-2F47-A321-FD8D374E14FD}" presName="conn2-1" presStyleLbl="parChTrans1D2" presStyleIdx="1" presStyleCnt="3"/>
      <dgm:spPr/>
    </dgm:pt>
    <dgm:pt modelId="{F02BD62C-9B5A-604B-842A-25314BFAFE83}" type="pres">
      <dgm:prSet presAssocID="{D7565FBB-5991-2F47-A321-FD8D374E14FD}" presName="connTx" presStyleLbl="parChTrans1D2" presStyleIdx="1" presStyleCnt="3"/>
      <dgm:spPr/>
    </dgm:pt>
    <dgm:pt modelId="{33249110-6C2E-F348-BF53-2154E1ED04A6}" type="pres">
      <dgm:prSet presAssocID="{6307F85D-31BC-B646-9EA6-65A9B3A7A59F}" presName="root2" presStyleCnt="0"/>
      <dgm:spPr/>
    </dgm:pt>
    <dgm:pt modelId="{CE002A03-6D75-4348-927E-33A922CA3E9B}" type="pres">
      <dgm:prSet presAssocID="{6307F85D-31BC-B646-9EA6-65A9B3A7A59F}" presName="LevelTwoTextNode" presStyleLbl="node2" presStyleIdx="1" presStyleCnt="3">
        <dgm:presLayoutVars>
          <dgm:chPref val="3"/>
        </dgm:presLayoutVars>
      </dgm:prSet>
      <dgm:spPr/>
    </dgm:pt>
    <dgm:pt modelId="{9416C4F1-7198-7641-A50D-9BD0D8FE74B9}" type="pres">
      <dgm:prSet presAssocID="{6307F85D-31BC-B646-9EA6-65A9B3A7A59F}" presName="level3hierChild" presStyleCnt="0"/>
      <dgm:spPr/>
    </dgm:pt>
    <dgm:pt modelId="{2F2E1E08-94AC-6647-8A75-F5E3CBBBB26B}" type="pres">
      <dgm:prSet presAssocID="{6C8C7B79-9564-454B-9CBC-61C8C258192D}" presName="conn2-1" presStyleLbl="parChTrans1D2" presStyleIdx="2" presStyleCnt="3"/>
      <dgm:spPr/>
    </dgm:pt>
    <dgm:pt modelId="{D6629AE7-6B74-614C-A343-E3F9CEDA92DC}" type="pres">
      <dgm:prSet presAssocID="{6C8C7B79-9564-454B-9CBC-61C8C258192D}" presName="connTx" presStyleLbl="parChTrans1D2" presStyleIdx="2" presStyleCnt="3"/>
      <dgm:spPr/>
    </dgm:pt>
    <dgm:pt modelId="{E80D89B9-A5F8-7747-B36A-5BE027DC526A}" type="pres">
      <dgm:prSet presAssocID="{FA80B165-CDD4-324F-9FCA-071AFC297AE0}" presName="root2" presStyleCnt="0"/>
      <dgm:spPr/>
    </dgm:pt>
    <dgm:pt modelId="{181DC349-13FF-8148-BDB9-23A680029D3D}" type="pres">
      <dgm:prSet presAssocID="{FA80B165-CDD4-324F-9FCA-071AFC297AE0}" presName="LevelTwoTextNode" presStyleLbl="node2" presStyleIdx="2" presStyleCnt="3">
        <dgm:presLayoutVars>
          <dgm:chPref val="3"/>
        </dgm:presLayoutVars>
      </dgm:prSet>
      <dgm:spPr/>
    </dgm:pt>
    <dgm:pt modelId="{9D8F54E2-A1D8-044E-BB89-EEAF3485D7CE}" type="pres">
      <dgm:prSet presAssocID="{FA80B165-CDD4-324F-9FCA-071AFC297AE0}" presName="level3hierChild" presStyleCnt="0"/>
      <dgm:spPr/>
    </dgm:pt>
  </dgm:ptLst>
  <dgm:cxnLst>
    <dgm:cxn modelId="{FF18D105-A03E-E544-80E6-71B26D133622}" type="presOf" srcId="{32A14B58-2288-424A-B91D-A02ACEDC3B77}" destId="{CE050CA6-D28A-054F-8850-0700ADEB056E}" srcOrd="1" destOrd="0" presId="urn:microsoft.com/office/officeart/2008/layout/HorizontalMultiLevelHierarchy"/>
    <dgm:cxn modelId="{EE9CD023-07F7-864B-8CCF-2B37A9EFA121}" srcId="{CE454303-4FDC-8E44-AF8F-5E6972F10F14}" destId="{BE5BED00-E459-1044-9094-3E051AE79F77}" srcOrd="0" destOrd="0" parTransId="{32A14B58-2288-424A-B91D-A02ACEDC3B77}" sibTransId="{DCB1870F-82FE-6146-933B-6D73BC86EC08}"/>
    <dgm:cxn modelId="{E8EA4943-CF86-D940-B7CF-8BA47F8D2226}" type="presOf" srcId="{D7565FBB-5991-2F47-A321-FD8D374E14FD}" destId="{F02BD62C-9B5A-604B-842A-25314BFAFE83}" srcOrd="1" destOrd="0" presId="urn:microsoft.com/office/officeart/2008/layout/HorizontalMultiLevelHierarchy"/>
    <dgm:cxn modelId="{DA0B5A52-BEC8-3C4C-B122-EC6A02A0FDE6}" type="presOf" srcId="{B5E7F7E4-5077-5F40-8137-B3F8E89AEAF5}" destId="{0E8D6C77-3F02-5B43-B16C-383C054ECC2A}" srcOrd="0" destOrd="0" presId="urn:microsoft.com/office/officeart/2008/layout/HorizontalMultiLevelHierarchy"/>
    <dgm:cxn modelId="{6C89CA74-16C8-3C40-AE6A-0C9ED64D5E06}" type="presOf" srcId="{BE5BED00-E459-1044-9094-3E051AE79F77}" destId="{88DB6B35-5722-944F-B043-2270DD40C9E9}" srcOrd="0" destOrd="0" presId="urn:microsoft.com/office/officeart/2008/layout/HorizontalMultiLevelHierarchy"/>
    <dgm:cxn modelId="{32168799-5575-AC42-B458-D15D6EF39446}" srcId="{B5E7F7E4-5077-5F40-8137-B3F8E89AEAF5}" destId="{CE454303-4FDC-8E44-AF8F-5E6972F10F14}" srcOrd="0" destOrd="0" parTransId="{A41FC343-48BE-FE47-AEF1-AD1771F7DC84}" sibTransId="{E4E3F004-CEBB-214F-BAEF-22F35243CAC8}"/>
    <dgm:cxn modelId="{45E1B5A3-57F3-9940-B030-A2C4289090A7}" srcId="{CE454303-4FDC-8E44-AF8F-5E6972F10F14}" destId="{6307F85D-31BC-B646-9EA6-65A9B3A7A59F}" srcOrd="1" destOrd="0" parTransId="{D7565FBB-5991-2F47-A321-FD8D374E14FD}" sibTransId="{B59C3A86-2397-B54C-88E5-14FC68966038}"/>
    <dgm:cxn modelId="{650369B5-5AD5-5B4F-86AB-A13082DB270B}" type="presOf" srcId="{6C8C7B79-9564-454B-9CBC-61C8C258192D}" destId="{2F2E1E08-94AC-6647-8A75-F5E3CBBBB26B}" srcOrd="0" destOrd="0" presId="urn:microsoft.com/office/officeart/2008/layout/HorizontalMultiLevelHierarchy"/>
    <dgm:cxn modelId="{9FABA0C2-EB31-064D-93DB-72233851534D}" type="presOf" srcId="{FA80B165-CDD4-324F-9FCA-071AFC297AE0}" destId="{181DC349-13FF-8148-BDB9-23A680029D3D}" srcOrd="0" destOrd="0" presId="urn:microsoft.com/office/officeart/2008/layout/HorizontalMultiLevelHierarchy"/>
    <dgm:cxn modelId="{296D3ED1-89FE-C64B-9C01-36BB0E38FAC0}" type="presOf" srcId="{32A14B58-2288-424A-B91D-A02ACEDC3B77}" destId="{58EC0536-49EB-C844-BB3D-D91CA69D2A4B}" srcOrd="0" destOrd="0" presId="urn:microsoft.com/office/officeart/2008/layout/HorizontalMultiLevelHierarchy"/>
    <dgm:cxn modelId="{1F5461DC-4632-284F-9456-2B535BB09C4F}" type="presOf" srcId="{CE454303-4FDC-8E44-AF8F-5E6972F10F14}" destId="{B00DCE95-C16D-4043-8E50-5CAC66015F6E}" srcOrd="0" destOrd="0" presId="urn:microsoft.com/office/officeart/2008/layout/HorizontalMultiLevelHierarchy"/>
    <dgm:cxn modelId="{E51EA5E2-9AF2-114A-A56A-22018910D9D7}" type="presOf" srcId="{6307F85D-31BC-B646-9EA6-65A9B3A7A59F}" destId="{CE002A03-6D75-4348-927E-33A922CA3E9B}" srcOrd="0" destOrd="0" presId="urn:microsoft.com/office/officeart/2008/layout/HorizontalMultiLevelHierarchy"/>
    <dgm:cxn modelId="{7DAD37F3-D24E-E148-BF93-1CDB0789171B}" srcId="{CE454303-4FDC-8E44-AF8F-5E6972F10F14}" destId="{FA80B165-CDD4-324F-9FCA-071AFC297AE0}" srcOrd="2" destOrd="0" parTransId="{6C8C7B79-9564-454B-9CBC-61C8C258192D}" sibTransId="{CD82697C-8CC6-1B49-A6DD-5236D8B9D897}"/>
    <dgm:cxn modelId="{B762AFF8-64CA-604C-A962-3A07065E2E6C}" type="presOf" srcId="{D7565FBB-5991-2F47-A321-FD8D374E14FD}" destId="{CCF127BB-924A-FA45-9493-94B3DD3CE845}" srcOrd="0" destOrd="0" presId="urn:microsoft.com/office/officeart/2008/layout/HorizontalMultiLevelHierarchy"/>
    <dgm:cxn modelId="{01D719FF-8725-5E41-814A-565E372CD720}" type="presOf" srcId="{6C8C7B79-9564-454B-9CBC-61C8C258192D}" destId="{D6629AE7-6B74-614C-A343-E3F9CEDA92DC}" srcOrd="1" destOrd="0" presId="urn:microsoft.com/office/officeart/2008/layout/HorizontalMultiLevelHierarchy"/>
    <dgm:cxn modelId="{ACEFF022-C77B-C74A-B46F-E2A28C8D622E}" type="presParOf" srcId="{0E8D6C77-3F02-5B43-B16C-383C054ECC2A}" destId="{9B96F59A-DDD0-6842-961A-4E197056A9CE}" srcOrd="0" destOrd="0" presId="urn:microsoft.com/office/officeart/2008/layout/HorizontalMultiLevelHierarchy"/>
    <dgm:cxn modelId="{B58A96A8-3573-2346-9128-9BA2E7EEC637}" type="presParOf" srcId="{9B96F59A-DDD0-6842-961A-4E197056A9CE}" destId="{B00DCE95-C16D-4043-8E50-5CAC66015F6E}" srcOrd="0" destOrd="0" presId="urn:microsoft.com/office/officeart/2008/layout/HorizontalMultiLevelHierarchy"/>
    <dgm:cxn modelId="{20745FDA-F2C4-8F48-A571-B8A3EF7615B9}" type="presParOf" srcId="{9B96F59A-DDD0-6842-961A-4E197056A9CE}" destId="{E4FC0209-D725-EE46-8D1D-8806AC201650}" srcOrd="1" destOrd="0" presId="urn:microsoft.com/office/officeart/2008/layout/HorizontalMultiLevelHierarchy"/>
    <dgm:cxn modelId="{B418848D-A88A-3943-AAC7-A2199D2E2088}" type="presParOf" srcId="{E4FC0209-D725-EE46-8D1D-8806AC201650}" destId="{58EC0536-49EB-C844-BB3D-D91CA69D2A4B}" srcOrd="0" destOrd="0" presId="urn:microsoft.com/office/officeart/2008/layout/HorizontalMultiLevelHierarchy"/>
    <dgm:cxn modelId="{4C73A14C-1AEF-8A48-A3FD-B4BC28E5FB92}" type="presParOf" srcId="{58EC0536-49EB-C844-BB3D-D91CA69D2A4B}" destId="{CE050CA6-D28A-054F-8850-0700ADEB056E}" srcOrd="0" destOrd="0" presId="urn:microsoft.com/office/officeart/2008/layout/HorizontalMultiLevelHierarchy"/>
    <dgm:cxn modelId="{50AC23D0-90B7-6043-887D-781BE1BC0D73}" type="presParOf" srcId="{E4FC0209-D725-EE46-8D1D-8806AC201650}" destId="{7ED1C0E4-1E20-504E-8472-895C82E697DD}" srcOrd="1" destOrd="0" presId="urn:microsoft.com/office/officeart/2008/layout/HorizontalMultiLevelHierarchy"/>
    <dgm:cxn modelId="{3743A9BE-4756-7241-989A-09470AB2697B}" type="presParOf" srcId="{7ED1C0E4-1E20-504E-8472-895C82E697DD}" destId="{88DB6B35-5722-944F-B043-2270DD40C9E9}" srcOrd="0" destOrd="0" presId="urn:microsoft.com/office/officeart/2008/layout/HorizontalMultiLevelHierarchy"/>
    <dgm:cxn modelId="{0C4D58A7-C4AD-9F4A-8D66-C9A7710A8A98}" type="presParOf" srcId="{7ED1C0E4-1E20-504E-8472-895C82E697DD}" destId="{28314AF7-8FB4-D240-8CC4-3B9983D48FD1}" srcOrd="1" destOrd="0" presId="urn:microsoft.com/office/officeart/2008/layout/HorizontalMultiLevelHierarchy"/>
    <dgm:cxn modelId="{3FAB7C4C-3B20-4149-B0E9-96BD111DB0D9}" type="presParOf" srcId="{E4FC0209-D725-EE46-8D1D-8806AC201650}" destId="{CCF127BB-924A-FA45-9493-94B3DD3CE845}" srcOrd="2" destOrd="0" presId="urn:microsoft.com/office/officeart/2008/layout/HorizontalMultiLevelHierarchy"/>
    <dgm:cxn modelId="{092538A0-452C-8D47-BE31-C3058DB5E413}" type="presParOf" srcId="{CCF127BB-924A-FA45-9493-94B3DD3CE845}" destId="{F02BD62C-9B5A-604B-842A-25314BFAFE83}" srcOrd="0" destOrd="0" presId="urn:microsoft.com/office/officeart/2008/layout/HorizontalMultiLevelHierarchy"/>
    <dgm:cxn modelId="{1E6F4ECD-07CC-114C-A28C-D3CF914ABEB9}" type="presParOf" srcId="{E4FC0209-D725-EE46-8D1D-8806AC201650}" destId="{33249110-6C2E-F348-BF53-2154E1ED04A6}" srcOrd="3" destOrd="0" presId="urn:microsoft.com/office/officeart/2008/layout/HorizontalMultiLevelHierarchy"/>
    <dgm:cxn modelId="{0A34B817-C949-0344-9B5D-20ECC2FC4EB0}" type="presParOf" srcId="{33249110-6C2E-F348-BF53-2154E1ED04A6}" destId="{CE002A03-6D75-4348-927E-33A922CA3E9B}" srcOrd="0" destOrd="0" presId="urn:microsoft.com/office/officeart/2008/layout/HorizontalMultiLevelHierarchy"/>
    <dgm:cxn modelId="{12162CAF-6083-9D41-A17D-0A3BA896A3C3}" type="presParOf" srcId="{33249110-6C2E-F348-BF53-2154E1ED04A6}" destId="{9416C4F1-7198-7641-A50D-9BD0D8FE74B9}" srcOrd="1" destOrd="0" presId="urn:microsoft.com/office/officeart/2008/layout/HorizontalMultiLevelHierarchy"/>
    <dgm:cxn modelId="{84BE222C-B8E3-1A46-98D6-CAF2F6FEFACC}" type="presParOf" srcId="{E4FC0209-D725-EE46-8D1D-8806AC201650}" destId="{2F2E1E08-94AC-6647-8A75-F5E3CBBBB26B}" srcOrd="4" destOrd="0" presId="urn:microsoft.com/office/officeart/2008/layout/HorizontalMultiLevelHierarchy"/>
    <dgm:cxn modelId="{385106E7-AE9A-DE41-80AE-6D3257D770A6}" type="presParOf" srcId="{2F2E1E08-94AC-6647-8A75-F5E3CBBBB26B}" destId="{D6629AE7-6B74-614C-A343-E3F9CEDA92DC}" srcOrd="0" destOrd="0" presId="urn:microsoft.com/office/officeart/2008/layout/HorizontalMultiLevelHierarchy"/>
    <dgm:cxn modelId="{7DFB051A-0A11-0647-81BE-24600DA2AD63}" type="presParOf" srcId="{E4FC0209-D725-EE46-8D1D-8806AC201650}" destId="{E80D89B9-A5F8-7747-B36A-5BE027DC526A}" srcOrd="5" destOrd="0" presId="urn:microsoft.com/office/officeart/2008/layout/HorizontalMultiLevelHierarchy"/>
    <dgm:cxn modelId="{719DEDE7-BA98-E941-9902-2E009B02CDDD}" type="presParOf" srcId="{E80D89B9-A5F8-7747-B36A-5BE027DC526A}" destId="{181DC349-13FF-8148-BDB9-23A680029D3D}" srcOrd="0" destOrd="0" presId="urn:microsoft.com/office/officeart/2008/layout/HorizontalMultiLevelHierarchy"/>
    <dgm:cxn modelId="{107869C2-5407-5F4D-96BD-B2DA015B1D2F}" type="presParOf" srcId="{E80D89B9-A5F8-7747-B36A-5BE027DC526A}" destId="{9D8F54E2-A1D8-044E-BB89-EEAF3485D7CE}"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27C688-63F6-5245-87FC-EF8534927D56}" type="doc">
      <dgm:prSet loTypeId="urn:microsoft.com/office/officeart/2005/8/layout/radial4" loCatId="" qsTypeId="urn:microsoft.com/office/officeart/2005/8/quickstyle/simple1" qsCatId="simple" csTypeId="urn:microsoft.com/office/officeart/2005/8/colors/colorful2" csCatId="colorful" phldr="1"/>
      <dgm:spPr/>
      <dgm:t>
        <a:bodyPr/>
        <a:lstStyle/>
        <a:p>
          <a:endParaRPr lang="el-GR"/>
        </a:p>
      </dgm:t>
    </dgm:pt>
    <dgm:pt modelId="{37EB0C9D-B373-D548-A046-8A44ADAE79A6}">
      <dgm:prSet phldrT="[Κείμενο]"/>
      <dgm:spPr/>
      <dgm:t>
        <a:bodyPr/>
        <a:lstStyle/>
        <a:p>
          <a:r>
            <a:rPr lang="el-GR" dirty="0"/>
            <a:t>Κνησμός </a:t>
          </a:r>
        </a:p>
      </dgm:t>
    </dgm:pt>
    <dgm:pt modelId="{3A3EB76B-8436-024F-B6A5-000F6881041F}" type="parTrans" cxnId="{B4359192-2113-904B-A782-31E0A46CCAE4}">
      <dgm:prSet/>
      <dgm:spPr/>
      <dgm:t>
        <a:bodyPr/>
        <a:lstStyle/>
        <a:p>
          <a:endParaRPr lang="el-GR"/>
        </a:p>
      </dgm:t>
    </dgm:pt>
    <dgm:pt modelId="{0A0FD147-7B19-FE4E-9C55-B8DF546B6E30}" type="sibTrans" cxnId="{B4359192-2113-904B-A782-31E0A46CCAE4}">
      <dgm:prSet/>
      <dgm:spPr/>
      <dgm:t>
        <a:bodyPr/>
        <a:lstStyle/>
        <a:p>
          <a:endParaRPr lang="el-GR"/>
        </a:p>
      </dgm:t>
    </dgm:pt>
    <dgm:pt modelId="{44B4EA47-6B84-8E4B-920E-F95171177308}">
      <dgm:prSet phldrT="[Κείμενο]"/>
      <dgm:spPr/>
      <dgm:t>
        <a:bodyPr/>
        <a:lstStyle/>
        <a:p>
          <a:r>
            <a:rPr lang="el-GR" dirty="0"/>
            <a:t>Δερματικές Νόσοι</a:t>
          </a:r>
        </a:p>
      </dgm:t>
    </dgm:pt>
    <dgm:pt modelId="{F6A28527-7650-794F-8B14-F67C786BE95C}" type="parTrans" cxnId="{5E3685F8-D956-ED4E-A606-2C4D65B2D805}">
      <dgm:prSet/>
      <dgm:spPr/>
      <dgm:t>
        <a:bodyPr/>
        <a:lstStyle/>
        <a:p>
          <a:endParaRPr lang="el-GR"/>
        </a:p>
      </dgm:t>
    </dgm:pt>
    <dgm:pt modelId="{87BA983E-9FFA-7041-BDA5-E7DF98EC82DE}" type="sibTrans" cxnId="{5E3685F8-D956-ED4E-A606-2C4D65B2D805}">
      <dgm:prSet/>
      <dgm:spPr/>
      <dgm:t>
        <a:bodyPr/>
        <a:lstStyle/>
        <a:p>
          <a:endParaRPr lang="el-GR"/>
        </a:p>
      </dgm:t>
    </dgm:pt>
    <dgm:pt modelId="{B1A398F1-D6B0-844E-95AA-E72631E96D4D}">
      <dgm:prSet phldrT="[Κείμενο]"/>
      <dgm:spPr/>
      <dgm:t>
        <a:bodyPr/>
        <a:lstStyle/>
        <a:p>
          <a:r>
            <a:rPr lang="el-GR" dirty="0" err="1"/>
            <a:t>Εξωδερματικές</a:t>
          </a:r>
          <a:r>
            <a:rPr lang="el-GR" dirty="0"/>
            <a:t> Νόσοι </a:t>
          </a:r>
        </a:p>
      </dgm:t>
    </dgm:pt>
    <dgm:pt modelId="{063E75C4-EA91-584B-8331-90451BA466F3}" type="parTrans" cxnId="{4AE87975-AD80-2047-8F95-CDEEDAFBE3DD}">
      <dgm:prSet/>
      <dgm:spPr/>
      <dgm:t>
        <a:bodyPr/>
        <a:lstStyle/>
        <a:p>
          <a:endParaRPr lang="el-GR"/>
        </a:p>
      </dgm:t>
    </dgm:pt>
    <dgm:pt modelId="{F1E24796-D8F1-1548-9762-6A35D767D49C}" type="sibTrans" cxnId="{4AE87975-AD80-2047-8F95-CDEEDAFBE3DD}">
      <dgm:prSet/>
      <dgm:spPr/>
      <dgm:t>
        <a:bodyPr/>
        <a:lstStyle/>
        <a:p>
          <a:endParaRPr lang="el-GR"/>
        </a:p>
      </dgm:t>
    </dgm:pt>
    <dgm:pt modelId="{14D3F770-413A-0E4F-A0F4-7A6441B43FD7}">
      <dgm:prSet phldrT="[Κείμενο]"/>
      <dgm:spPr/>
      <dgm:t>
        <a:bodyPr/>
        <a:lstStyle/>
        <a:p>
          <a:endParaRPr lang="el-GR" dirty="0"/>
        </a:p>
      </dgm:t>
    </dgm:pt>
    <dgm:pt modelId="{337AA94A-4231-164A-8ACD-3BFF87377421}" type="parTrans" cxnId="{BC3D17F2-F506-8E44-8A3C-7FB635877F14}">
      <dgm:prSet/>
      <dgm:spPr/>
      <dgm:t>
        <a:bodyPr/>
        <a:lstStyle/>
        <a:p>
          <a:endParaRPr lang="el-GR"/>
        </a:p>
      </dgm:t>
    </dgm:pt>
    <dgm:pt modelId="{714E56CC-1A85-4F4B-96EC-D72D10633F87}" type="sibTrans" cxnId="{BC3D17F2-F506-8E44-8A3C-7FB635877F14}">
      <dgm:prSet/>
      <dgm:spPr/>
      <dgm:t>
        <a:bodyPr/>
        <a:lstStyle/>
        <a:p>
          <a:endParaRPr lang="el-GR"/>
        </a:p>
      </dgm:t>
    </dgm:pt>
    <dgm:pt modelId="{A50D4B5C-01ED-8341-A03D-4EBA545BE900}" type="pres">
      <dgm:prSet presAssocID="{5927C688-63F6-5245-87FC-EF8534927D56}" presName="cycle" presStyleCnt="0">
        <dgm:presLayoutVars>
          <dgm:chMax val="1"/>
          <dgm:dir/>
          <dgm:animLvl val="ctr"/>
          <dgm:resizeHandles val="exact"/>
        </dgm:presLayoutVars>
      </dgm:prSet>
      <dgm:spPr/>
    </dgm:pt>
    <dgm:pt modelId="{5485E646-1BB1-C941-996D-6D414EEA8CE4}" type="pres">
      <dgm:prSet presAssocID="{37EB0C9D-B373-D548-A046-8A44ADAE79A6}" presName="centerShape" presStyleLbl="node0" presStyleIdx="0" presStyleCnt="1"/>
      <dgm:spPr/>
    </dgm:pt>
    <dgm:pt modelId="{310F6B61-D9DC-514A-800B-4EE97D830B8A}" type="pres">
      <dgm:prSet presAssocID="{F6A28527-7650-794F-8B14-F67C786BE95C}" presName="parTrans" presStyleLbl="bgSibTrans2D1" presStyleIdx="0" presStyleCnt="2"/>
      <dgm:spPr/>
    </dgm:pt>
    <dgm:pt modelId="{27BA61C9-367A-0B43-9316-08D390EA4B64}" type="pres">
      <dgm:prSet presAssocID="{44B4EA47-6B84-8E4B-920E-F95171177308}" presName="node" presStyleLbl="node1" presStyleIdx="0" presStyleCnt="2">
        <dgm:presLayoutVars>
          <dgm:bulletEnabled val="1"/>
        </dgm:presLayoutVars>
      </dgm:prSet>
      <dgm:spPr/>
    </dgm:pt>
    <dgm:pt modelId="{6F42A337-0ADC-2E41-9765-E927394F2B51}" type="pres">
      <dgm:prSet presAssocID="{063E75C4-EA91-584B-8331-90451BA466F3}" presName="parTrans" presStyleLbl="bgSibTrans2D1" presStyleIdx="1" presStyleCnt="2"/>
      <dgm:spPr/>
    </dgm:pt>
    <dgm:pt modelId="{A00B3D2C-939D-714A-A3BE-C8FE59A6353E}" type="pres">
      <dgm:prSet presAssocID="{B1A398F1-D6B0-844E-95AA-E72631E96D4D}" presName="node" presStyleLbl="node1" presStyleIdx="1" presStyleCnt="2">
        <dgm:presLayoutVars>
          <dgm:bulletEnabled val="1"/>
        </dgm:presLayoutVars>
      </dgm:prSet>
      <dgm:spPr/>
    </dgm:pt>
  </dgm:ptLst>
  <dgm:cxnLst>
    <dgm:cxn modelId="{498B5610-0EA0-EB49-B159-6F35E629E19B}" type="presOf" srcId="{F6A28527-7650-794F-8B14-F67C786BE95C}" destId="{310F6B61-D9DC-514A-800B-4EE97D830B8A}" srcOrd="0" destOrd="0" presId="urn:microsoft.com/office/officeart/2005/8/layout/radial4"/>
    <dgm:cxn modelId="{5FA10417-8B80-444E-8541-7CAC01FF3D9F}" type="presOf" srcId="{44B4EA47-6B84-8E4B-920E-F95171177308}" destId="{27BA61C9-367A-0B43-9316-08D390EA4B64}" srcOrd="0" destOrd="0" presId="urn:microsoft.com/office/officeart/2005/8/layout/radial4"/>
    <dgm:cxn modelId="{04B6B021-03B9-0D43-9573-710362525C79}" type="presOf" srcId="{5927C688-63F6-5245-87FC-EF8534927D56}" destId="{A50D4B5C-01ED-8341-A03D-4EBA545BE900}" srcOrd="0" destOrd="0" presId="urn:microsoft.com/office/officeart/2005/8/layout/radial4"/>
    <dgm:cxn modelId="{DD09F722-5127-774B-8EE5-0A8A5545D4A0}" type="presOf" srcId="{063E75C4-EA91-584B-8331-90451BA466F3}" destId="{6F42A337-0ADC-2E41-9765-E927394F2B51}" srcOrd="0" destOrd="0" presId="urn:microsoft.com/office/officeart/2005/8/layout/radial4"/>
    <dgm:cxn modelId="{17A1234F-E883-D64A-AEF0-DDF2780804DA}" type="presOf" srcId="{37EB0C9D-B373-D548-A046-8A44ADAE79A6}" destId="{5485E646-1BB1-C941-996D-6D414EEA8CE4}" srcOrd="0" destOrd="0" presId="urn:microsoft.com/office/officeart/2005/8/layout/radial4"/>
    <dgm:cxn modelId="{4572235E-93A9-8B40-ADD0-3DB1AB1B7331}" type="presOf" srcId="{B1A398F1-D6B0-844E-95AA-E72631E96D4D}" destId="{A00B3D2C-939D-714A-A3BE-C8FE59A6353E}" srcOrd="0" destOrd="0" presId="urn:microsoft.com/office/officeart/2005/8/layout/radial4"/>
    <dgm:cxn modelId="{4AE87975-AD80-2047-8F95-CDEEDAFBE3DD}" srcId="{37EB0C9D-B373-D548-A046-8A44ADAE79A6}" destId="{B1A398F1-D6B0-844E-95AA-E72631E96D4D}" srcOrd="1" destOrd="0" parTransId="{063E75C4-EA91-584B-8331-90451BA466F3}" sibTransId="{F1E24796-D8F1-1548-9762-6A35D767D49C}"/>
    <dgm:cxn modelId="{B4359192-2113-904B-A782-31E0A46CCAE4}" srcId="{5927C688-63F6-5245-87FC-EF8534927D56}" destId="{37EB0C9D-B373-D548-A046-8A44ADAE79A6}" srcOrd="0" destOrd="0" parTransId="{3A3EB76B-8436-024F-B6A5-000F6881041F}" sibTransId="{0A0FD147-7B19-FE4E-9C55-B8DF546B6E30}"/>
    <dgm:cxn modelId="{BC3D17F2-F506-8E44-8A3C-7FB635877F14}" srcId="{5927C688-63F6-5245-87FC-EF8534927D56}" destId="{14D3F770-413A-0E4F-A0F4-7A6441B43FD7}" srcOrd="1" destOrd="0" parTransId="{337AA94A-4231-164A-8ACD-3BFF87377421}" sibTransId="{714E56CC-1A85-4F4B-96EC-D72D10633F87}"/>
    <dgm:cxn modelId="{5E3685F8-D956-ED4E-A606-2C4D65B2D805}" srcId="{37EB0C9D-B373-D548-A046-8A44ADAE79A6}" destId="{44B4EA47-6B84-8E4B-920E-F95171177308}" srcOrd="0" destOrd="0" parTransId="{F6A28527-7650-794F-8B14-F67C786BE95C}" sibTransId="{87BA983E-9FFA-7041-BDA5-E7DF98EC82DE}"/>
    <dgm:cxn modelId="{B09517A5-142E-7A42-A54C-15B301F23460}" type="presParOf" srcId="{A50D4B5C-01ED-8341-A03D-4EBA545BE900}" destId="{5485E646-1BB1-C941-996D-6D414EEA8CE4}" srcOrd="0" destOrd="0" presId="urn:microsoft.com/office/officeart/2005/8/layout/radial4"/>
    <dgm:cxn modelId="{5BDB7FD1-095F-9B4C-8433-7AF64B6D7F70}" type="presParOf" srcId="{A50D4B5C-01ED-8341-A03D-4EBA545BE900}" destId="{310F6B61-D9DC-514A-800B-4EE97D830B8A}" srcOrd="1" destOrd="0" presId="urn:microsoft.com/office/officeart/2005/8/layout/radial4"/>
    <dgm:cxn modelId="{7A5F28E6-798F-4E4F-A315-8AD5BCED2BE1}" type="presParOf" srcId="{A50D4B5C-01ED-8341-A03D-4EBA545BE900}" destId="{27BA61C9-367A-0B43-9316-08D390EA4B64}" srcOrd="2" destOrd="0" presId="urn:microsoft.com/office/officeart/2005/8/layout/radial4"/>
    <dgm:cxn modelId="{678131A2-E279-914A-A60D-847710C1B1CE}" type="presParOf" srcId="{A50D4B5C-01ED-8341-A03D-4EBA545BE900}" destId="{6F42A337-0ADC-2E41-9765-E927394F2B51}" srcOrd="3" destOrd="0" presId="urn:microsoft.com/office/officeart/2005/8/layout/radial4"/>
    <dgm:cxn modelId="{A0B00D29-EB69-F64E-A638-EB9606B9068C}" type="presParOf" srcId="{A50D4B5C-01ED-8341-A03D-4EBA545BE900}" destId="{A00B3D2C-939D-714A-A3BE-C8FE59A6353E}"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CCC24-8906-744A-9064-A4F52390BCBE}">
      <dsp:nvSpPr>
        <dsp:cNvPr id="0" name=""/>
        <dsp:cNvSpPr/>
      </dsp:nvSpPr>
      <dsp:spPr>
        <a:xfrm>
          <a:off x="2284347" y="2061897"/>
          <a:ext cx="513989" cy="1469101"/>
        </a:xfrm>
        <a:custGeom>
          <a:avLst/>
          <a:gdLst/>
          <a:ahLst/>
          <a:cxnLst/>
          <a:rect l="0" t="0" r="0" b="0"/>
          <a:pathLst>
            <a:path>
              <a:moveTo>
                <a:pt x="0" y="0"/>
              </a:moveTo>
              <a:lnTo>
                <a:pt x="256994" y="0"/>
              </a:lnTo>
              <a:lnTo>
                <a:pt x="256994" y="1469101"/>
              </a:lnTo>
              <a:lnTo>
                <a:pt x="513989" y="1469101"/>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502431" y="2757537"/>
        <a:ext cx="77821" cy="77821"/>
      </dsp:txXfrm>
    </dsp:sp>
    <dsp:sp modelId="{52F5C304-B030-6945-9148-95A9A5B8B809}">
      <dsp:nvSpPr>
        <dsp:cNvPr id="0" name=""/>
        <dsp:cNvSpPr/>
      </dsp:nvSpPr>
      <dsp:spPr>
        <a:xfrm>
          <a:off x="2284347" y="2061897"/>
          <a:ext cx="513989" cy="489700"/>
        </a:xfrm>
        <a:custGeom>
          <a:avLst/>
          <a:gdLst/>
          <a:ahLst/>
          <a:cxnLst/>
          <a:rect l="0" t="0" r="0" b="0"/>
          <a:pathLst>
            <a:path>
              <a:moveTo>
                <a:pt x="0" y="0"/>
              </a:moveTo>
              <a:lnTo>
                <a:pt x="256994" y="0"/>
              </a:lnTo>
              <a:lnTo>
                <a:pt x="256994" y="489700"/>
              </a:lnTo>
              <a:lnTo>
                <a:pt x="513989" y="48970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523594" y="2288999"/>
        <a:ext cx="35496" cy="35496"/>
      </dsp:txXfrm>
    </dsp:sp>
    <dsp:sp modelId="{488839D7-9B56-2F4A-B49B-6FDC874D2BE4}">
      <dsp:nvSpPr>
        <dsp:cNvPr id="0" name=""/>
        <dsp:cNvSpPr/>
      </dsp:nvSpPr>
      <dsp:spPr>
        <a:xfrm>
          <a:off x="2284347" y="1572196"/>
          <a:ext cx="513989" cy="489700"/>
        </a:xfrm>
        <a:custGeom>
          <a:avLst/>
          <a:gdLst/>
          <a:ahLst/>
          <a:cxnLst/>
          <a:rect l="0" t="0" r="0" b="0"/>
          <a:pathLst>
            <a:path>
              <a:moveTo>
                <a:pt x="0" y="489700"/>
              </a:moveTo>
              <a:lnTo>
                <a:pt x="256994" y="489700"/>
              </a:lnTo>
              <a:lnTo>
                <a:pt x="256994" y="0"/>
              </a:lnTo>
              <a:lnTo>
                <a:pt x="513989"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523594" y="1799299"/>
        <a:ext cx="35496" cy="35496"/>
      </dsp:txXfrm>
    </dsp:sp>
    <dsp:sp modelId="{B34DB57E-6073-DA43-81BD-5B7C1DF5BF1B}">
      <dsp:nvSpPr>
        <dsp:cNvPr id="0" name=""/>
        <dsp:cNvSpPr/>
      </dsp:nvSpPr>
      <dsp:spPr>
        <a:xfrm>
          <a:off x="2284347" y="592795"/>
          <a:ext cx="513989" cy="1469101"/>
        </a:xfrm>
        <a:custGeom>
          <a:avLst/>
          <a:gdLst/>
          <a:ahLst/>
          <a:cxnLst/>
          <a:rect l="0" t="0" r="0" b="0"/>
          <a:pathLst>
            <a:path>
              <a:moveTo>
                <a:pt x="0" y="1469101"/>
              </a:moveTo>
              <a:lnTo>
                <a:pt x="256994" y="1469101"/>
              </a:lnTo>
              <a:lnTo>
                <a:pt x="256994" y="0"/>
              </a:lnTo>
              <a:lnTo>
                <a:pt x="513989"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502431" y="1288435"/>
        <a:ext cx="77821" cy="77821"/>
      </dsp:txXfrm>
    </dsp:sp>
    <dsp:sp modelId="{33663653-6FFA-C941-8095-3DED514A47AD}">
      <dsp:nvSpPr>
        <dsp:cNvPr id="0" name=""/>
        <dsp:cNvSpPr/>
      </dsp:nvSpPr>
      <dsp:spPr>
        <a:xfrm rot="16200000">
          <a:off x="-169310" y="1670136"/>
          <a:ext cx="4123795" cy="78352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l-GR" sz="4900" kern="1200" dirty="0"/>
            <a:t>Κλινική εξέταση</a:t>
          </a:r>
        </a:p>
      </dsp:txBody>
      <dsp:txXfrm>
        <a:off x="-169310" y="1670136"/>
        <a:ext cx="4123795" cy="783521"/>
      </dsp:txXfrm>
    </dsp:sp>
    <dsp:sp modelId="{BA20468D-DEC5-5247-9CBB-314950EAD9D8}">
      <dsp:nvSpPr>
        <dsp:cNvPr id="0" name=""/>
        <dsp:cNvSpPr/>
      </dsp:nvSpPr>
      <dsp:spPr>
        <a:xfrm>
          <a:off x="2798337" y="201035"/>
          <a:ext cx="2569949" cy="78352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Γενική Παρατήρηση</a:t>
          </a:r>
        </a:p>
      </dsp:txBody>
      <dsp:txXfrm>
        <a:off x="2798337" y="201035"/>
        <a:ext cx="2569949" cy="783521"/>
      </dsp:txXfrm>
    </dsp:sp>
    <dsp:sp modelId="{CCD2835C-2484-2440-BF84-92DA699DDC6E}">
      <dsp:nvSpPr>
        <dsp:cNvPr id="0" name=""/>
        <dsp:cNvSpPr/>
      </dsp:nvSpPr>
      <dsp:spPr>
        <a:xfrm>
          <a:off x="2798337" y="1180436"/>
          <a:ext cx="2569949" cy="78352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Περιγράψτε την στοιχειώδη βλάβη</a:t>
          </a:r>
        </a:p>
      </dsp:txBody>
      <dsp:txXfrm>
        <a:off x="2798337" y="1180436"/>
        <a:ext cx="2569949" cy="783521"/>
      </dsp:txXfrm>
    </dsp:sp>
    <dsp:sp modelId="{0F6AEAD1-1F2F-B645-BC0C-E34922A5F6E0}">
      <dsp:nvSpPr>
        <dsp:cNvPr id="0" name=""/>
        <dsp:cNvSpPr/>
      </dsp:nvSpPr>
      <dsp:spPr>
        <a:xfrm>
          <a:off x="2798337" y="2159837"/>
          <a:ext cx="2569949" cy="78352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Ψηλαφίστε </a:t>
          </a:r>
        </a:p>
      </dsp:txBody>
      <dsp:txXfrm>
        <a:off x="2798337" y="2159837"/>
        <a:ext cx="2569949" cy="783521"/>
      </dsp:txXfrm>
    </dsp:sp>
    <dsp:sp modelId="{2953760E-8DF9-8B4C-AC39-99B714347819}">
      <dsp:nvSpPr>
        <dsp:cNvPr id="0" name=""/>
        <dsp:cNvSpPr/>
      </dsp:nvSpPr>
      <dsp:spPr>
        <a:xfrm>
          <a:off x="2798337" y="3139238"/>
          <a:ext cx="2569949" cy="78352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Εξετάστε όλο το δέρμα </a:t>
          </a:r>
        </a:p>
      </dsp:txBody>
      <dsp:txXfrm>
        <a:off x="2798337" y="3139238"/>
        <a:ext cx="2569949" cy="7835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CCC24-8906-744A-9064-A4F52390BCBE}">
      <dsp:nvSpPr>
        <dsp:cNvPr id="0" name=""/>
        <dsp:cNvSpPr/>
      </dsp:nvSpPr>
      <dsp:spPr>
        <a:xfrm>
          <a:off x="2284347" y="2061897"/>
          <a:ext cx="513989" cy="1469101"/>
        </a:xfrm>
        <a:custGeom>
          <a:avLst/>
          <a:gdLst/>
          <a:ahLst/>
          <a:cxnLst/>
          <a:rect l="0" t="0" r="0" b="0"/>
          <a:pathLst>
            <a:path>
              <a:moveTo>
                <a:pt x="0" y="0"/>
              </a:moveTo>
              <a:lnTo>
                <a:pt x="256994" y="0"/>
              </a:lnTo>
              <a:lnTo>
                <a:pt x="256994" y="1469101"/>
              </a:lnTo>
              <a:lnTo>
                <a:pt x="513989" y="1469101"/>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502431" y="2757537"/>
        <a:ext cx="77821" cy="77821"/>
      </dsp:txXfrm>
    </dsp:sp>
    <dsp:sp modelId="{52F5C304-B030-6945-9148-95A9A5B8B809}">
      <dsp:nvSpPr>
        <dsp:cNvPr id="0" name=""/>
        <dsp:cNvSpPr/>
      </dsp:nvSpPr>
      <dsp:spPr>
        <a:xfrm>
          <a:off x="2284347" y="2061897"/>
          <a:ext cx="513989" cy="489700"/>
        </a:xfrm>
        <a:custGeom>
          <a:avLst/>
          <a:gdLst/>
          <a:ahLst/>
          <a:cxnLst/>
          <a:rect l="0" t="0" r="0" b="0"/>
          <a:pathLst>
            <a:path>
              <a:moveTo>
                <a:pt x="0" y="0"/>
              </a:moveTo>
              <a:lnTo>
                <a:pt x="256994" y="0"/>
              </a:lnTo>
              <a:lnTo>
                <a:pt x="256994" y="489700"/>
              </a:lnTo>
              <a:lnTo>
                <a:pt x="513989" y="48970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523594" y="2288999"/>
        <a:ext cx="35496" cy="35496"/>
      </dsp:txXfrm>
    </dsp:sp>
    <dsp:sp modelId="{488839D7-9B56-2F4A-B49B-6FDC874D2BE4}">
      <dsp:nvSpPr>
        <dsp:cNvPr id="0" name=""/>
        <dsp:cNvSpPr/>
      </dsp:nvSpPr>
      <dsp:spPr>
        <a:xfrm>
          <a:off x="2284347" y="1572196"/>
          <a:ext cx="513989" cy="489700"/>
        </a:xfrm>
        <a:custGeom>
          <a:avLst/>
          <a:gdLst/>
          <a:ahLst/>
          <a:cxnLst/>
          <a:rect l="0" t="0" r="0" b="0"/>
          <a:pathLst>
            <a:path>
              <a:moveTo>
                <a:pt x="0" y="489700"/>
              </a:moveTo>
              <a:lnTo>
                <a:pt x="256994" y="489700"/>
              </a:lnTo>
              <a:lnTo>
                <a:pt x="256994" y="0"/>
              </a:lnTo>
              <a:lnTo>
                <a:pt x="513989"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523594" y="1799299"/>
        <a:ext cx="35496" cy="35496"/>
      </dsp:txXfrm>
    </dsp:sp>
    <dsp:sp modelId="{B34DB57E-6073-DA43-81BD-5B7C1DF5BF1B}">
      <dsp:nvSpPr>
        <dsp:cNvPr id="0" name=""/>
        <dsp:cNvSpPr/>
      </dsp:nvSpPr>
      <dsp:spPr>
        <a:xfrm>
          <a:off x="2284347" y="592795"/>
          <a:ext cx="513989" cy="1469101"/>
        </a:xfrm>
        <a:custGeom>
          <a:avLst/>
          <a:gdLst/>
          <a:ahLst/>
          <a:cxnLst/>
          <a:rect l="0" t="0" r="0" b="0"/>
          <a:pathLst>
            <a:path>
              <a:moveTo>
                <a:pt x="0" y="1469101"/>
              </a:moveTo>
              <a:lnTo>
                <a:pt x="256994" y="1469101"/>
              </a:lnTo>
              <a:lnTo>
                <a:pt x="256994" y="0"/>
              </a:lnTo>
              <a:lnTo>
                <a:pt x="513989"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502431" y="1288435"/>
        <a:ext cx="77821" cy="77821"/>
      </dsp:txXfrm>
    </dsp:sp>
    <dsp:sp modelId="{33663653-6FFA-C941-8095-3DED514A47AD}">
      <dsp:nvSpPr>
        <dsp:cNvPr id="0" name=""/>
        <dsp:cNvSpPr/>
      </dsp:nvSpPr>
      <dsp:spPr>
        <a:xfrm rot="16200000">
          <a:off x="-169310" y="1670136"/>
          <a:ext cx="4123795" cy="78352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l-GR" sz="4900" kern="1200" dirty="0"/>
            <a:t>Κλινική εξέταση</a:t>
          </a:r>
        </a:p>
      </dsp:txBody>
      <dsp:txXfrm>
        <a:off x="-169310" y="1670136"/>
        <a:ext cx="4123795" cy="783521"/>
      </dsp:txXfrm>
    </dsp:sp>
    <dsp:sp modelId="{BA20468D-DEC5-5247-9CBB-314950EAD9D8}">
      <dsp:nvSpPr>
        <dsp:cNvPr id="0" name=""/>
        <dsp:cNvSpPr/>
      </dsp:nvSpPr>
      <dsp:spPr>
        <a:xfrm>
          <a:off x="2798337" y="201035"/>
          <a:ext cx="2569949" cy="78352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Γενική Παρατήρηση</a:t>
          </a:r>
        </a:p>
      </dsp:txBody>
      <dsp:txXfrm>
        <a:off x="2798337" y="201035"/>
        <a:ext cx="2569949" cy="783521"/>
      </dsp:txXfrm>
    </dsp:sp>
    <dsp:sp modelId="{CCD2835C-2484-2440-BF84-92DA699DDC6E}">
      <dsp:nvSpPr>
        <dsp:cNvPr id="0" name=""/>
        <dsp:cNvSpPr/>
      </dsp:nvSpPr>
      <dsp:spPr>
        <a:xfrm>
          <a:off x="2798337" y="1180436"/>
          <a:ext cx="2569949" cy="78352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Περιγράψτε την στοιχειώδη βλάβη</a:t>
          </a:r>
        </a:p>
      </dsp:txBody>
      <dsp:txXfrm>
        <a:off x="2798337" y="1180436"/>
        <a:ext cx="2569949" cy="783521"/>
      </dsp:txXfrm>
    </dsp:sp>
    <dsp:sp modelId="{0F6AEAD1-1F2F-B645-BC0C-E34922A5F6E0}">
      <dsp:nvSpPr>
        <dsp:cNvPr id="0" name=""/>
        <dsp:cNvSpPr/>
      </dsp:nvSpPr>
      <dsp:spPr>
        <a:xfrm>
          <a:off x="2798337" y="2159837"/>
          <a:ext cx="2569949" cy="78352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Ψηλαφίστε </a:t>
          </a:r>
        </a:p>
      </dsp:txBody>
      <dsp:txXfrm>
        <a:off x="2798337" y="2159837"/>
        <a:ext cx="2569949" cy="783521"/>
      </dsp:txXfrm>
    </dsp:sp>
    <dsp:sp modelId="{2953760E-8DF9-8B4C-AC39-99B714347819}">
      <dsp:nvSpPr>
        <dsp:cNvPr id="0" name=""/>
        <dsp:cNvSpPr/>
      </dsp:nvSpPr>
      <dsp:spPr>
        <a:xfrm>
          <a:off x="2798337" y="3139238"/>
          <a:ext cx="2569949" cy="78352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Εξετάστε όλο το δέρμα </a:t>
          </a:r>
        </a:p>
      </dsp:txBody>
      <dsp:txXfrm>
        <a:off x="2798337" y="3139238"/>
        <a:ext cx="2569949" cy="7835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CCC24-8906-744A-9064-A4F52390BCBE}">
      <dsp:nvSpPr>
        <dsp:cNvPr id="0" name=""/>
        <dsp:cNvSpPr/>
      </dsp:nvSpPr>
      <dsp:spPr>
        <a:xfrm>
          <a:off x="2284347" y="2061897"/>
          <a:ext cx="513989" cy="1469101"/>
        </a:xfrm>
        <a:custGeom>
          <a:avLst/>
          <a:gdLst/>
          <a:ahLst/>
          <a:cxnLst/>
          <a:rect l="0" t="0" r="0" b="0"/>
          <a:pathLst>
            <a:path>
              <a:moveTo>
                <a:pt x="0" y="0"/>
              </a:moveTo>
              <a:lnTo>
                <a:pt x="256994" y="0"/>
              </a:lnTo>
              <a:lnTo>
                <a:pt x="256994" y="1469101"/>
              </a:lnTo>
              <a:lnTo>
                <a:pt x="513989" y="1469101"/>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502431" y="2757537"/>
        <a:ext cx="77821" cy="77821"/>
      </dsp:txXfrm>
    </dsp:sp>
    <dsp:sp modelId="{52F5C304-B030-6945-9148-95A9A5B8B809}">
      <dsp:nvSpPr>
        <dsp:cNvPr id="0" name=""/>
        <dsp:cNvSpPr/>
      </dsp:nvSpPr>
      <dsp:spPr>
        <a:xfrm>
          <a:off x="2284347" y="2061897"/>
          <a:ext cx="513989" cy="489700"/>
        </a:xfrm>
        <a:custGeom>
          <a:avLst/>
          <a:gdLst/>
          <a:ahLst/>
          <a:cxnLst/>
          <a:rect l="0" t="0" r="0" b="0"/>
          <a:pathLst>
            <a:path>
              <a:moveTo>
                <a:pt x="0" y="0"/>
              </a:moveTo>
              <a:lnTo>
                <a:pt x="256994" y="0"/>
              </a:lnTo>
              <a:lnTo>
                <a:pt x="256994" y="489700"/>
              </a:lnTo>
              <a:lnTo>
                <a:pt x="513989" y="48970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523594" y="2288999"/>
        <a:ext cx="35496" cy="35496"/>
      </dsp:txXfrm>
    </dsp:sp>
    <dsp:sp modelId="{488839D7-9B56-2F4A-B49B-6FDC874D2BE4}">
      <dsp:nvSpPr>
        <dsp:cNvPr id="0" name=""/>
        <dsp:cNvSpPr/>
      </dsp:nvSpPr>
      <dsp:spPr>
        <a:xfrm>
          <a:off x="2284347" y="1572196"/>
          <a:ext cx="513989" cy="489700"/>
        </a:xfrm>
        <a:custGeom>
          <a:avLst/>
          <a:gdLst/>
          <a:ahLst/>
          <a:cxnLst/>
          <a:rect l="0" t="0" r="0" b="0"/>
          <a:pathLst>
            <a:path>
              <a:moveTo>
                <a:pt x="0" y="489700"/>
              </a:moveTo>
              <a:lnTo>
                <a:pt x="256994" y="489700"/>
              </a:lnTo>
              <a:lnTo>
                <a:pt x="256994" y="0"/>
              </a:lnTo>
              <a:lnTo>
                <a:pt x="513989"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523594" y="1799299"/>
        <a:ext cx="35496" cy="35496"/>
      </dsp:txXfrm>
    </dsp:sp>
    <dsp:sp modelId="{B34DB57E-6073-DA43-81BD-5B7C1DF5BF1B}">
      <dsp:nvSpPr>
        <dsp:cNvPr id="0" name=""/>
        <dsp:cNvSpPr/>
      </dsp:nvSpPr>
      <dsp:spPr>
        <a:xfrm>
          <a:off x="2284347" y="592795"/>
          <a:ext cx="513989" cy="1469101"/>
        </a:xfrm>
        <a:custGeom>
          <a:avLst/>
          <a:gdLst/>
          <a:ahLst/>
          <a:cxnLst/>
          <a:rect l="0" t="0" r="0" b="0"/>
          <a:pathLst>
            <a:path>
              <a:moveTo>
                <a:pt x="0" y="1469101"/>
              </a:moveTo>
              <a:lnTo>
                <a:pt x="256994" y="1469101"/>
              </a:lnTo>
              <a:lnTo>
                <a:pt x="256994" y="0"/>
              </a:lnTo>
              <a:lnTo>
                <a:pt x="513989"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502431" y="1288435"/>
        <a:ext cx="77821" cy="77821"/>
      </dsp:txXfrm>
    </dsp:sp>
    <dsp:sp modelId="{33663653-6FFA-C941-8095-3DED514A47AD}">
      <dsp:nvSpPr>
        <dsp:cNvPr id="0" name=""/>
        <dsp:cNvSpPr/>
      </dsp:nvSpPr>
      <dsp:spPr>
        <a:xfrm rot="16200000">
          <a:off x="-169310" y="1670136"/>
          <a:ext cx="4123795" cy="78352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l-GR" sz="4900" kern="1200" dirty="0"/>
            <a:t>Κλινική εξέταση</a:t>
          </a:r>
        </a:p>
      </dsp:txBody>
      <dsp:txXfrm>
        <a:off x="-169310" y="1670136"/>
        <a:ext cx="4123795" cy="783521"/>
      </dsp:txXfrm>
    </dsp:sp>
    <dsp:sp modelId="{BA20468D-DEC5-5247-9CBB-314950EAD9D8}">
      <dsp:nvSpPr>
        <dsp:cNvPr id="0" name=""/>
        <dsp:cNvSpPr/>
      </dsp:nvSpPr>
      <dsp:spPr>
        <a:xfrm>
          <a:off x="2798337" y="201035"/>
          <a:ext cx="2569949" cy="78352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Γενική Παρατήρηση</a:t>
          </a:r>
        </a:p>
      </dsp:txBody>
      <dsp:txXfrm>
        <a:off x="2798337" y="201035"/>
        <a:ext cx="2569949" cy="783521"/>
      </dsp:txXfrm>
    </dsp:sp>
    <dsp:sp modelId="{CCD2835C-2484-2440-BF84-92DA699DDC6E}">
      <dsp:nvSpPr>
        <dsp:cNvPr id="0" name=""/>
        <dsp:cNvSpPr/>
      </dsp:nvSpPr>
      <dsp:spPr>
        <a:xfrm>
          <a:off x="2798337" y="1180436"/>
          <a:ext cx="2569949" cy="78352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Περιγράψτε την στοιχειώδη βλάβη</a:t>
          </a:r>
        </a:p>
      </dsp:txBody>
      <dsp:txXfrm>
        <a:off x="2798337" y="1180436"/>
        <a:ext cx="2569949" cy="783521"/>
      </dsp:txXfrm>
    </dsp:sp>
    <dsp:sp modelId="{0F6AEAD1-1F2F-B645-BC0C-E34922A5F6E0}">
      <dsp:nvSpPr>
        <dsp:cNvPr id="0" name=""/>
        <dsp:cNvSpPr/>
      </dsp:nvSpPr>
      <dsp:spPr>
        <a:xfrm>
          <a:off x="2798337" y="2159837"/>
          <a:ext cx="2569949" cy="78352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Ψηλαφίστε </a:t>
          </a:r>
        </a:p>
      </dsp:txBody>
      <dsp:txXfrm>
        <a:off x="2798337" y="2159837"/>
        <a:ext cx="2569949" cy="783521"/>
      </dsp:txXfrm>
    </dsp:sp>
    <dsp:sp modelId="{2953760E-8DF9-8B4C-AC39-99B714347819}">
      <dsp:nvSpPr>
        <dsp:cNvPr id="0" name=""/>
        <dsp:cNvSpPr/>
      </dsp:nvSpPr>
      <dsp:spPr>
        <a:xfrm>
          <a:off x="2798337" y="3139238"/>
          <a:ext cx="2569949" cy="78352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kern="1200" dirty="0"/>
            <a:t>Εξετάστε όλο το δέρμα </a:t>
          </a:r>
        </a:p>
      </dsp:txBody>
      <dsp:txXfrm>
        <a:off x="2798337" y="3139238"/>
        <a:ext cx="2569949" cy="7835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E1E08-94AC-6647-8A75-F5E3CBBBB26B}">
      <dsp:nvSpPr>
        <dsp:cNvPr id="0" name=""/>
        <dsp:cNvSpPr/>
      </dsp:nvSpPr>
      <dsp:spPr>
        <a:xfrm>
          <a:off x="2552625" y="2709333"/>
          <a:ext cx="675382" cy="1286933"/>
        </a:xfrm>
        <a:custGeom>
          <a:avLst/>
          <a:gdLst/>
          <a:ahLst/>
          <a:cxnLst/>
          <a:rect l="0" t="0" r="0" b="0"/>
          <a:pathLst>
            <a:path>
              <a:moveTo>
                <a:pt x="0" y="0"/>
              </a:moveTo>
              <a:lnTo>
                <a:pt x="337691" y="0"/>
              </a:lnTo>
              <a:lnTo>
                <a:pt x="337691" y="1286933"/>
              </a:lnTo>
              <a:lnTo>
                <a:pt x="675382" y="12869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853982" y="3316465"/>
        <a:ext cx="72669" cy="72669"/>
      </dsp:txXfrm>
    </dsp:sp>
    <dsp:sp modelId="{CCF127BB-924A-FA45-9493-94B3DD3CE845}">
      <dsp:nvSpPr>
        <dsp:cNvPr id="0" name=""/>
        <dsp:cNvSpPr/>
      </dsp:nvSpPr>
      <dsp:spPr>
        <a:xfrm>
          <a:off x="2552625" y="2663613"/>
          <a:ext cx="675382" cy="91440"/>
        </a:xfrm>
        <a:custGeom>
          <a:avLst/>
          <a:gdLst/>
          <a:ahLst/>
          <a:cxnLst/>
          <a:rect l="0" t="0" r="0" b="0"/>
          <a:pathLst>
            <a:path>
              <a:moveTo>
                <a:pt x="0" y="45720"/>
              </a:moveTo>
              <a:lnTo>
                <a:pt x="675382"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873432" y="2692448"/>
        <a:ext cx="33769" cy="33769"/>
      </dsp:txXfrm>
    </dsp:sp>
    <dsp:sp modelId="{58EC0536-49EB-C844-BB3D-D91CA69D2A4B}">
      <dsp:nvSpPr>
        <dsp:cNvPr id="0" name=""/>
        <dsp:cNvSpPr/>
      </dsp:nvSpPr>
      <dsp:spPr>
        <a:xfrm>
          <a:off x="2552625" y="1422400"/>
          <a:ext cx="675382" cy="1286933"/>
        </a:xfrm>
        <a:custGeom>
          <a:avLst/>
          <a:gdLst/>
          <a:ahLst/>
          <a:cxnLst/>
          <a:rect l="0" t="0" r="0" b="0"/>
          <a:pathLst>
            <a:path>
              <a:moveTo>
                <a:pt x="0" y="1286933"/>
              </a:moveTo>
              <a:lnTo>
                <a:pt x="337691" y="1286933"/>
              </a:lnTo>
              <a:lnTo>
                <a:pt x="337691" y="0"/>
              </a:lnTo>
              <a:lnTo>
                <a:pt x="67538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853982" y="2029532"/>
        <a:ext cx="72669" cy="72669"/>
      </dsp:txXfrm>
    </dsp:sp>
    <dsp:sp modelId="{B00DCE95-C16D-4043-8E50-5CAC66015F6E}">
      <dsp:nvSpPr>
        <dsp:cNvPr id="0" name=""/>
        <dsp:cNvSpPr/>
      </dsp:nvSpPr>
      <dsp:spPr>
        <a:xfrm rot="16200000">
          <a:off x="-671481" y="2194560"/>
          <a:ext cx="5418667" cy="10295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l-GR" sz="4800" kern="1200" dirty="0"/>
            <a:t>Συμπτωματολογία</a:t>
          </a:r>
        </a:p>
      </dsp:txBody>
      <dsp:txXfrm>
        <a:off x="-671481" y="2194560"/>
        <a:ext cx="5418667" cy="1029546"/>
      </dsp:txXfrm>
    </dsp:sp>
    <dsp:sp modelId="{88DB6B35-5722-944F-B043-2270DD40C9E9}">
      <dsp:nvSpPr>
        <dsp:cNvPr id="0" name=""/>
        <dsp:cNvSpPr/>
      </dsp:nvSpPr>
      <dsp:spPr>
        <a:xfrm>
          <a:off x="3228008" y="907626"/>
          <a:ext cx="3376913" cy="10295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l-GR" sz="3900" kern="1200" dirty="0" err="1"/>
            <a:t>Ασυμπτωματικό</a:t>
          </a:r>
          <a:r>
            <a:rPr lang="el-GR" sz="3900" kern="1200" dirty="0"/>
            <a:t> </a:t>
          </a:r>
        </a:p>
      </dsp:txBody>
      <dsp:txXfrm>
        <a:off x="3228008" y="907626"/>
        <a:ext cx="3376913" cy="1029546"/>
      </dsp:txXfrm>
    </dsp:sp>
    <dsp:sp modelId="{CE002A03-6D75-4348-927E-33A922CA3E9B}">
      <dsp:nvSpPr>
        <dsp:cNvPr id="0" name=""/>
        <dsp:cNvSpPr/>
      </dsp:nvSpPr>
      <dsp:spPr>
        <a:xfrm>
          <a:off x="3228008" y="2194560"/>
          <a:ext cx="3376913" cy="10295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l-GR" sz="3900" kern="1200" dirty="0"/>
            <a:t>Κνησμώδες </a:t>
          </a:r>
        </a:p>
      </dsp:txBody>
      <dsp:txXfrm>
        <a:off x="3228008" y="2194560"/>
        <a:ext cx="3376913" cy="1029546"/>
      </dsp:txXfrm>
    </dsp:sp>
    <dsp:sp modelId="{181DC349-13FF-8148-BDB9-23A680029D3D}">
      <dsp:nvSpPr>
        <dsp:cNvPr id="0" name=""/>
        <dsp:cNvSpPr/>
      </dsp:nvSpPr>
      <dsp:spPr>
        <a:xfrm>
          <a:off x="3228008" y="3481493"/>
          <a:ext cx="3376913" cy="10295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l-GR" sz="3900" kern="1200" dirty="0"/>
            <a:t>Επώδυνο </a:t>
          </a:r>
        </a:p>
      </dsp:txBody>
      <dsp:txXfrm>
        <a:off x="3228008" y="3481493"/>
        <a:ext cx="3376913" cy="10295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5E646-1BB1-C941-996D-6D414EEA8CE4}">
      <dsp:nvSpPr>
        <dsp:cNvPr id="0" name=""/>
        <dsp:cNvSpPr/>
      </dsp:nvSpPr>
      <dsp:spPr>
        <a:xfrm>
          <a:off x="2085974" y="1700046"/>
          <a:ext cx="1924050" cy="19240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l-GR" sz="2900" kern="1200" dirty="0"/>
            <a:t>Κνησμός </a:t>
          </a:r>
        </a:p>
      </dsp:txBody>
      <dsp:txXfrm>
        <a:off x="2367745" y="1981817"/>
        <a:ext cx="1360508" cy="1360508"/>
      </dsp:txXfrm>
    </dsp:sp>
    <dsp:sp modelId="{310F6B61-D9DC-514A-800B-4EE97D830B8A}">
      <dsp:nvSpPr>
        <dsp:cNvPr id="0" name=""/>
        <dsp:cNvSpPr/>
      </dsp:nvSpPr>
      <dsp:spPr>
        <a:xfrm rot="12900000">
          <a:off x="778662" y="1340653"/>
          <a:ext cx="1547443" cy="548354"/>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BA61C9-367A-0B43-9316-08D390EA4B64}">
      <dsp:nvSpPr>
        <dsp:cNvPr id="0" name=""/>
        <dsp:cNvSpPr/>
      </dsp:nvSpPr>
      <dsp:spPr>
        <a:xfrm>
          <a:off x="4664" y="439903"/>
          <a:ext cx="1827847" cy="146227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l-GR" sz="2100" kern="1200" dirty="0"/>
            <a:t>Δερματικές Νόσοι</a:t>
          </a:r>
        </a:p>
      </dsp:txBody>
      <dsp:txXfrm>
        <a:off x="47493" y="482732"/>
        <a:ext cx="1742189" cy="1376620"/>
      </dsp:txXfrm>
    </dsp:sp>
    <dsp:sp modelId="{6F42A337-0ADC-2E41-9765-E927394F2B51}">
      <dsp:nvSpPr>
        <dsp:cNvPr id="0" name=""/>
        <dsp:cNvSpPr/>
      </dsp:nvSpPr>
      <dsp:spPr>
        <a:xfrm rot="19500000">
          <a:off x="3769893" y="1340653"/>
          <a:ext cx="1547443" cy="548354"/>
        </a:xfrm>
        <a:prstGeom prst="lef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0B3D2C-939D-714A-A3BE-C8FE59A6353E}">
      <dsp:nvSpPr>
        <dsp:cNvPr id="0" name=""/>
        <dsp:cNvSpPr/>
      </dsp:nvSpPr>
      <dsp:spPr>
        <a:xfrm>
          <a:off x="4263487" y="439903"/>
          <a:ext cx="1827847" cy="1462278"/>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l-GR" sz="2100" kern="1200" dirty="0" err="1"/>
            <a:t>Εξωδερματικές</a:t>
          </a:r>
          <a:r>
            <a:rPr lang="el-GR" sz="2100" kern="1200" dirty="0"/>
            <a:t> Νόσοι </a:t>
          </a:r>
        </a:p>
      </dsp:txBody>
      <dsp:txXfrm>
        <a:off x="4306316" y="482732"/>
        <a:ext cx="1742189" cy="137662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6D029A-6F8D-774D-AD79-948DC85D6E44}" type="datetimeFigureOut">
              <a:rPr lang="el-GR" smtClean="0"/>
              <a:t>17/9/25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DF4A73-6831-0048-848C-A3C67E05D447}" type="slidenum">
              <a:rPr lang="el-GR" smtClean="0"/>
              <a:t>‹#›</a:t>
            </a:fld>
            <a:endParaRPr lang="el-GR"/>
          </a:p>
        </p:txBody>
      </p:sp>
    </p:spTree>
    <p:extLst>
      <p:ext uri="{BB962C8B-B14F-4D97-AF65-F5344CB8AC3E}">
        <p14:creationId xmlns:p14="http://schemas.microsoft.com/office/powerpoint/2010/main" val="970589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CDF4A73-6831-0048-848C-A3C67E05D447}" type="slidenum">
              <a:rPr lang="el-GR" smtClean="0"/>
              <a:t>8</a:t>
            </a:fld>
            <a:endParaRPr lang="el-GR"/>
          </a:p>
        </p:txBody>
      </p:sp>
    </p:spTree>
    <p:extLst>
      <p:ext uri="{BB962C8B-B14F-4D97-AF65-F5344CB8AC3E}">
        <p14:creationId xmlns:p14="http://schemas.microsoft.com/office/powerpoint/2010/main" val="3355341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Θέση εικόνας διαφάνειας 1">
            <a:extLst>
              <a:ext uri="{FF2B5EF4-FFF2-40B4-BE49-F238E27FC236}">
                <a16:creationId xmlns:a16="http://schemas.microsoft.com/office/drawing/2014/main" id="{7C084347-74CD-BC4F-A3D6-56D6F74C2428}"/>
              </a:ext>
            </a:extLst>
          </p:cNvPr>
          <p:cNvSpPr>
            <a:spLocks noGrp="1" noRot="1" noChangeAspect="1" noTextEdit="1"/>
          </p:cNvSpPr>
          <p:nvPr>
            <p:ph type="sldImg"/>
          </p:nvPr>
        </p:nvSpPr>
        <p:spPr>
          <a:ln/>
        </p:spPr>
      </p:sp>
      <p:sp>
        <p:nvSpPr>
          <p:cNvPr id="137219" name="Θέση σημειώσεων 2">
            <a:extLst>
              <a:ext uri="{FF2B5EF4-FFF2-40B4-BE49-F238E27FC236}">
                <a16:creationId xmlns:a16="http://schemas.microsoft.com/office/drawing/2014/main" id="{814A6D49-AF01-CF4F-89FA-48EE1CC9888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latin typeface="Arial" panose="020B0604020202020204" pitchFamily="34" charset="0"/>
            </a:endParaRPr>
          </a:p>
        </p:txBody>
      </p:sp>
      <p:sp>
        <p:nvSpPr>
          <p:cNvPr id="137220" name="Θέση αριθμού διαφάνειας 3">
            <a:extLst>
              <a:ext uri="{FF2B5EF4-FFF2-40B4-BE49-F238E27FC236}">
                <a16:creationId xmlns:a16="http://schemas.microsoft.com/office/drawing/2014/main" id="{22F24A66-773E-F74B-8010-63082AA2F28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E67A95-50D2-F44D-B04A-8395847A94E1}" type="slidenum">
              <a:rPr lang="en-US" altLang="el-GR"/>
              <a:pPr/>
              <a:t>45</a:t>
            </a:fld>
            <a:endParaRPr lang="en-US" altLang="el-GR"/>
          </a:p>
        </p:txBody>
      </p:sp>
    </p:spTree>
    <p:extLst>
      <p:ext uri="{BB962C8B-B14F-4D97-AF65-F5344CB8AC3E}">
        <p14:creationId xmlns:p14="http://schemas.microsoft.com/office/powerpoint/2010/main" val="3816320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Θέση εικόνας διαφάνειας 1">
            <a:extLst>
              <a:ext uri="{FF2B5EF4-FFF2-40B4-BE49-F238E27FC236}">
                <a16:creationId xmlns:a16="http://schemas.microsoft.com/office/drawing/2014/main" id="{CE220652-6AF6-734D-A7C6-87F74D3580D9}"/>
              </a:ext>
            </a:extLst>
          </p:cNvPr>
          <p:cNvSpPr>
            <a:spLocks noGrp="1" noRot="1" noChangeAspect="1" noTextEdit="1"/>
          </p:cNvSpPr>
          <p:nvPr>
            <p:ph type="sldImg"/>
          </p:nvPr>
        </p:nvSpPr>
        <p:spPr>
          <a:ln/>
        </p:spPr>
      </p:sp>
      <p:sp>
        <p:nvSpPr>
          <p:cNvPr id="104451" name="Θέση σημειώσεων 2">
            <a:extLst>
              <a:ext uri="{FF2B5EF4-FFF2-40B4-BE49-F238E27FC236}">
                <a16:creationId xmlns:a16="http://schemas.microsoft.com/office/drawing/2014/main" id="{FCAF04BA-FCA9-8B47-BE3D-3D4F7432740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a:latin typeface="Arial" panose="020B0604020202020204" pitchFamily="34" charset="0"/>
            </a:endParaRPr>
          </a:p>
        </p:txBody>
      </p:sp>
      <p:sp>
        <p:nvSpPr>
          <p:cNvPr id="104452" name="Θέση αριθμού διαφάνειας 3">
            <a:extLst>
              <a:ext uri="{FF2B5EF4-FFF2-40B4-BE49-F238E27FC236}">
                <a16:creationId xmlns:a16="http://schemas.microsoft.com/office/drawing/2014/main" id="{7C451FE0-5710-AB4D-A546-EB1CAA46614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49D5AD-07C8-8945-B1B6-063F555EB0F6}" type="slidenum">
              <a:rPr lang="en-US" altLang="el-GR"/>
              <a:pPr/>
              <a:t>47</a:t>
            </a:fld>
            <a:endParaRPr lang="en-US"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6">
            <a:extLst>
              <a:ext uri="{FF2B5EF4-FFF2-40B4-BE49-F238E27FC236}">
                <a16:creationId xmlns:a16="http://schemas.microsoft.com/office/drawing/2014/main" id="{08DF5768-D451-D074-A615-5FB7DFE2157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250882" name="Rectangle 7">
            <a:extLst>
              <a:ext uri="{FF2B5EF4-FFF2-40B4-BE49-F238E27FC236}">
                <a16:creationId xmlns:a16="http://schemas.microsoft.com/office/drawing/2014/main" id="{F6AA1983-22F2-7D1F-0C3E-B91D858D79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873DB4-303E-A041-96D2-CB7917991F9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0883" name="Rectangle 2">
            <a:extLst>
              <a:ext uri="{FF2B5EF4-FFF2-40B4-BE49-F238E27FC236}">
                <a16:creationId xmlns:a16="http://schemas.microsoft.com/office/drawing/2014/main" id="{0F98CEC7-0BC7-6611-BE80-12AA5404166B}"/>
              </a:ext>
            </a:extLst>
          </p:cNvPr>
          <p:cNvSpPr>
            <a:spLocks noGrp="1" noRot="1" noChangeAspect="1" noChangeArrowheads="1" noTextEdit="1"/>
          </p:cNvSpPr>
          <p:nvPr>
            <p:ph type="sldImg"/>
          </p:nvPr>
        </p:nvSpPr>
        <p:spPr>
          <a:ln/>
        </p:spPr>
      </p:sp>
      <p:sp>
        <p:nvSpPr>
          <p:cNvPr id="250884" name="Rectangle 3">
            <a:extLst>
              <a:ext uri="{FF2B5EF4-FFF2-40B4-BE49-F238E27FC236}">
                <a16:creationId xmlns:a16="http://schemas.microsoft.com/office/drawing/2014/main" id="{28016567-9724-ABCB-9F7C-49DB54F038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CDF4A73-6831-0048-848C-A3C67E05D447}" type="slidenum">
              <a:rPr lang="el-GR" smtClean="0"/>
              <a:t>23</a:t>
            </a:fld>
            <a:endParaRPr lang="el-GR"/>
          </a:p>
        </p:txBody>
      </p:sp>
    </p:spTree>
    <p:extLst>
      <p:ext uri="{BB962C8B-B14F-4D97-AF65-F5344CB8AC3E}">
        <p14:creationId xmlns:p14="http://schemas.microsoft.com/office/powerpoint/2010/main" val="31137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6">
            <a:extLst>
              <a:ext uri="{FF2B5EF4-FFF2-40B4-BE49-F238E27FC236}">
                <a16:creationId xmlns:a16="http://schemas.microsoft.com/office/drawing/2014/main" id="{13AB2A84-7C79-1690-1E55-26CB5F1833A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238594" name="Rectangle 7">
            <a:extLst>
              <a:ext uri="{FF2B5EF4-FFF2-40B4-BE49-F238E27FC236}">
                <a16:creationId xmlns:a16="http://schemas.microsoft.com/office/drawing/2014/main" id="{6BAE2603-6A6F-98C5-03B9-46B1305274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5BB37F-8A55-924A-806E-12BE1814881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8595" name="Rectangle 2">
            <a:extLst>
              <a:ext uri="{FF2B5EF4-FFF2-40B4-BE49-F238E27FC236}">
                <a16:creationId xmlns:a16="http://schemas.microsoft.com/office/drawing/2014/main" id="{30EAB091-5E9B-92BF-6014-DD52D7542A83}"/>
              </a:ext>
            </a:extLst>
          </p:cNvPr>
          <p:cNvSpPr>
            <a:spLocks noGrp="1" noRot="1" noChangeAspect="1" noChangeArrowheads="1" noTextEdit="1"/>
          </p:cNvSpPr>
          <p:nvPr>
            <p:ph type="sldImg"/>
          </p:nvPr>
        </p:nvSpPr>
        <p:spPr>
          <a:ln/>
        </p:spPr>
      </p:sp>
      <p:sp>
        <p:nvSpPr>
          <p:cNvPr id="238596" name="Rectangle 3">
            <a:extLst>
              <a:ext uri="{FF2B5EF4-FFF2-40B4-BE49-F238E27FC236}">
                <a16:creationId xmlns:a16="http://schemas.microsoft.com/office/drawing/2014/main" id="{CEE729B7-1B6C-0BBB-B62B-EB87F505AC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CDF4A73-6831-0048-848C-A3C67E05D447}" type="slidenum">
              <a:rPr lang="el-GR" smtClean="0"/>
              <a:t>30</a:t>
            </a:fld>
            <a:endParaRPr lang="el-GR"/>
          </a:p>
        </p:txBody>
      </p:sp>
    </p:spTree>
    <p:extLst>
      <p:ext uri="{BB962C8B-B14F-4D97-AF65-F5344CB8AC3E}">
        <p14:creationId xmlns:p14="http://schemas.microsoft.com/office/powerpoint/2010/main" val="2479187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CDF4A73-6831-0048-848C-A3C67E05D447}" type="slidenum">
              <a:rPr lang="el-GR" smtClean="0"/>
              <a:t>32</a:t>
            </a:fld>
            <a:endParaRPr lang="el-GR"/>
          </a:p>
        </p:txBody>
      </p:sp>
    </p:spTree>
    <p:extLst>
      <p:ext uri="{BB962C8B-B14F-4D97-AF65-F5344CB8AC3E}">
        <p14:creationId xmlns:p14="http://schemas.microsoft.com/office/powerpoint/2010/main" val="2065707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Θέση εικόνας διαφάνειας 1">
            <a:extLst>
              <a:ext uri="{FF2B5EF4-FFF2-40B4-BE49-F238E27FC236}">
                <a16:creationId xmlns:a16="http://schemas.microsoft.com/office/drawing/2014/main" id="{00903B44-2A9A-A446-9CD1-CEB2A6BB188F}"/>
              </a:ext>
            </a:extLst>
          </p:cNvPr>
          <p:cNvSpPr>
            <a:spLocks noGrp="1" noRot="1" noChangeAspect="1" noTextEdit="1"/>
          </p:cNvSpPr>
          <p:nvPr>
            <p:ph type="sldImg"/>
          </p:nvPr>
        </p:nvSpPr>
        <p:spPr>
          <a:ln/>
        </p:spPr>
      </p:sp>
      <p:sp>
        <p:nvSpPr>
          <p:cNvPr id="123907" name="Θέση σημειώσεων 2">
            <a:extLst>
              <a:ext uri="{FF2B5EF4-FFF2-40B4-BE49-F238E27FC236}">
                <a16:creationId xmlns:a16="http://schemas.microsoft.com/office/drawing/2014/main" id="{CF30EB4F-B9C3-5540-8905-068E971B4C2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 b="0" i="0" u="none" strike="noStrike" dirty="0">
                <a:solidFill>
                  <a:srgbClr val="232323"/>
                </a:solidFill>
                <a:effectLst/>
                <a:latin typeface="Noto Sans" panose="020B0502040504020204" pitchFamily="34" charset="0"/>
              </a:rPr>
              <a:t>he reported prevalence of uremic pruritus in adult hemodialysis patients has varied over the years, and some studies suggest the prevalence may be decreasing with more effective dialysis</a:t>
            </a:r>
            <a:endParaRPr lang="el-GR" altLang="el-GR" dirty="0">
              <a:latin typeface="Arial" panose="020B0604020202020204" pitchFamily="34" charset="0"/>
            </a:endParaRPr>
          </a:p>
        </p:txBody>
      </p:sp>
      <p:sp>
        <p:nvSpPr>
          <p:cNvPr id="123908" name="Θέση αριθμού διαφάνειας 3">
            <a:extLst>
              <a:ext uri="{FF2B5EF4-FFF2-40B4-BE49-F238E27FC236}">
                <a16:creationId xmlns:a16="http://schemas.microsoft.com/office/drawing/2014/main" id="{42F9B569-F263-C344-B7C0-40F082D9674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4EACBD-B70A-994F-8F94-774AD97AD7CA}" type="slidenum">
              <a:rPr lang="en-US" altLang="el-GR"/>
              <a:pPr/>
              <a:t>41</a:t>
            </a:fld>
            <a:endParaRPr lang="en-US" altLang="el-GR"/>
          </a:p>
        </p:txBody>
      </p:sp>
    </p:spTree>
    <p:extLst>
      <p:ext uri="{BB962C8B-B14F-4D97-AF65-F5344CB8AC3E}">
        <p14:creationId xmlns:p14="http://schemas.microsoft.com/office/powerpoint/2010/main" val="2203483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Θέση εικόνας διαφάνειας 1">
            <a:extLst>
              <a:ext uri="{FF2B5EF4-FFF2-40B4-BE49-F238E27FC236}">
                <a16:creationId xmlns:a16="http://schemas.microsoft.com/office/drawing/2014/main" id="{94D86876-008C-964D-BEDA-BA3D6CC811E2}"/>
              </a:ext>
            </a:extLst>
          </p:cNvPr>
          <p:cNvSpPr>
            <a:spLocks noGrp="1" noRot="1" noChangeAspect="1" noTextEdit="1"/>
          </p:cNvSpPr>
          <p:nvPr>
            <p:ph type="sldImg"/>
          </p:nvPr>
        </p:nvSpPr>
        <p:spPr>
          <a:ln/>
        </p:spPr>
      </p:sp>
      <p:sp>
        <p:nvSpPr>
          <p:cNvPr id="135171" name="Θέση σημειώσεων 2">
            <a:extLst>
              <a:ext uri="{FF2B5EF4-FFF2-40B4-BE49-F238E27FC236}">
                <a16:creationId xmlns:a16="http://schemas.microsoft.com/office/drawing/2014/main" id="{BE6C8F9F-F40C-744E-A953-1F53B7F76DE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latin typeface="Arial" panose="020B0604020202020204" pitchFamily="34" charset="0"/>
            </a:endParaRPr>
          </a:p>
        </p:txBody>
      </p:sp>
      <p:sp>
        <p:nvSpPr>
          <p:cNvPr id="135172" name="Θέση αριθμού διαφάνειας 3">
            <a:extLst>
              <a:ext uri="{FF2B5EF4-FFF2-40B4-BE49-F238E27FC236}">
                <a16:creationId xmlns:a16="http://schemas.microsoft.com/office/drawing/2014/main" id="{1FA20EDA-27F5-1A46-AA5F-8E4CCE90C72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5D99FFF-2446-3A40-A59A-CBB61553103B}" type="slidenum">
              <a:rPr lang="en-US" altLang="el-GR"/>
              <a:pPr/>
              <a:t>42</a:t>
            </a:fld>
            <a:endParaRPr lang="en-US" altLang="el-GR"/>
          </a:p>
        </p:txBody>
      </p:sp>
    </p:spTree>
    <p:extLst>
      <p:ext uri="{BB962C8B-B14F-4D97-AF65-F5344CB8AC3E}">
        <p14:creationId xmlns:p14="http://schemas.microsoft.com/office/powerpoint/2010/main" val="2914944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Θέση εικόνας διαφάνειας 1">
            <a:extLst>
              <a:ext uri="{FF2B5EF4-FFF2-40B4-BE49-F238E27FC236}">
                <a16:creationId xmlns:a16="http://schemas.microsoft.com/office/drawing/2014/main" id="{57F13DD2-7DE3-E74C-BE47-9390B693EB62}"/>
              </a:ext>
            </a:extLst>
          </p:cNvPr>
          <p:cNvSpPr>
            <a:spLocks noGrp="1" noRot="1" noChangeAspect="1" noTextEdit="1"/>
          </p:cNvSpPr>
          <p:nvPr>
            <p:ph type="sldImg"/>
          </p:nvPr>
        </p:nvSpPr>
        <p:spPr>
          <a:ln/>
        </p:spPr>
      </p:sp>
      <p:sp>
        <p:nvSpPr>
          <p:cNvPr id="129027" name="Θέση σημειώσεων 2">
            <a:extLst>
              <a:ext uri="{FF2B5EF4-FFF2-40B4-BE49-F238E27FC236}">
                <a16:creationId xmlns:a16="http://schemas.microsoft.com/office/drawing/2014/main" id="{E1102273-ACD0-8A47-90CF-8E0A19E447D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latin typeface="Arial" panose="020B0604020202020204" pitchFamily="34" charset="0"/>
            </a:endParaRPr>
          </a:p>
        </p:txBody>
      </p:sp>
      <p:sp>
        <p:nvSpPr>
          <p:cNvPr id="129028" name="Θέση αριθμού διαφάνειας 3">
            <a:extLst>
              <a:ext uri="{FF2B5EF4-FFF2-40B4-BE49-F238E27FC236}">
                <a16:creationId xmlns:a16="http://schemas.microsoft.com/office/drawing/2014/main" id="{106237EE-710C-F74D-94C9-5729A813582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83F952-9706-7346-87BF-8FB35DB46092}" type="slidenum">
              <a:rPr lang="en-US" altLang="el-GR"/>
              <a:pPr/>
              <a:t>44</a:t>
            </a:fld>
            <a:endParaRPr lang="en-US" altLang="el-GR"/>
          </a:p>
        </p:txBody>
      </p:sp>
    </p:spTree>
    <p:extLst>
      <p:ext uri="{BB962C8B-B14F-4D97-AF65-F5344CB8AC3E}">
        <p14:creationId xmlns:p14="http://schemas.microsoft.com/office/powerpoint/2010/main" val="3311409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CEBFB4E-3DC4-5A4D-8316-C10F3F16791F}"/>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BD33E7B-394E-1D44-9D16-3D515AFBB0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6F9F6CF8-4697-6B4F-9197-512359060005}"/>
              </a:ext>
            </a:extLst>
          </p:cNvPr>
          <p:cNvSpPr>
            <a:spLocks noGrp="1"/>
          </p:cNvSpPr>
          <p:nvPr>
            <p:ph type="dt" sz="half" idx="10"/>
          </p:nvPr>
        </p:nvSpPr>
        <p:spPr/>
        <p:txBody>
          <a:bodyPr/>
          <a:lstStyle/>
          <a:p>
            <a:fld id="{0ACEB0BE-ED11-AF45-B04A-9C30874114BD}" type="datetimeFigureOut">
              <a:rPr lang="el-GR" smtClean="0"/>
              <a:t>17/9/25</a:t>
            </a:fld>
            <a:endParaRPr lang="el-GR"/>
          </a:p>
        </p:txBody>
      </p:sp>
      <p:sp>
        <p:nvSpPr>
          <p:cNvPr id="5" name="Θέση υποσέλιδου 4">
            <a:extLst>
              <a:ext uri="{FF2B5EF4-FFF2-40B4-BE49-F238E27FC236}">
                <a16:creationId xmlns:a16="http://schemas.microsoft.com/office/drawing/2014/main" id="{C281B81B-2C25-1148-899D-E06AA1D7C7A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9815CDF-DD52-7E46-833A-B2D7D3341456}"/>
              </a:ext>
            </a:extLst>
          </p:cNvPr>
          <p:cNvSpPr>
            <a:spLocks noGrp="1"/>
          </p:cNvSpPr>
          <p:nvPr>
            <p:ph type="sldNum" sz="quarter" idx="12"/>
          </p:nvPr>
        </p:nvSpPr>
        <p:spPr/>
        <p:txBody>
          <a:bodyPr/>
          <a:lstStyle/>
          <a:p>
            <a:fld id="{A4DFE13A-6F27-7F4A-A5B5-F49BCFC48E76}" type="slidenum">
              <a:rPr lang="el-GR" smtClean="0"/>
              <a:t>‹#›</a:t>
            </a:fld>
            <a:endParaRPr lang="el-GR"/>
          </a:p>
        </p:txBody>
      </p:sp>
    </p:spTree>
    <p:extLst>
      <p:ext uri="{BB962C8B-B14F-4D97-AF65-F5344CB8AC3E}">
        <p14:creationId xmlns:p14="http://schemas.microsoft.com/office/powerpoint/2010/main" val="3419884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CDB4C6-1F79-1049-8AF0-07F0C008581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616BA02-F2F7-BF44-B0E1-582EBD8804A5}"/>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89A30D8-46E0-CF4B-B2D3-5BCF44538F5B}"/>
              </a:ext>
            </a:extLst>
          </p:cNvPr>
          <p:cNvSpPr>
            <a:spLocks noGrp="1"/>
          </p:cNvSpPr>
          <p:nvPr>
            <p:ph type="dt" sz="half" idx="10"/>
          </p:nvPr>
        </p:nvSpPr>
        <p:spPr/>
        <p:txBody>
          <a:bodyPr/>
          <a:lstStyle/>
          <a:p>
            <a:fld id="{0ACEB0BE-ED11-AF45-B04A-9C30874114BD}" type="datetimeFigureOut">
              <a:rPr lang="el-GR" smtClean="0"/>
              <a:t>17/9/25</a:t>
            </a:fld>
            <a:endParaRPr lang="el-GR"/>
          </a:p>
        </p:txBody>
      </p:sp>
      <p:sp>
        <p:nvSpPr>
          <p:cNvPr id="5" name="Θέση υποσέλιδου 4">
            <a:extLst>
              <a:ext uri="{FF2B5EF4-FFF2-40B4-BE49-F238E27FC236}">
                <a16:creationId xmlns:a16="http://schemas.microsoft.com/office/drawing/2014/main" id="{EFE8BA9E-C2A3-AF4E-98FF-64F32EA4B28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09A496E-39C6-B44C-A962-B74AB255EF6C}"/>
              </a:ext>
            </a:extLst>
          </p:cNvPr>
          <p:cNvSpPr>
            <a:spLocks noGrp="1"/>
          </p:cNvSpPr>
          <p:nvPr>
            <p:ph type="sldNum" sz="quarter" idx="12"/>
          </p:nvPr>
        </p:nvSpPr>
        <p:spPr/>
        <p:txBody>
          <a:bodyPr/>
          <a:lstStyle/>
          <a:p>
            <a:fld id="{A4DFE13A-6F27-7F4A-A5B5-F49BCFC48E76}" type="slidenum">
              <a:rPr lang="el-GR" smtClean="0"/>
              <a:t>‹#›</a:t>
            </a:fld>
            <a:endParaRPr lang="el-GR"/>
          </a:p>
        </p:txBody>
      </p:sp>
    </p:spTree>
    <p:extLst>
      <p:ext uri="{BB962C8B-B14F-4D97-AF65-F5344CB8AC3E}">
        <p14:creationId xmlns:p14="http://schemas.microsoft.com/office/powerpoint/2010/main" val="2066298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28DC43C3-F7DD-0245-B41A-1F9F55CBA5A4}"/>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3B620DF-637B-3C4D-A4F0-DCF53D23E28A}"/>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2A48548-C2F7-9F4E-A9C6-DF4169E7A6E4}"/>
              </a:ext>
            </a:extLst>
          </p:cNvPr>
          <p:cNvSpPr>
            <a:spLocks noGrp="1"/>
          </p:cNvSpPr>
          <p:nvPr>
            <p:ph type="dt" sz="half" idx="10"/>
          </p:nvPr>
        </p:nvSpPr>
        <p:spPr/>
        <p:txBody>
          <a:bodyPr/>
          <a:lstStyle/>
          <a:p>
            <a:fld id="{0ACEB0BE-ED11-AF45-B04A-9C30874114BD}" type="datetimeFigureOut">
              <a:rPr lang="el-GR" smtClean="0"/>
              <a:t>17/9/25</a:t>
            </a:fld>
            <a:endParaRPr lang="el-GR"/>
          </a:p>
        </p:txBody>
      </p:sp>
      <p:sp>
        <p:nvSpPr>
          <p:cNvPr id="5" name="Θέση υποσέλιδου 4">
            <a:extLst>
              <a:ext uri="{FF2B5EF4-FFF2-40B4-BE49-F238E27FC236}">
                <a16:creationId xmlns:a16="http://schemas.microsoft.com/office/drawing/2014/main" id="{1DE02FDA-F861-014C-87EF-EC7B19B6B3F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2AE592F-B1C1-5943-9391-7A3215DA6B92}"/>
              </a:ext>
            </a:extLst>
          </p:cNvPr>
          <p:cNvSpPr>
            <a:spLocks noGrp="1"/>
          </p:cNvSpPr>
          <p:nvPr>
            <p:ph type="sldNum" sz="quarter" idx="12"/>
          </p:nvPr>
        </p:nvSpPr>
        <p:spPr/>
        <p:txBody>
          <a:bodyPr/>
          <a:lstStyle/>
          <a:p>
            <a:fld id="{A4DFE13A-6F27-7F4A-A5B5-F49BCFC48E76}" type="slidenum">
              <a:rPr lang="el-GR" smtClean="0"/>
              <a:t>‹#›</a:t>
            </a:fld>
            <a:endParaRPr lang="el-GR"/>
          </a:p>
        </p:txBody>
      </p:sp>
    </p:spTree>
    <p:extLst>
      <p:ext uri="{BB962C8B-B14F-4D97-AF65-F5344CB8AC3E}">
        <p14:creationId xmlns:p14="http://schemas.microsoft.com/office/powerpoint/2010/main" val="3423420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AAAF6C-0A74-4547-81B9-69DC8345572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6584562-00FD-AE43-B80A-322090B43C9A}"/>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633D2E3-C920-964E-BBFE-BDC7F018E91E}"/>
              </a:ext>
            </a:extLst>
          </p:cNvPr>
          <p:cNvSpPr>
            <a:spLocks noGrp="1"/>
          </p:cNvSpPr>
          <p:nvPr>
            <p:ph type="dt" sz="half" idx="10"/>
          </p:nvPr>
        </p:nvSpPr>
        <p:spPr/>
        <p:txBody>
          <a:bodyPr/>
          <a:lstStyle/>
          <a:p>
            <a:fld id="{0ACEB0BE-ED11-AF45-B04A-9C30874114BD}" type="datetimeFigureOut">
              <a:rPr lang="el-GR" smtClean="0"/>
              <a:t>17/9/25</a:t>
            </a:fld>
            <a:endParaRPr lang="el-GR"/>
          </a:p>
        </p:txBody>
      </p:sp>
      <p:sp>
        <p:nvSpPr>
          <p:cNvPr id="5" name="Θέση υποσέλιδου 4">
            <a:extLst>
              <a:ext uri="{FF2B5EF4-FFF2-40B4-BE49-F238E27FC236}">
                <a16:creationId xmlns:a16="http://schemas.microsoft.com/office/drawing/2014/main" id="{3AC104CF-F954-7B46-A986-F05E918AF64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88CE1CD-A3FF-6349-852C-1882A940BEBC}"/>
              </a:ext>
            </a:extLst>
          </p:cNvPr>
          <p:cNvSpPr>
            <a:spLocks noGrp="1"/>
          </p:cNvSpPr>
          <p:nvPr>
            <p:ph type="sldNum" sz="quarter" idx="12"/>
          </p:nvPr>
        </p:nvSpPr>
        <p:spPr/>
        <p:txBody>
          <a:bodyPr/>
          <a:lstStyle/>
          <a:p>
            <a:fld id="{A4DFE13A-6F27-7F4A-A5B5-F49BCFC48E76}" type="slidenum">
              <a:rPr lang="el-GR" smtClean="0"/>
              <a:t>‹#›</a:t>
            </a:fld>
            <a:endParaRPr lang="el-GR"/>
          </a:p>
        </p:txBody>
      </p:sp>
    </p:spTree>
    <p:extLst>
      <p:ext uri="{BB962C8B-B14F-4D97-AF65-F5344CB8AC3E}">
        <p14:creationId xmlns:p14="http://schemas.microsoft.com/office/powerpoint/2010/main" val="1415193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86F2D6-7AA2-EC42-B0BF-6411D4C641C0}"/>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CEE429D-A145-C94F-9FE7-87507F41E8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88A94D8-A91E-B845-A9E6-7E5FF2025C3D}"/>
              </a:ext>
            </a:extLst>
          </p:cNvPr>
          <p:cNvSpPr>
            <a:spLocks noGrp="1"/>
          </p:cNvSpPr>
          <p:nvPr>
            <p:ph type="dt" sz="half" idx="10"/>
          </p:nvPr>
        </p:nvSpPr>
        <p:spPr/>
        <p:txBody>
          <a:bodyPr/>
          <a:lstStyle/>
          <a:p>
            <a:fld id="{0ACEB0BE-ED11-AF45-B04A-9C30874114BD}" type="datetimeFigureOut">
              <a:rPr lang="el-GR" smtClean="0"/>
              <a:t>17/9/25</a:t>
            </a:fld>
            <a:endParaRPr lang="el-GR"/>
          </a:p>
        </p:txBody>
      </p:sp>
      <p:sp>
        <p:nvSpPr>
          <p:cNvPr id="5" name="Θέση υποσέλιδου 4">
            <a:extLst>
              <a:ext uri="{FF2B5EF4-FFF2-40B4-BE49-F238E27FC236}">
                <a16:creationId xmlns:a16="http://schemas.microsoft.com/office/drawing/2014/main" id="{DFE15398-013D-724F-880A-0C50BDDDC92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FAEC357-3B16-5D40-928A-2966DCD6458C}"/>
              </a:ext>
            </a:extLst>
          </p:cNvPr>
          <p:cNvSpPr>
            <a:spLocks noGrp="1"/>
          </p:cNvSpPr>
          <p:nvPr>
            <p:ph type="sldNum" sz="quarter" idx="12"/>
          </p:nvPr>
        </p:nvSpPr>
        <p:spPr/>
        <p:txBody>
          <a:bodyPr/>
          <a:lstStyle/>
          <a:p>
            <a:fld id="{A4DFE13A-6F27-7F4A-A5B5-F49BCFC48E76}" type="slidenum">
              <a:rPr lang="el-GR" smtClean="0"/>
              <a:t>‹#›</a:t>
            </a:fld>
            <a:endParaRPr lang="el-GR"/>
          </a:p>
        </p:txBody>
      </p:sp>
    </p:spTree>
    <p:extLst>
      <p:ext uri="{BB962C8B-B14F-4D97-AF65-F5344CB8AC3E}">
        <p14:creationId xmlns:p14="http://schemas.microsoft.com/office/powerpoint/2010/main" val="209133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B1C7E3-315D-C746-B3F6-2522895C7C9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84C2A02-E3FF-C64C-9822-366974884E64}"/>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5BB46547-700D-AF40-8EFE-949B7CA9723F}"/>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2324FA84-3E56-FD43-9E28-53E11A561DD2}"/>
              </a:ext>
            </a:extLst>
          </p:cNvPr>
          <p:cNvSpPr>
            <a:spLocks noGrp="1"/>
          </p:cNvSpPr>
          <p:nvPr>
            <p:ph type="dt" sz="half" idx="10"/>
          </p:nvPr>
        </p:nvSpPr>
        <p:spPr/>
        <p:txBody>
          <a:bodyPr/>
          <a:lstStyle/>
          <a:p>
            <a:fld id="{0ACEB0BE-ED11-AF45-B04A-9C30874114BD}" type="datetimeFigureOut">
              <a:rPr lang="el-GR" smtClean="0"/>
              <a:t>17/9/25</a:t>
            </a:fld>
            <a:endParaRPr lang="el-GR"/>
          </a:p>
        </p:txBody>
      </p:sp>
      <p:sp>
        <p:nvSpPr>
          <p:cNvPr id="6" name="Θέση υποσέλιδου 5">
            <a:extLst>
              <a:ext uri="{FF2B5EF4-FFF2-40B4-BE49-F238E27FC236}">
                <a16:creationId xmlns:a16="http://schemas.microsoft.com/office/drawing/2014/main" id="{E69838C3-2FB4-174A-A8B9-8FC8BD147EE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470B7AB-2FF4-634C-B95A-1CD4CD2AC955}"/>
              </a:ext>
            </a:extLst>
          </p:cNvPr>
          <p:cNvSpPr>
            <a:spLocks noGrp="1"/>
          </p:cNvSpPr>
          <p:nvPr>
            <p:ph type="sldNum" sz="quarter" idx="12"/>
          </p:nvPr>
        </p:nvSpPr>
        <p:spPr/>
        <p:txBody>
          <a:bodyPr/>
          <a:lstStyle/>
          <a:p>
            <a:fld id="{A4DFE13A-6F27-7F4A-A5B5-F49BCFC48E76}" type="slidenum">
              <a:rPr lang="el-GR" smtClean="0"/>
              <a:t>‹#›</a:t>
            </a:fld>
            <a:endParaRPr lang="el-GR"/>
          </a:p>
        </p:txBody>
      </p:sp>
    </p:spTree>
    <p:extLst>
      <p:ext uri="{BB962C8B-B14F-4D97-AF65-F5344CB8AC3E}">
        <p14:creationId xmlns:p14="http://schemas.microsoft.com/office/powerpoint/2010/main" val="680157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686FB6-CE26-D54D-9C4D-DF20612ADC7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EEB9B68-4844-B547-8D7A-0EFDD6BF2F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5E2C6AB7-34A4-414D-ACEB-71863EDFF6EE}"/>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57EEA524-F969-5847-B098-E50847C49D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0F016533-6A22-4242-AF41-6F98E3624156}"/>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44524D0E-5BBD-334C-AC0B-F055CA70F618}"/>
              </a:ext>
            </a:extLst>
          </p:cNvPr>
          <p:cNvSpPr>
            <a:spLocks noGrp="1"/>
          </p:cNvSpPr>
          <p:nvPr>
            <p:ph type="dt" sz="half" idx="10"/>
          </p:nvPr>
        </p:nvSpPr>
        <p:spPr/>
        <p:txBody>
          <a:bodyPr/>
          <a:lstStyle/>
          <a:p>
            <a:fld id="{0ACEB0BE-ED11-AF45-B04A-9C30874114BD}" type="datetimeFigureOut">
              <a:rPr lang="el-GR" smtClean="0"/>
              <a:t>17/9/25</a:t>
            </a:fld>
            <a:endParaRPr lang="el-GR"/>
          </a:p>
        </p:txBody>
      </p:sp>
      <p:sp>
        <p:nvSpPr>
          <p:cNvPr id="8" name="Θέση υποσέλιδου 7">
            <a:extLst>
              <a:ext uri="{FF2B5EF4-FFF2-40B4-BE49-F238E27FC236}">
                <a16:creationId xmlns:a16="http://schemas.microsoft.com/office/drawing/2014/main" id="{D1401568-0039-984E-BD61-163E1734AE16}"/>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EE2165A9-A632-914B-9A37-3826B4AA22E6}"/>
              </a:ext>
            </a:extLst>
          </p:cNvPr>
          <p:cNvSpPr>
            <a:spLocks noGrp="1"/>
          </p:cNvSpPr>
          <p:nvPr>
            <p:ph type="sldNum" sz="quarter" idx="12"/>
          </p:nvPr>
        </p:nvSpPr>
        <p:spPr/>
        <p:txBody>
          <a:bodyPr/>
          <a:lstStyle/>
          <a:p>
            <a:fld id="{A4DFE13A-6F27-7F4A-A5B5-F49BCFC48E76}" type="slidenum">
              <a:rPr lang="el-GR" smtClean="0"/>
              <a:t>‹#›</a:t>
            </a:fld>
            <a:endParaRPr lang="el-GR"/>
          </a:p>
        </p:txBody>
      </p:sp>
    </p:spTree>
    <p:extLst>
      <p:ext uri="{BB962C8B-B14F-4D97-AF65-F5344CB8AC3E}">
        <p14:creationId xmlns:p14="http://schemas.microsoft.com/office/powerpoint/2010/main" val="3539832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0C45DD-FB40-7E4A-A7A2-DAF849DFC29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924843A8-8245-794B-8DD2-949A6F0EB001}"/>
              </a:ext>
            </a:extLst>
          </p:cNvPr>
          <p:cNvSpPr>
            <a:spLocks noGrp="1"/>
          </p:cNvSpPr>
          <p:nvPr>
            <p:ph type="dt" sz="half" idx="10"/>
          </p:nvPr>
        </p:nvSpPr>
        <p:spPr/>
        <p:txBody>
          <a:bodyPr/>
          <a:lstStyle/>
          <a:p>
            <a:fld id="{0ACEB0BE-ED11-AF45-B04A-9C30874114BD}" type="datetimeFigureOut">
              <a:rPr lang="el-GR" smtClean="0"/>
              <a:t>17/9/25</a:t>
            </a:fld>
            <a:endParaRPr lang="el-GR"/>
          </a:p>
        </p:txBody>
      </p:sp>
      <p:sp>
        <p:nvSpPr>
          <p:cNvPr id="4" name="Θέση υποσέλιδου 3">
            <a:extLst>
              <a:ext uri="{FF2B5EF4-FFF2-40B4-BE49-F238E27FC236}">
                <a16:creationId xmlns:a16="http://schemas.microsoft.com/office/drawing/2014/main" id="{AD8E9979-00EA-6548-81DF-70B1048F649E}"/>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BAB0842-D464-0447-BAF4-247E06401FB6}"/>
              </a:ext>
            </a:extLst>
          </p:cNvPr>
          <p:cNvSpPr>
            <a:spLocks noGrp="1"/>
          </p:cNvSpPr>
          <p:nvPr>
            <p:ph type="sldNum" sz="quarter" idx="12"/>
          </p:nvPr>
        </p:nvSpPr>
        <p:spPr/>
        <p:txBody>
          <a:bodyPr/>
          <a:lstStyle/>
          <a:p>
            <a:fld id="{A4DFE13A-6F27-7F4A-A5B5-F49BCFC48E76}" type="slidenum">
              <a:rPr lang="el-GR" smtClean="0"/>
              <a:t>‹#›</a:t>
            </a:fld>
            <a:endParaRPr lang="el-GR"/>
          </a:p>
        </p:txBody>
      </p:sp>
    </p:spTree>
    <p:extLst>
      <p:ext uri="{BB962C8B-B14F-4D97-AF65-F5344CB8AC3E}">
        <p14:creationId xmlns:p14="http://schemas.microsoft.com/office/powerpoint/2010/main" val="1566551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9C247BDC-5586-204F-99B0-3FFE200FE4F8}"/>
              </a:ext>
            </a:extLst>
          </p:cNvPr>
          <p:cNvSpPr>
            <a:spLocks noGrp="1"/>
          </p:cNvSpPr>
          <p:nvPr>
            <p:ph type="dt" sz="half" idx="10"/>
          </p:nvPr>
        </p:nvSpPr>
        <p:spPr/>
        <p:txBody>
          <a:bodyPr/>
          <a:lstStyle/>
          <a:p>
            <a:fld id="{0ACEB0BE-ED11-AF45-B04A-9C30874114BD}" type="datetimeFigureOut">
              <a:rPr lang="el-GR" smtClean="0"/>
              <a:t>17/9/25</a:t>
            </a:fld>
            <a:endParaRPr lang="el-GR"/>
          </a:p>
        </p:txBody>
      </p:sp>
      <p:sp>
        <p:nvSpPr>
          <p:cNvPr id="3" name="Θέση υποσέλιδου 2">
            <a:extLst>
              <a:ext uri="{FF2B5EF4-FFF2-40B4-BE49-F238E27FC236}">
                <a16:creationId xmlns:a16="http://schemas.microsoft.com/office/drawing/2014/main" id="{0ADEA12A-5448-024C-891A-A03E9C2AAF26}"/>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84F49F5C-2CA0-E845-BB37-C8B8EBCD37CA}"/>
              </a:ext>
            </a:extLst>
          </p:cNvPr>
          <p:cNvSpPr>
            <a:spLocks noGrp="1"/>
          </p:cNvSpPr>
          <p:nvPr>
            <p:ph type="sldNum" sz="quarter" idx="12"/>
          </p:nvPr>
        </p:nvSpPr>
        <p:spPr/>
        <p:txBody>
          <a:bodyPr/>
          <a:lstStyle/>
          <a:p>
            <a:fld id="{A4DFE13A-6F27-7F4A-A5B5-F49BCFC48E76}" type="slidenum">
              <a:rPr lang="el-GR" smtClean="0"/>
              <a:t>‹#›</a:t>
            </a:fld>
            <a:endParaRPr lang="el-GR"/>
          </a:p>
        </p:txBody>
      </p:sp>
    </p:spTree>
    <p:extLst>
      <p:ext uri="{BB962C8B-B14F-4D97-AF65-F5344CB8AC3E}">
        <p14:creationId xmlns:p14="http://schemas.microsoft.com/office/powerpoint/2010/main" val="931100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AB0705-999D-2745-AAF4-23DB6FCAB8E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B3C4298-5CE4-BD48-BA29-CE6225281F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3F69229F-E161-D340-9DDB-127966B00B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6E39BFC-1EED-074E-93C7-51E9C14CD143}"/>
              </a:ext>
            </a:extLst>
          </p:cNvPr>
          <p:cNvSpPr>
            <a:spLocks noGrp="1"/>
          </p:cNvSpPr>
          <p:nvPr>
            <p:ph type="dt" sz="half" idx="10"/>
          </p:nvPr>
        </p:nvSpPr>
        <p:spPr/>
        <p:txBody>
          <a:bodyPr/>
          <a:lstStyle/>
          <a:p>
            <a:fld id="{0ACEB0BE-ED11-AF45-B04A-9C30874114BD}" type="datetimeFigureOut">
              <a:rPr lang="el-GR" smtClean="0"/>
              <a:t>17/9/25</a:t>
            </a:fld>
            <a:endParaRPr lang="el-GR"/>
          </a:p>
        </p:txBody>
      </p:sp>
      <p:sp>
        <p:nvSpPr>
          <p:cNvPr id="6" name="Θέση υποσέλιδου 5">
            <a:extLst>
              <a:ext uri="{FF2B5EF4-FFF2-40B4-BE49-F238E27FC236}">
                <a16:creationId xmlns:a16="http://schemas.microsoft.com/office/drawing/2014/main" id="{62B9E52B-901A-E540-9578-535810759F6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84DBB3D-9E1D-F747-8439-B8FCFFCC12B4}"/>
              </a:ext>
            </a:extLst>
          </p:cNvPr>
          <p:cNvSpPr>
            <a:spLocks noGrp="1"/>
          </p:cNvSpPr>
          <p:nvPr>
            <p:ph type="sldNum" sz="quarter" idx="12"/>
          </p:nvPr>
        </p:nvSpPr>
        <p:spPr/>
        <p:txBody>
          <a:bodyPr/>
          <a:lstStyle/>
          <a:p>
            <a:fld id="{A4DFE13A-6F27-7F4A-A5B5-F49BCFC48E76}" type="slidenum">
              <a:rPr lang="el-GR" smtClean="0"/>
              <a:t>‹#›</a:t>
            </a:fld>
            <a:endParaRPr lang="el-GR"/>
          </a:p>
        </p:txBody>
      </p:sp>
    </p:spTree>
    <p:extLst>
      <p:ext uri="{BB962C8B-B14F-4D97-AF65-F5344CB8AC3E}">
        <p14:creationId xmlns:p14="http://schemas.microsoft.com/office/powerpoint/2010/main" val="964097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3051C3-9009-C24F-BC18-9F0DCFF1A63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0839C2A8-0E89-3340-86C0-1FC261911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F3E17BC8-AD8A-E54B-8DA2-5C61E74E2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B5F4F69-6131-8E47-AC5E-78CAB7DA56FC}"/>
              </a:ext>
            </a:extLst>
          </p:cNvPr>
          <p:cNvSpPr>
            <a:spLocks noGrp="1"/>
          </p:cNvSpPr>
          <p:nvPr>
            <p:ph type="dt" sz="half" idx="10"/>
          </p:nvPr>
        </p:nvSpPr>
        <p:spPr/>
        <p:txBody>
          <a:bodyPr/>
          <a:lstStyle/>
          <a:p>
            <a:fld id="{0ACEB0BE-ED11-AF45-B04A-9C30874114BD}" type="datetimeFigureOut">
              <a:rPr lang="el-GR" smtClean="0"/>
              <a:t>17/9/25</a:t>
            </a:fld>
            <a:endParaRPr lang="el-GR"/>
          </a:p>
        </p:txBody>
      </p:sp>
      <p:sp>
        <p:nvSpPr>
          <p:cNvPr id="6" name="Θέση υποσέλιδου 5">
            <a:extLst>
              <a:ext uri="{FF2B5EF4-FFF2-40B4-BE49-F238E27FC236}">
                <a16:creationId xmlns:a16="http://schemas.microsoft.com/office/drawing/2014/main" id="{C3C6227D-2DFC-9A4A-A81F-3F6D21C5BFE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9D6096-14A1-E14C-95BD-5EFC015A2C49}"/>
              </a:ext>
            </a:extLst>
          </p:cNvPr>
          <p:cNvSpPr>
            <a:spLocks noGrp="1"/>
          </p:cNvSpPr>
          <p:nvPr>
            <p:ph type="sldNum" sz="quarter" idx="12"/>
          </p:nvPr>
        </p:nvSpPr>
        <p:spPr/>
        <p:txBody>
          <a:bodyPr/>
          <a:lstStyle/>
          <a:p>
            <a:fld id="{A4DFE13A-6F27-7F4A-A5B5-F49BCFC48E76}" type="slidenum">
              <a:rPr lang="el-GR" smtClean="0"/>
              <a:t>‹#›</a:t>
            </a:fld>
            <a:endParaRPr lang="el-GR"/>
          </a:p>
        </p:txBody>
      </p:sp>
    </p:spTree>
    <p:extLst>
      <p:ext uri="{BB962C8B-B14F-4D97-AF65-F5344CB8AC3E}">
        <p14:creationId xmlns:p14="http://schemas.microsoft.com/office/powerpoint/2010/main" val="168311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EFF671CD-7B97-0244-AF60-5EBC9B45A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E1D6E99-5F0A-6E46-9C2C-36EDDE4977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46E9271-FD83-B145-A558-732DB5841D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EB0BE-ED11-AF45-B04A-9C30874114BD}" type="datetimeFigureOut">
              <a:rPr lang="el-GR" smtClean="0"/>
              <a:t>17/9/25</a:t>
            </a:fld>
            <a:endParaRPr lang="el-GR"/>
          </a:p>
        </p:txBody>
      </p:sp>
      <p:sp>
        <p:nvSpPr>
          <p:cNvPr id="5" name="Θέση υποσέλιδου 4">
            <a:extLst>
              <a:ext uri="{FF2B5EF4-FFF2-40B4-BE49-F238E27FC236}">
                <a16:creationId xmlns:a16="http://schemas.microsoft.com/office/drawing/2014/main" id="{A23D59F2-890E-3341-8B3A-064981BDDB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F4ADD5C1-60B2-E345-BDED-FEB11E050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DFE13A-6F27-7F4A-A5B5-F49BCFC48E76}" type="slidenum">
              <a:rPr lang="el-GR" smtClean="0"/>
              <a:t>‹#›</a:t>
            </a:fld>
            <a:endParaRPr lang="el-GR"/>
          </a:p>
        </p:txBody>
      </p:sp>
    </p:spTree>
    <p:extLst>
      <p:ext uri="{BB962C8B-B14F-4D97-AF65-F5344CB8AC3E}">
        <p14:creationId xmlns:p14="http://schemas.microsoft.com/office/powerpoint/2010/main" val="3777180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05F3BB-9AE2-274A-8CFB-F02060E5B86B}"/>
              </a:ext>
            </a:extLst>
          </p:cNvPr>
          <p:cNvSpPr>
            <a:spLocks noGrp="1"/>
          </p:cNvSpPr>
          <p:nvPr>
            <p:ph type="ctrTitle"/>
          </p:nvPr>
        </p:nvSpPr>
        <p:spPr>
          <a:xfrm>
            <a:off x="1159669" y="868362"/>
            <a:ext cx="9872662" cy="2387600"/>
          </a:xfrm>
        </p:spPr>
        <p:txBody>
          <a:bodyPr>
            <a:normAutofit/>
          </a:bodyPr>
          <a:lstStyle/>
          <a:p>
            <a:r>
              <a:rPr lang="el-GR" sz="3600" b="1" i="0" dirty="0">
                <a:solidFill>
                  <a:srgbClr val="000000"/>
                </a:solidFill>
                <a:effectLst/>
                <a:latin typeface="Calibri" panose="020F0502020204030204" pitchFamily="34" charset="0"/>
                <a:cs typeface="Calibri" panose="020F0502020204030204" pitchFamily="34" charset="0"/>
              </a:rPr>
              <a:t>Κλινική Εξέταση Δέρματος</a:t>
            </a:r>
            <a:br>
              <a:rPr lang="en-US" sz="3600" b="1" i="0" dirty="0">
                <a:solidFill>
                  <a:srgbClr val="000000"/>
                </a:solidFill>
                <a:effectLst/>
                <a:latin typeface="Calibri" panose="020F0502020204030204" pitchFamily="34" charset="0"/>
                <a:cs typeface="Calibri" panose="020F0502020204030204" pitchFamily="34" charset="0"/>
              </a:rPr>
            </a:br>
            <a:r>
              <a:rPr lang="el-GR" sz="3600" b="1" i="0" dirty="0">
                <a:solidFill>
                  <a:srgbClr val="000000"/>
                </a:solidFill>
                <a:effectLst/>
                <a:latin typeface="Calibri" panose="020F0502020204030204" pitchFamily="34" charset="0"/>
                <a:cs typeface="Calibri" panose="020F0502020204030204" pitchFamily="34" charset="0"/>
              </a:rPr>
              <a:t>Λήψη Δερματολογικού Ιστορικού</a:t>
            </a:r>
            <a:endParaRPr lang="el-GR" sz="3600" b="1" dirty="0">
              <a:latin typeface="Calibri" panose="020F0502020204030204" pitchFamily="34" charset="0"/>
              <a:cs typeface="Calibri" panose="020F0502020204030204" pitchFamily="34" charset="0"/>
            </a:endParaRPr>
          </a:p>
        </p:txBody>
      </p:sp>
      <p:sp>
        <p:nvSpPr>
          <p:cNvPr id="3" name="Υπότιτλος 2">
            <a:extLst>
              <a:ext uri="{FF2B5EF4-FFF2-40B4-BE49-F238E27FC236}">
                <a16:creationId xmlns:a16="http://schemas.microsoft.com/office/drawing/2014/main" id="{0BFD5EAD-3D7A-3549-BAC2-005672BD9542}"/>
              </a:ext>
            </a:extLst>
          </p:cNvPr>
          <p:cNvSpPr>
            <a:spLocks noGrp="1"/>
          </p:cNvSpPr>
          <p:nvPr>
            <p:ph type="subTitle" idx="1"/>
          </p:nvPr>
        </p:nvSpPr>
        <p:spPr>
          <a:xfrm>
            <a:off x="1524000" y="4333876"/>
            <a:ext cx="9144000" cy="1655762"/>
          </a:xfrm>
        </p:spPr>
        <p:txBody>
          <a:bodyPr/>
          <a:lstStyle/>
          <a:p>
            <a:pPr algn="l"/>
            <a:r>
              <a:rPr lang="el-GR" b="0" i="0" dirty="0">
                <a:solidFill>
                  <a:srgbClr val="000000"/>
                </a:solidFill>
                <a:effectLst/>
                <a:latin typeface="pg-1ff2"/>
              </a:rPr>
              <a:t>Βίκυ Νικολάου</a:t>
            </a:r>
          </a:p>
          <a:p>
            <a:pPr algn="l"/>
            <a:r>
              <a:rPr lang="el-GR" b="0" i="0" dirty="0" err="1">
                <a:solidFill>
                  <a:srgbClr val="000000"/>
                </a:solidFill>
                <a:effectLst/>
                <a:latin typeface="pg-1ff3"/>
              </a:rPr>
              <a:t>Επ</a:t>
            </a:r>
            <a:r>
              <a:rPr lang="el-GR" b="0" i="0" dirty="0">
                <a:solidFill>
                  <a:srgbClr val="000000"/>
                </a:solidFill>
                <a:effectLst/>
                <a:latin typeface="pg-1ff3"/>
              </a:rPr>
              <a:t>. Καθηγήτρια Δερματολογίας, ΕΚΠΑ</a:t>
            </a:r>
          </a:p>
          <a:p>
            <a:endParaRPr lang="el-GR" dirty="0"/>
          </a:p>
        </p:txBody>
      </p:sp>
    </p:spTree>
    <p:extLst>
      <p:ext uri="{BB962C8B-B14F-4D97-AF65-F5344CB8AC3E}">
        <p14:creationId xmlns:p14="http://schemas.microsoft.com/office/powerpoint/2010/main" val="3230222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C956FA-94A8-0841-A2FA-4121D3901E89}"/>
              </a:ext>
            </a:extLst>
          </p:cNvPr>
          <p:cNvSpPr>
            <a:spLocks noGrp="1"/>
          </p:cNvSpPr>
          <p:nvPr>
            <p:ph type="title"/>
          </p:nvPr>
        </p:nvSpPr>
        <p:spPr>
          <a:xfrm>
            <a:off x="330200" y="0"/>
            <a:ext cx="10515600" cy="1325563"/>
          </a:xfrm>
        </p:spPr>
        <p:txBody>
          <a:bodyPr/>
          <a:lstStyle/>
          <a:p>
            <a:r>
              <a:rPr lang="el-GR" dirty="0"/>
              <a:t>Πρωτογενείς βλάβες</a:t>
            </a:r>
          </a:p>
        </p:txBody>
      </p:sp>
      <p:pic>
        <p:nvPicPr>
          <p:cNvPr id="6148" name="Picture 4" descr="Fixed-drug eruption, round and/or oval, edematous, dusky red... | Download  Scientific Diagram">
            <a:extLst>
              <a:ext uri="{FF2B5EF4-FFF2-40B4-BE49-F238E27FC236}">
                <a16:creationId xmlns:a16="http://schemas.microsoft.com/office/drawing/2014/main" id="{DB719A7A-5671-464C-B33F-7F9C24DB4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054" y="1325563"/>
            <a:ext cx="6951891" cy="4428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735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C956FA-94A8-0841-A2FA-4121D3901E89}"/>
              </a:ext>
            </a:extLst>
          </p:cNvPr>
          <p:cNvSpPr>
            <a:spLocks noGrp="1"/>
          </p:cNvSpPr>
          <p:nvPr>
            <p:ph type="title"/>
          </p:nvPr>
        </p:nvSpPr>
        <p:spPr>
          <a:xfrm>
            <a:off x="330200" y="0"/>
            <a:ext cx="10515600" cy="1325563"/>
          </a:xfrm>
        </p:spPr>
        <p:txBody>
          <a:bodyPr/>
          <a:lstStyle/>
          <a:p>
            <a:r>
              <a:rPr lang="el-GR" dirty="0"/>
              <a:t>Πρωτογενείς βλάβες</a:t>
            </a:r>
          </a:p>
        </p:txBody>
      </p:sp>
      <p:pic>
        <p:nvPicPr>
          <p:cNvPr id="6150" name="Picture 6" descr="Psoriasis: Symptoms, Causes, Images &amp; Treatment">
            <a:extLst>
              <a:ext uri="{FF2B5EF4-FFF2-40B4-BE49-F238E27FC236}">
                <a16:creationId xmlns:a16="http://schemas.microsoft.com/office/drawing/2014/main" id="{6E6437B5-AC32-8D45-B37B-D495840F3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605" y="1325563"/>
            <a:ext cx="8111727" cy="465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571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C956FA-94A8-0841-A2FA-4121D3901E89}"/>
              </a:ext>
            </a:extLst>
          </p:cNvPr>
          <p:cNvSpPr>
            <a:spLocks noGrp="1"/>
          </p:cNvSpPr>
          <p:nvPr>
            <p:ph type="title"/>
          </p:nvPr>
        </p:nvSpPr>
        <p:spPr>
          <a:xfrm>
            <a:off x="330200" y="0"/>
            <a:ext cx="10515600" cy="1325563"/>
          </a:xfrm>
        </p:spPr>
        <p:txBody>
          <a:bodyPr/>
          <a:lstStyle/>
          <a:p>
            <a:r>
              <a:rPr lang="el-GR" dirty="0"/>
              <a:t>Πρωτογενείς βλάβες</a:t>
            </a:r>
          </a:p>
        </p:txBody>
      </p:sp>
      <p:pic>
        <p:nvPicPr>
          <p:cNvPr id="6158" name="Picture 14" descr="LICHEN PLANUS">
            <a:extLst>
              <a:ext uri="{FF2B5EF4-FFF2-40B4-BE49-F238E27FC236}">
                <a16:creationId xmlns:a16="http://schemas.microsoft.com/office/drawing/2014/main" id="{FDDEC8CE-50E1-C747-82BB-9CE844D38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673" y="1325563"/>
            <a:ext cx="7350654" cy="4887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396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C956FA-94A8-0841-A2FA-4121D3901E89}"/>
              </a:ext>
            </a:extLst>
          </p:cNvPr>
          <p:cNvSpPr>
            <a:spLocks noGrp="1"/>
          </p:cNvSpPr>
          <p:nvPr>
            <p:ph type="title"/>
          </p:nvPr>
        </p:nvSpPr>
        <p:spPr>
          <a:xfrm>
            <a:off x="330200" y="0"/>
            <a:ext cx="10515600" cy="1325563"/>
          </a:xfrm>
        </p:spPr>
        <p:txBody>
          <a:bodyPr/>
          <a:lstStyle/>
          <a:p>
            <a:r>
              <a:rPr lang="el-GR" dirty="0"/>
              <a:t>Πρωτογενείς βλάβες</a:t>
            </a:r>
          </a:p>
        </p:txBody>
      </p:sp>
      <p:pic>
        <p:nvPicPr>
          <p:cNvPr id="6154" name="Picture 10" descr="Acne - treatments, causes and prevention | healthdirect">
            <a:extLst>
              <a:ext uri="{FF2B5EF4-FFF2-40B4-BE49-F238E27FC236}">
                <a16:creationId xmlns:a16="http://schemas.microsoft.com/office/drawing/2014/main" id="{D9FB943F-F309-C249-AAE3-DB21169A2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3866" y="1325563"/>
            <a:ext cx="7044267" cy="4687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105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C956FA-94A8-0841-A2FA-4121D3901E89}"/>
              </a:ext>
            </a:extLst>
          </p:cNvPr>
          <p:cNvSpPr>
            <a:spLocks noGrp="1"/>
          </p:cNvSpPr>
          <p:nvPr>
            <p:ph type="title"/>
          </p:nvPr>
        </p:nvSpPr>
        <p:spPr>
          <a:xfrm>
            <a:off x="330200" y="0"/>
            <a:ext cx="10515600" cy="1325563"/>
          </a:xfrm>
        </p:spPr>
        <p:txBody>
          <a:bodyPr/>
          <a:lstStyle/>
          <a:p>
            <a:r>
              <a:rPr lang="el-GR" dirty="0"/>
              <a:t>Πρωτογενείς βλάβες</a:t>
            </a:r>
          </a:p>
        </p:txBody>
      </p:sp>
      <p:pic>
        <p:nvPicPr>
          <p:cNvPr id="6156" name="Picture 12" descr="Adult Acne - Skin Disorders">
            <a:extLst>
              <a:ext uri="{FF2B5EF4-FFF2-40B4-BE49-F238E27FC236}">
                <a16:creationId xmlns:a16="http://schemas.microsoft.com/office/drawing/2014/main" id="{3658C4D2-2E13-F240-B743-DD684E7CC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803" y="1325563"/>
            <a:ext cx="7434394" cy="469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884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5C1F57-5C4F-4441-A754-1E3888629249}"/>
              </a:ext>
            </a:extLst>
          </p:cNvPr>
          <p:cNvSpPr>
            <a:spLocks noGrp="1"/>
          </p:cNvSpPr>
          <p:nvPr>
            <p:ph type="title"/>
          </p:nvPr>
        </p:nvSpPr>
        <p:spPr>
          <a:xfrm>
            <a:off x="838200" y="0"/>
            <a:ext cx="10515600" cy="1325563"/>
          </a:xfrm>
        </p:spPr>
        <p:txBody>
          <a:bodyPr/>
          <a:lstStyle/>
          <a:p>
            <a:r>
              <a:rPr lang="el-GR" dirty="0"/>
              <a:t>Πρωτογενείς βλάβες</a:t>
            </a:r>
          </a:p>
        </p:txBody>
      </p:sp>
      <p:pic>
        <p:nvPicPr>
          <p:cNvPr id="7170" name="Picture 2" descr="Siempre que hablamos de herpes, ¿hablamos de herpes Zóster? | Yo Dona para  UEStudio">
            <a:extLst>
              <a:ext uri="{FF2B5EF4-FFF2-40B4-BE49-F238E27FC236}">
                <a16:creationId xmlns:a16="http://schemas.microsoft.com/office/drawing/2014/main" id="{30D5ABCA-47D1-F449-AE77-29E9DCBDB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9433" y="1405467"/>
            <a:ext cx="6972299" cy="4648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77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5C1F57-5C4F-4441-A754-1E3888629249}"/>
              </a:ext>
            </a:extLst>
          </p:cNvPr>
          <p:cNvSpPr>
            <a:spLocks noGrp="1"/>
          </p:cNvSpPr>
          <p:nvPr>
            <p:ph type="title"/>
          </p:nvPr>
        </p:nvSpPr>
        <p:spPr>
          <a:xfrm>
            <a:off x="465666" y="0"/>
            <a:ext cx="10515600" cy="1325563"/>
          </a:xfrm>
        </p:spPr>
        <p:txBody>
          <a:bodyPr/>
          <a:lstStyle/>
          <a:p>
            <a:r>
              <a:rPr lang="el-GR" dirty="0"/>
              <a:t>Πρωτογενείς βλάβες</a:t>
            </a:r>
          </a:p>
        </p:txBody>
      </p:sp>
      <p:pic>
        <p:nvPicPr>
          <p:cNvPr id="7172" name="Picture 4" descr="Bullous pemphigoid - Symptoms and causes - Mayo Clinic">
            <a:extLst>
              <a:ext uri="{FF2B5EF4-FFF2-40B4-BE49-F238E27FC236}">
                <a16:creationId xmlns:a16="http://schemas.microsoft.com/office/drawing/2014/main" id="{A0F9A05A-4396-1B4C-9210-820AE1BF4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333" y="1207030"/>
            <a:ext cx="7027333" cy="5084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777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E3C154-3D2D-D34B-A14A-124AD84C0828}"/>
              </a:ext>
            </a:extLst>
          </p:cNvPr>
          <p:cNvSpPr>
            <a:spLocks noGrp="1"/>
          </p:cNvSpPr>
          <p:nvPr>
            <p:ph type="title"/>
          </p:nvPr>
        </p:nvSpPr>
        <p:spPr/>
        <p:txBody>
          <a:bodyPr/>
          <a:lstStyle/>
          <a:p>
            <a:r>
              <a:rPr lang="el-GR" dirty="0" err="1"/>
              <a:t>Χρ</a:t>
            </a:r>
            <a:r>
              <a:rPr lang="en-US" dirty="0" err="1"/>
              <a:t>ώ</a:t>
            </a:r>
            <a:r>
              <a:rPr lang="el-GR" dirty="0"/>
              <a:t>μα </a:t>
            </a:r>
          </a:p>
        </p:txBody>
      </p:sp>
      <p:pic>
        <p:nvPicPr>
          <p:cNvPr id="5" name="Εικόνα 4">
            <a:extLst>
              <a:ext uri="{FF2B5EF4-FFF2-40B4-BE49-F238E27FC236}">
                <a16:creationId xmlns:a16="http://schemas.microsoft.com/office/drawing/2014/main" id="{C6ACB541-EF84-A646-ABC4-A7F7C4BF8560}"/>
              </a:ext>
            </a:extLst>
          </p:cNvPr>
          <p:cNvPicPr>
            <a:picLocks noChangeAspect="1"/>
          </p:cNvPicPr>
          <p:nvPr/>
        </p:nvPicPr>
        <p:blipFill>
          <a:blip r:embed="rId2"/>
          <a:stretch>
            <a:fillRect/>
          </a:stretch>
        </p:blipFill>
        <p:spPr>
          <a:xfrm>
            <a:off x="382505" y="2622096"/>
            <a:ext cx="2461739" cy="1613807"/>
          </a:xfrm>
          <a:prstGeom prst="rect">
            <a:avLst/>
          </a:prstGeom>
        </p:spPr>
      </p:pic>
      <p:pic>
        <p:nvPicPr>
          <p:cNvPr id="7" name="Εικόνα 6">
            <a:extLst>
              <a:ext uri="{FF2B5EF4-FFF2-40B4-BE49-F238E27FC236}">
                <a16:creationId xmlns:a16="http://schemas.microsoft.com/office/drawing/2014/main" id="{28FA2DC2-7D6E-1C4A-A118-1C7A8D50D2F4}"/>
              </a:ext>
            </a:extLst>
          </p:cNvPr>
          <p:cNvPicPr>
            <a:picLocks noChangeAspect="1"/>
          </p:cNvPicPr>
          <p:nvPr/>
        </p:nvPicPr>
        <p:blipFill>
          <a:blip r:embed="rId3"/>
          <a:stretch>
            <a:fillRect/>
          </a:stretch>
        </p:blipFill>
        <p:spPr>
          <a:xfrm>
            <a:off x="4606350" y="4164407"/>
            <a:ext cx="2477668" cy="1613807"/>
          </a:xfrm>
          <a:prstGeom prst="rect">
            <a:avLst/>
          </a:prstGeom>
        </p:spPr>
      </p:pic>
      <p:pic>
        <p:nvPicPr>
          <p:cNvPr id="9" name="Εικόνα 8">
            <a:extLst>
              <a:ext uri="{FF2B5EF4-FFF2-40B4-BE49-F238E27FC236}">
                <a16:creationId xmlns:a16="http://schemas.microsoft.com/office/drawing/2014/main" id="{8540294D-D8C9-D546-87CE-EA37C06D542D}"/>
              </a:ext>
            </a:extLst>
          </p:cNvPr>
          <p:cNvPicPr>
            <a:picLocks noChangeAspect="1"/>
          </p:cNvPicPr>
          <p:nvPr/>
        </p:nvPicPr>
        <p:blipFill>
          <a:blip r:embed="rId4"/>
          <a:stretch>
            <a:fillRect/>
          </a:stretch>
        </p:blipFill>
        <p:spPr>
          <a:xfrm>
            <a:off x="5126870" y="2882731"/>
            <a:ext cx="1818136" cy="1365587"/>
          </a:xfrm>
          <a:prstGeom prst="rect">
            <a:avLst/>
          </a:prstGeom>
        </p:spPr>
      </p:pic>
      <p:pic>
        <p:nvPicPr>
          <p:cNvPr id="11" name="Εικόνα 10">
            <a:extLst>
              <a:ext uri="{FF2B5EF4-FFF2-40B4-BE49-F238E27FC236}">
                <a16:creationId xmlns:a16="http://schemas.microsoft.com/office/drawing/2014/main" id="{ECF8C1C9-BBE0-B740-A61F-AB039DE4E206}"/>
              </a:ext>
            </a:extLst>
          </p:cNvPr>
          <p:cNvPicPr>
            <a:picLocks noChangeAspect="1"/>
          </p:cNvPicPr>
          <p:nvPr/>
        </p:nvPicPr>
        <p:blipFill>
          <a:blip r:embed="rId5"/>
          <a:stretch>
            <a:fillRect/>
          </a:stretch>
        </p:blipFill>
        <p:spPr>
          <a:xfrm>
            <a:off x="6430240" y="1529896"/>
            <a:ext cx="2971800" cy="1625600"/>
          </a:xfrm>
          <a:prstGeom prst="rect">
            <a:avLst/>
          </a:prstGeom>
        </p:spPr>
      </p:pic>
      <p:pic>
        <p:nvPicPr>
          <p:cNvPr id="13" name="Εικόνα 12">
            <a:extLst>
              <a:ext uri="{FF2B5EF4-FFF2-40B4-BE49-F238E27FC236}">
                <a16:creationId xmlns:a16="http://schemas.microsoft.com/office/drawing/2014/main" id="{9692D1A2-A7E4-744F-9D4E-7F9AF7214AE6}"/>
              </a:ext>
            </a:extLst>
          </p:cNvPr>
          <p:cNvPicPr>
            <a:picLocks noChangeAspect="1"/>
          </p:cNvPicPr>
          <p:nvPr/>
        </p:nvPicPr>
        <p:blipFill>
          <a:blip r:embed="rId6"/>
          <a:stretch>
            <a:fillRect/>
          </a:stretch>
        </p:blipFill>
        <p:spPr>
          <a:xfrm>
            <a:off x="8851047" y="1904504"/>
            <a:ext cx="2971800" cy="1539446"/>
          </a:xfrm>
          <a:prstGeom prst="rect">
            <a:avLst/>
          </a:prstGeom>
        </p:spPr>
      </p:pic>
      <p:pic>
        <p:nvPicPr>
          <p:cNvPr id="15" name="Εικόνα 14">
            <a:extLst>
              <a:ext uri="{FF2B5EF4-FFF2-40B4-BE49-F238E27FC236}">
                <a16:creationId xmlns:a16="http://schemas.microsoft.com/office/drawing/2014/main" id="{0185DB46-71C4-3D40-A2B0-25F8F1D6AF1E}"/>
              </a:ext>
            </a:extLst>
          </p:cNvPr>
          <p:cNvPicPr>
            <a:picLocks noChangeAspect="1"/>
          </p:cNvPicPr>
          <p:nvPr/>
        </p:nvPicPr>
        <p:blipFill>
          <a:blip r:embed="rId7"/>
          <a:stretch>
            <a:fillRect/>
          </a:stretch>
        </p:blipFill>
        <p:spPr>
          <a:xfrm>
            <a:off x="1581099" y="3948960"/>
            <a:ext cx="2476500" cy="2044700"/>
          </a:xfrm>
          <a:prstGeom prst="rect">
            <a:avLst/>
          </a:prstGeom>
        </p:spPr>
      </p:pic>
      <p:pic>
        <p:nvPicPr>
          <p:cNvPr id="17" name="Εικόνα 16">
            <a:extLst>
              <a:ext uri="{FF2B5EF4-FFF2-40B4-BE49-F238E27FC236}">
                <a16:creationId xmlns:a16="http://schemas.microsoft.com/office/drawing/2014/main" id="{448F5F09-C001-8B42-8551-F017C3368B55}"/>
              </a:ext>
            </a:extLst>
          </p:cNvPr>
          <p:cNvPicPr>
            <a:picLocks noChangeAspect="1"/>
          </p:cNvPicPr>
          <p:nvPr/>
        </p:nvPicPr>
        <p:blipFill>
          <a:blip r:embed="rId8"/>
          <a:stretch>
            <a:fillRect/>
          </a:stretch>
        </p:blipFill>
        <p:spPr>
          <a:xfrm>
            <a:off x="3374404" y="5269819"/>
            <a:ext cx="1825907" cy="1255311"/>
          </a:xfrm>
          <a:prstGeom prst="rect">
            <a:avLst/>
          </a:prstGeom>
        </p:spPr>
      </p:pic>
      <p:pic>
        <p:nvPicPr>
          <p:cNvPr id="19" name="Εικόνα 18">
            <a:extLst>
              <a:ext uri="{FF2B5EF4-FFF2-40B4-BE49-F238E27FC236}">
                <a16:creationId xmlns:a16="http://schemas.microsoft.com/office/drawing/2014/main" id="{FCF13B1D-E9CA-474E-82DD-348F89CC1299}"/>
              </a:ext>
            </a:extLst>
          </p:cNvPr>
          <p:cNvPicPr>
            <a:picLocks noChangeAspect="1"/>
          </p:cNvPicPr>
          <p:nvPr/>
        </p:nvPicPr>
        <p:blipFill>
          <a:blip r:embed="rId9"/>
          <a:stretch>
            <a:fillRect/>
          </a:stretch>
        </p:blipFill>
        <p:spPr>
          <a:xfrm>
            <a:off x="8014277" y="3429000"/>
            <a:ext cx="2763688" cy="1365587"/>
          </a:xfrm>
          <a:prstGeom prst="rect">
            <a:avLst/>
          </a:prstGeom>
        </p:spPr>
      </p:pic>
      <p:pic>
        <p:nvPicPr>
          <p:cNvPr id="21" name="Εικόνα 20">
            <a:extLst>
              <a:ext uri="{FF2B5EF4-FFF2-40B4-BE49-F238E27FC236}">
                <a16:creationId xmlns:a16="http://schemas.microsoft.com/office/drawing/2014/main" id="{9570EAC4-FE58-5F41-B793-CCEE3E8B20C7}"/>
              </a:ext>
            </a:extLst>
          </p:cNvPr>
          <p:cNvPicPr>
            <a:picLocks noChangeAspect="1"/>
          </p:cNvPicPr>
          <p:nvPr/>
        </p:nvPicPr>
        <p:blipFill>
          <a:blip r:embed="rId10"/>
          <a:stretch>
            <a:fillRect/>
          </a:stretch>
        </p:blipFill>
        <p:spPr>
          <a:xfrm>
            <a:off x="8455294" y="4587025"/>
            <a:ext cx="1881653" cy="1365588"/>
          </a:xfrm>
          <a:prstGeom prst="rect">
            <a:avLst/>
          </a:prstGeom>
        </p:spPr>
      </p:pic>
      <p:pic>
        <p:nvPicPr>
          <p:cNvPr id="23" name="Εικόνα 22">
            <a:extLst>
              <a:ext uri="{FF2B5EF4-FFF2-40B4-BE49-F238E27FC236}">
                <a16:creationId xmlns:a16="http://schemas.microsoft.com/office/drawing/2014/main" id="{190A69D9-366B-5443-BD61-6F949A36D117}"/>
              </a:ext>
            </a:extLst>
          </p:cNvPr>
          <p:cNvPicPr>
            <a:picLocks noChangeAspect="1"/>
          </p:cNvPicPr>
          <p:nvPr/>
        </p:nvPicPr>
        <p:blipFill>
          <a:blip r:embed="rId11"/>
          <a:stretch>
            <a:fillRect/>
          </a:stretch>
        </p:blipFill>
        <p:spPr>
          <a:xfrm>
            <a:off x="2377526" y="1529896"/>
            <a:ext cx="3657600" cy="2006600"/>
          </a:xfrm>
          <a:prstGeom prst="rect">
            <a:avLst/>
          </a:prstGeom>
        </p:spPr>
      </p:pic>
      <p:pic>
        <p:nvPicPr>
          <p:cNvPr id="13314" name="Picture 2" descr="Cherry angioma: Symptoms, causes, and removal">
            <a:extLst>
              <a:ext uri="{FF2B5EF4-FFF2-40B4-BE49-F238E27FC236}">
                <a16:creationId xmlns:a16="http://schemas.microsoft.com/office/drawing/2014/main" id="{8CB99D19-554A-774E-ABFA-A842E38671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52018" y="5252468"/>
            <a:ext cx="1864000" cy="1240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764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C0C21E-73D7-634A-A622-291EFA93D26D}"/>
              </a:ext>
            </a:extLst>
          </p:cNvPr>
          <p:cNvSpPr>
            <a:spLocks noGrp="1"/>
          </p:cNvSpPr>
          <p:nvPr>
            <p:ph type="title"/>
          </p:nvPr>
        </p:nvSpPr>
        <p:spPr/>
        <p:txBody>
          <a:bodyPr/>
          <a:lstStyle/>
          <a:p>
            <a:r>
              <a:rPr lang="el-GR" dirty="0" err="1"/>
              <a:t>Χρ</a:t>
            </a:r>
            <a:r>
              <a:rPr lang="en-US" dirty="0" err="1"/>
              <a:t>ώ</a:t>
            </a:r>
            <a:r>
              <a:rPr lang="el-GR" dirty="0"/>
              <a:t>μα</a:t>
            </a:r>
          </a:p>
        </p:txBody>
      </p:sp>
      <p:sp>
        <p:nvSpPr>
          <p:cNvPr id="3" name="Θέση περιεχομένου 2">
            <a:extLst>
              <a:ext uri="{FF2B5EF4-FFF2-40B4-BE49-F238E27FC236}">
                <a16:creationId xmlns:a16="http://schemas.microsoft.com/office/drawing/2014/main" id="{E8A03F41-2ECA-EE4A-A4BA-50B423E4E663}"/>
              </a:ext>
            </a:extLst>
          </p:cNvPr>
          <p:cNvSpPr>
            <a:spLocks noGrp="1"/>
          </p:cNvSpPr>
          <p:nvPr>
            <p:ph idx="1"/>
          </p:nvPr>
        </p:nvSpPr>
        <p:spPr>
          <a:xfrm>
            <a:off x="499533" y="1690688"/>
            <a:ext cx="6561667" cy="4351338"/>
          </a:xfrm>
        </p:spPr>
        <p:txBody>
          <a:bodyPr>
            <a:normAutofit/>
          </a:bodyPr>
          <a:lstStyle/>
          <a:p>
            <a:pPr algn="just"/>
            <a:r>
              <a:rPr lang="el-GR" sz="2400" dirty="0"/>
              <a:t>Ερύθημα: Ερυθρότητα (λόγω φλεγμονής και αγγειοδιαστολής) η οποία υποχωρεί με την πίεση.</a:t>
            </a:r>
            <a:endParaRPr lang="en-US" sz="2400" dirty="0"/>
          </a:p>
          <a:p>
            <a:pPr algn="just"/>
            <a:endParaRPr lang="el-GR" sz="2400" dirty="0"/>
          </a:p>
          <a:p>
            <a:pPr algn="just"/>
            <a:r>
              <a:rPr lang="el-GR" sz="2400" dirty="0"/>
              <a:t>Πορφύρα: Ερυθρά ή πορφυρά στοιχεία (λόγω αιμορραγίας στο δέρμα ή στους βλεννογόνους), τα οποία δεν εξαφανίζονται με την πίεση – </a:t>
            </a:r>
            <a:r>
              <a:rPr lang="el-GR" sz="2400" dirty="0" err="1"/>
              <a:t>πετέχειες</a:t>
            </a:r>
            <a:r>
              <a:rPr lang="el-GR" sz="2400" dirty="0"/>
              <a:t> (μικρές </a:t>
            </a:r>
            <a:r>
              <a:rPr lang="el-GR" sz="2400" dirty="0" err="1"/>
              <a:t>στιγμοειδείς</a:t>
            </a:r>
            <a:r>
              <a:rPr lang="el-GR" sz="2400" dirty="0"/>
              <a:t> </a:t>
            </a:r>
            <a:r>
              <a:rPr lang="el-GR" sz="2400" dirty="0" err="1"/>
              <a:t>κηλ</a:t>
            </a:r>
            <a:r>
              <a:rPr lang="en-US" sz="2400" dirty="0" err="1"/>
              <a:t>ί</a:t>
            </a:r>
            <a:r>
              <a:rPr lang="el-GR" sz="2400" dirty="0"/>
              <a:t>δες) και εκχυμώσεις (μεγαλύτερες μελανιές-όμοιες κηλίδες).</a:t>
            </a:r>
          </a:p>
        </p:txBody>
      </p:sp>
      <p:pic>
        <p:nvPicPr>
          <p:cNvPr id="14338" name="Picture 2" descr="Derm Dx: A diffuse erythematous rash that blanches with pressure - Clinical  Advisor">
            <a:extLst>
              <a:ext uri="{FF2B5EF4-FFF2-40B4-BE49-F238E27FC236}">
                <a16:creationId xmlns:a16="http://schemas.microsoft.com/office/drawing/2014/main" id="{063E53CD-8CCD-EE40-BEFD-F0FCC17D1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1300" y="807773"/>
            <a:ext cx="3492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bb. 1 8 Palpable Purpura, teilweise mit hä-morrhagischen Nekrosen und... |  Download Scientific Diagram">
            <a:extLst>
              <a:ext uri="{FF2B5EF4-FFF2-40B4-BE49-F238E27FC236}">
                <a16:creationId xmlns:a16="http://schemas.microsoft.com/office/drawing/2014/main" id="{0FB30BD7-F4B4-514E-A62E-DC4AF3FC7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3621" y="3310465"/>
            <a:ext cx="2149285" cy="306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44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AC7FF6-4653-5844-B4E1-D211C4618BB4}"/>
              </a:ext>
            </a:extLst>
          </p:cNvPr>
          <p:cNvSpPr>
            <a:spLocks noGrp="1"/>
          </p:cNvSpPr>
          <p:nvPr>
            <p:ph type="title"/>
          </p:nvPr>
        </p:nvSpPr>
        <p:spPr/>
        <p:txBody>
          <a:bodyPr>
            <a:normAutofit/>
          </a:bodyPr>
          <a:lstStyle/>
          <a:p>
            <a:r>
              <a:rPr lang="el-GR" sz="3600" dirty="0"/>
              <a:t>Πορφύρα: Μη ψηλαφητή </a:t>
            </a:r>
            <a:r>
              <a:rPr lang="en" sz="3600" dirty="0"/>
              <a:t>vs. </a:t>
            </a:r>
            <a:r>
              <a:rPr lang="el-GR" sz="3600" dirty="0"/>
              <a:t>Ψηλαφητή</a:t>
            </a:r>
          </a:p>
        </p:txBody>
      </p:sp>
      <p:graphicFrame>
        <p:nvGraphicFramePr>
          <p:cNvPr id="4" name="Πίνακας 4">
            <a:extLst>
              <a:ext uri="{FF2B5EF4-FFF2-40B4-BE49-F238E27FC236}">
                <a16:creationId xmlns:a16="http://schemas.microsoft.com/office/drawing/2014/main" id="{635A86C0-49A1-894E-A23A-FC7E94A068B1}"/>
              </a:ext>
            </a:extLst>
          </p:cNvPr>
          <p:cNvGraphicFramePr>
            <a:graphicFrameLocks noGrp="1"/>
          </p:cNvGraphicFramePr>
          <p:nvPr>
            <p:ph idx="1"/>
            <p:extLst>
              <p:ext uri="{D42A27DB-BD31-4B8C-83A1-F6EECF244321}">
                <p14:modId xmlns:p14="http://schemas.microsoft.com/office/powerpoint/2010/main" val="1431771560"/>
              </p:ext>
            </p:extLst>
          </p:nvPr>
        </p:nvGraphicFramePr>
        <p:xfrm>
          <a:off x="702733" y="1690688"/>
          <a:ext cx="10515597" cy="4307840"/>
        </p:xfrm>
        <a:graphic>
          <a:graphicData uri="http://schemas.openxmlformats.org/drawingml/2006/table">
            <a:tbl>
              <a:tblPr firstRow="1" bandRow="1">
                <a:tableStyleId>{5940675A-B579-460E-94D1-54222C63F5DA}</a:tableStyleId>
              </a:tblPr>
              <a:tblGrid>
                <a:gridCol w="3505199">
                  <a:extLst>
                    <a:ext uri="{9D8B030D-6E8A-4147-A177-3AD203B41FA5}">
                      <a16:colId xmlns:a16="http://schemas.microsoft.com/office/drawing/2014/main" val="2268170260"/>
                    </a:ext>
                  </a:extLst>
                </a:gridCol>
                <a:gridCol w="3505199">
                  <a:extLst>
                    <a:ext uri="{9D8B030D-6E8A-4147-A177-3AD203B41FA5}">
                      <a16:colId xmlns:a16="http://schemas.microsoft.com/office/drawing/2014/main" val="144095880"/>
                    </a:ext>
                  </a:extLst>
                </a:gridCol>
                <a:gridCol w="3505199">
                  <a:extLst>
                    <a:ext uri="{9D8B030D-6E8A-4147-A177-3AD203B41FA5}">
                      <a16:colId xmlns:a16="http://schemas.microsoft.com/office/drawing/2014/main" val="3032708509"/>
                    </a:ext>
                  </a:extLst>
                </a:gridCol>
              </a:tblGrid>
              <a:tr h="370840">
                <a:tc>
                  <a:txBody>
                    <a:bodyPr/>
                    <a:lstStyle/>
                    <a:p>
                      <a:endParaRPr lang="el-GR" b="1">
                        <a:solidFill>
                          <a:schemeClr val="bg1"/>
                        </a:solidFill>
                      </a:endParaRPr>
                    </a:p>
                  </a:txBody>
                  <a:tcPr>
                    <a:solidFill>
                      <a:srgbClr val="7030A0"/>
                    </a:solidFill>
                  </a:tcPr>
                </a:tc>
                <a:tc>
                  <a:txBody>
                    <a:bodyPr/>
                    <a:lstStyle/>
                    <a:p>
                      <a:r>
                        <a:rPr lang="el-GR" b="1" dirty="0">
                          <a:solidFill>
                            <a:schemeClr val="bg1"/>
                          </a:solidFill>
                        </a:rPr>
                        <a:t>Μη ψηλαφητή πορφύρα</a:t>
                      </a:r>
                    </a:p>
                  </a:txBody>
                  <a:tcPr>
                    <a:solidFill>
                      <a:srgbClr val="7030A0"/>
                    </a:solidFill>
                  </a:tcPr>
                </a:tc>
                <a:tc>
                  <a:txBody>
                    <a:bodyPr/>
                    <a:lstStyle/>
                    <a:p>
                      <a:r>
                        <a:rPr lang="el-GR" b="1" dirty="0">
                          <a:solidFill>
                            <a:schemeClr val="bg1"/>
                          </a:solidFill>
                        </a:rPr>
                        <a:t>Ψηλαφητή πορφύρα</a:t>
                      </a:r>
                    </a:p>
                  </a:txBody>
                  <a:tcPr>
                    <a:solidFill>
                      <a:srgbClr val="7030A0"/>
                    </a:solidFill>
                  </a:tcPr>
                </a:tc>
                <a:extLst>
                  <a:ext uri="{0D108BD9-81ED-4DB2-BD59-A6C34878D82A}">
                    <a16:rowId xmlns:a16="http://schemas.microsoft.com/office/drawing/2014/main" val="2238715635"/>
                  </a:ext>
                </a:extLst>
              </a:tr>
              <a:tr h="370840">
                <a:tc>
                  <a:txBody>
                    <a:bodyPr/>
                    <a:lstStyle/>
                    <a:p>
                      <a:r>
                        <a:rPr lang="el-GR" b="1" dirty="0"/>
                        <a:t>Μορφολογία</a:t>
                      </a:r>
                    </a:p>
                  </a:txBody>
                  <a:tcPr/>
                </a:tc>
                <a:tc>
                  <a:txBody>
                    <a:bodyPr/>
                    <a:lstStyle/>
                    <a:p>
                      <a:r>
                        <a:rPr lang="el-GR" dirty="0" err="1"/>
                        <a:t>Πετέχειες</a:t>
                      </a:r>
                      <a:r>
                        <a:rPr lang="el-GR" dirty="0"/>
                        <a:t> (&lt;2 </a:t>
                      </a:r>
                      <a:r>
                        <a:rPr lang="en" dirty="0"/>
                        <a:t>mm), </a:t>
                      </a:r>
                      <a:r>
                        <a:rPr lang="el-GR" dirty="0"/>
                        <a:t>εκχυμώσεις (&gt;1 </a:t>
                      </a:r>
                      <a:r>
                        <a:rPr lang="en" dirty="0"/>
                        <a:t>cm), </a:t>
                      </a:r>
                      <a:r>
                        <a:rPr lang="el-GR" dirty="0"/>
                        <a:t>επίπεδες, </a:t>
                      </a:r>
                      <a:r>
                        <a:rPr lang="el-GR" dirty="0" err="1"/>
                        <a:t>ερυθροϊώδεις</a:t>
                      </a:r>
                      <a:r>
                        <a:rPr lang="el-GR" dirty="0"/>
                        <a:t> κηλίδες</a:t>
                      </a:r>
                    </a:p>
                  </a:txBody>
                  <a:tcPr/>
                </a:tc>
                <a:tc>
                  <a:txBody>
                    <a:bodyPr/>
                    <a:lstStyle/>
                    <a:p>
                      <a:r>
                        <a:rPr lang="el-GR" dirty="0" err="1"/>
                        <a:t>Υπεγερμένες</a:t>
                      </a:r>
                      <a:r>
                        <a:rPr lang="el-GR" dirty="0"/>
                        <a:t>, </a:t>
                      </a:r>
                      <a:r>
                        <a:rPr lang="el-GR" dirty="0" err="1"/>
                        <a:t>ερυθροϊώδεις</a:t>
                      </a:r>
                      <a:r>
                        <a:rPr lang="el-GR" dirty="0"/>
                        <a:t> βλάβες, ανιχνεύσιμες στην αφή</a:t>
                      </a:r>
                    </a:p>
                  </a:txBody>
                  <a:tcPr/>
                </a:tc>
                <a:extLst>
                  <a:ext uri="{0D108BD9-81ED-4DB2-BD59-A6C34878D82A}">
                    <a16:rowId xmlns:a16="http://schemas.microsoft.com/office/drawing/2014/main" val="3806904109"/>
                  </a:ext>
                </a:extLst>
              </a:tr>
              <a:tr h="370840">
                <a:tc>
                  <a:txBody>
                    <a:bodyPr/>
                    <a:lstStyle/>
                    <a:p>
                      <a:r>
                        <a:rPr lang="en" b="1" dirty="0"/>
                        <a:t>Blanching test</a:t>
                      </a:r>
                      <a:endParaRPr lang="el-GR" b="1" dirty="0"/>
                    </a:p>
                  </a:txBody>
                  <a:tcPr/>
                </a:tc>
                <a:tc>
                  <a:txBody>
                    <a:bodyPr/>
                    <a:lstStyle/>
                    <a:p>
                      <a:r>
                        <a:rPr lang="el-GR" dirty="0"/>
                        <a:t>Δεν υποχωρεί με πίεση</a:t>
                      </a:r>
                    </a:p>
                  </a:txBody>
                  <a:tcPr/>
                </a:tc>
                <a:tc>
                  <a:txBody>
                    <a:bodyPr/>
                    <a:lstStyle/>
                    <a:p>
                      <a:r>
                        <a:rPr lang="el-GR" dirty="0"/>
                        <a:t>Δεν υποχωρεί με πίεση</a:t>
                      </a:r>
                    </a:p>
                  </a:txBody>
                  <a:tcPr/>
                </a:tc>
                <a:extLst>
                  <a:ext uri="{0D108BD9-81ED-4DB2-BD59-A6C34878D82A}">
                    <a16:rowId xmlns:a16="http://schemas.microsoft.com/office/drawing/2014/main" val="4160758561"/>
                  </a:ext>
                </a:extLst>
              </a:tr>
              <a:tr h="370840">
                <a:tc>
                  <a:txBody>
                    <a:bodyPr/>
                    <a:lstStyle/>
                    <a:p>
                      <a:r>
                        <a:rPr lang="el-GR" b="1" dirty="0"/>
                        <a:t>Παθογένεια</a:t>
                      </a:r>
                    </a:p>
                  </a:txBody>
                  <a:tcPr/>
                </a:tc>
                <a:tc>
                  <a:txBody>
                    <a:bodyPr/>
                    <a:lstStyle/>
                    <a:p>
                      <a:r>
                        <a:rPr lang="el-GR" dirty="0" err="1"/>
                        <a:t>Εξαγγείωση</a:t>
                      </a:r>
                      <a:r>
                        <a:rPr lang="el-GR" dirty="0"/>
                        <a:t> ερυθρών λόγω </a:t>
                      </a:r>
                      <a:r>
                        <a:rPr lang="el-GR" dirty="0" err="1"/>
                        <a:t>θρομβοπενίας</a:t>
                      </a:r>
                      <a:r>
                        <a:rPr lang="el-GR" dirty="0"/>
                        <a:t>, διαταραχών πήξεως ή αγγειακής ευθραυστότητας</a:t>
                      </a:r>
                    </a:p>
                  </a:txBody>
                  <a:tcPr/>
                </a:tc>
                <a:tc>
                  <a:txBody>
                    <a:bodyPr/>
                    <a:lstStyle/>
                    <a:p>
                      <a:r>
                        <a:rPr lang="el-GR" dirty="0" err="1"/>
                        <a:t>Εξαγγείωση</a:t>
                      </a:r>
                      <a:r>
                        <a:rPr lang="el-GR" dirty="0"/>
                        <a:t> ερυθρών λόγω φλεγμονώδους βλάβης και διήθησης αγγειακού τοιχώματος (αγγειίτιδα)</a:t>
                      </a:r>
                    </a:p>
                  </a:txBody>
                  <a:tcPr/>
                </a:tc>
                <a:extLst>
                  <a:ext uri="{0D108BD9-81ED-4DB2-BD59-A6C34878D82A}">
                    <a16:rowId xmlns:a16="http://schemas.microsoft.com/office/drawing/2014/main" val="532938860"/>
                  </a:ext>
                </a:extLst>
              </a:tr>
              <a:tr h="370840">
                <a:tc>
                  <a:txBody>
                    <a:bodyPr/>
                    <a:lstStyle/>
                    <a:p>
                      <a:r>
                        <a:rPr lang="el-GR" b="1" dirty="0"/>
                        <a:t>Συχνά αίτια</a:t>
                      </a:r>
                    </a:p>
                  </a:txBody>
                  <a:tcPr/>
                </a:tc>
                <a:tc>
                  <a:txBody>
                    <a:bodyPr/>
                    <a:lstStyle/>
                    <a:p>
                      <a:r>
                        <a:rPr lang="el-GR" dirty="0"/>
                        <a:t>- </a:t>
                      </a:r>
                      <a:r>
                        <a:rPr lang="el-GR" dirty="0" err="1"/>
                        <a:t>Θρομβοπενία</a:t>
                      </a:r>
                      <a:r>
                        <a:rPr lang="el-GR" dirty="0"/>
                        <a:t> (π.χ. </a:t>
                      </a:r>
                      <a:r>
                        <a:rPr lang="en" dirty="0"/>
                        <a:t>ITP, DIC) </a:t>
                      </a:r>
                      <a:br>
                        <a:rPr lang="en" dirty="0"/>
                      </a:br>
                      <a:r>
                        <a:rPr lang="en" dirty="0"/>
                        <a:t>- </a:t>
                      </a:r>
                      <a:r>
                        <a:rPr lang="el-GR" dirty="0"/>
                        <a:t>Διαταραχές πήξεως </a:t>
                      </a:r>
                      <a:br>
                        <a:rPr lang="el-GR" dirty="0"/>
                      </a:br>
                      <a:r>
                        <a:rPr lang="el-GR" dirty="0"/>
                        <a:t>- Σύνδρομα αγγειακής ευθραυστότητας (π.χ. </a:t>
                      </a:r>
                      <a:r>
                        <a:rPr lang="en" dirty="0"/>
                        <a:t>scurvy, </a:t>
                      </a:r>
                      <a:r>
                        <a:rPr lang="el-GR" dirty="0" err="1"/>
                        <a:t>γηρασμένο</a:t>
                      </a:r>
                      <a:r>
                        <a:rPr lang="el-GR" dirty="0"/>
                        <a:t> δέρμα)</a:t>
                      </a:r>
                    </a:p>
                  </a:txBody>
                  <a:tcPr/>
                </a:tc>
                <a:tc>
                  <a:txBody>
                    <a:bodyPr/>
                    <a:lstStyle/>
                    <a:p>
                      <a:r>
                        <a:rPr lang="el-GR" dirty="0"/>
                        <a:t>- Αγγειίτιδες μικρών αγγείων (π.χ. </a:t>
                      </a:r>
                      <a:r>
                        <a:rPr lang="en" dirty="0"/>
                        <a:t>IgA </a:t>
                      </a:r>
                      <a:r>
                        <a:rPr lang="el-GR" dirty="0"/>
                        <a:t>αγγειίτιδα, </a:t>
                      </a:r>
                      <a:r>
                        <a:rPr lang="en" dirty="0"/>
                        <a:t>ANCA-</a:t>
                      </a:r>
                      <a:r>
                        <a:rPr lang="el-GR" dirty="0"/>
                        <a:t>αγγειίτιδες) </a:t>
                      </a:r>
                      <a:br>
                        <a:rPr lang="el-GR" dirty="0"/>
                      </a:br>
                      <a:r>
                        <a:rPr lang="el-GR" dirty="0"/>
                        <a:t>- Μικροβιακή ενδοκαρδίτιδα </a:t>
                      </a:r>
                      <a:br>
                        <a:rPr lang="el-GR" dirty="0"/>
                      </a:br>
                      <a:r>
                        <a:rPr lang="el-GR" dirty="0"/>
                        <a:t>- Σήψη με αγγειίτιδα</a:t>
                      </a:r>
                    </a:p>
                  </a:txBody>
                  <a:tcPr/>
                </a:tc>
                <a:extLst>
                  <a:ext uri="{0D108BD9-81ED-4DB2-BD59-A6C34878D82A}">
                    <a16:rowId xmlns:a16="http://schemas.microsoft.com/office/drawing/2014/main" val="2253814535"/>
                  </a:ext>
                </a:extLst>
              </a:tr>
            </a:tbl>
          </a:graphicData>
        </a:graphic>
      </p:graphicFrame>
    </p:spTree>
    <p:extLst>
      <p:ext uri="{BB962C8B-B14F-4D97-AF65-F5344CB8AC3E}">
        <p14:creationId xmlns:p14="http://schemas.microsoft.com/office/powerpoint/2010/main" val="3401170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D1F300-6627-544F-9DFD-826B06828939}"/>
              </a:ext>
            </a:extLst>
          </p:cNvPr>
          <p:cNvSpPr>
            <a:spLocks noGrp="1"/>
          </p:cNvSpPr>
          <p:nvPr>
            <p:ph type="title"/>
          </p:nvPr>
        </p:nvSpPr>
        <p:spPr/>
        <p:txBody>
          <a:bodyPr/>
          <a:lstStyle/>
          <a:p>
            <a:r>
              <a:rPr lang="el-GR" dirty="0"/>
              <a:t>Δερματολογία</a:t>
            </a:r>
          </a:p>
        </p:txBody>
      </p:sp>
      <p:sp>
        <p:nvSpPr>
          <p:cNvPr id="3" name="Θέση περιεχομένου 2">
            <a:extLst>
              <a:ext uri="{FF2B5EF4-FFF2-40B4-BE49-F238E27FC236}">
                <a16:creationId xmlns:a16="http://schemas.microsoft.com/office/drawing/2014/main" id="{83D28251-838F-8B4E-9257-E19B4AD4096C}"/>
              </a:ext>
            </a:extLst>
          </p:cNvPr>
          <p:cNvSpPr>
            <a:spLocks noGrp="1"/>
          </p:cNvSpPr>
          <p:nvPr>
            <p:ph idx="1"/>
          </p:nvPr>
        </p:nvSpPr>
        <p:spPr/>
        <p:txBody>
          <a:bodyPr/>
          <a:lstStyle/>
          <a:p>
            <a:pPr marL="0" indent="0">
              <a:buNone/>
            </a:pPr>
            <a:r>
              <a:rPr lang="el-GR" dirty="0"/>
              <a:t>Οι δερματικές νόσοι</a:t>
            </a:r>
          </a:p>
          <a:p>
            <a:endParaRPr lang="el-GR" dirty="0"/>
          </a:p>
          <a:p>
            <a:pPr lvl="1">
              <a:buFont typeface="Wingdings" pitchFamily="2" charset="2"/>
              <a:buChar char="ü"/>
            </a:pPr>
            <a:r>
              <a:rPr lang="el-GR" dirty="0"/>
              <a:t>Είναι συχνές</a:t>
            </a:r>
          </a:p>
          <a:p>
            <a:pPr lvl="1">
              <a:buFont typeface="Wingdings" pitchFamily="2" charset="2"/>
              <a:buChar char="ü"/>
            </a:pPr>
            <a:endParaRPr lang="el-GR" dirty="0"/>
          </a:p>
          <a:p>
            <a:pPr lvl="1">
              <a:buFont typeface="Wingdings" pitchFamily="2" charset="2"/>
              <a:buChar char="ü"/>
            </a:pPr>
            <a:r>
              <a:rPr lang="el-GR" dirty="0"/>
              <a:t>Έχουν </a:t>
            </a:r>
            <a:r>
              <a:rPr lang="el-GR" dirty="0" err="1"/>
              <a:t>σημνατική</a:t>
            </a:r>
            <a:r>
              <a:rPr lang="el-GR" dirty="0"/>
              <a:t> επίδραση στην ποιότητα ζωής των ασθενών</a:t>
            </a:r>
          </a:p>
          <a:p>
            <a:pPr lvl="1">
              <a:buFont typeface="Wingdings" pitchFamily="2" charset="2"/>
              <a:buChar char="ü"/>
            </a:pPr>
            <a:endParaRPr lang="el-GR" dirty="0"/>
          </a:p>
          <a:p>
            <a:pPr lvl="1">
              <a:buFont typeface="Wingdings" pitchFamily="2" charset="2"/>
              <a:buChar char="ü"/>
            </a:pPr>
            <a:r>
              <a:rPr lang="el-GR" dirty="0"/>
              <a:t>Μπορεί να είναι επικίνδυνες για την ζωή </a:t>
            </a:r>
          </a:p>
          <a:p>
            <a:pPr lvl="1">
              <a:buFont typeface="Wingdings" pitchFamily="2" charset="2"/>
              <a:buChar char="ü"/>
            </a:pPr>
            <a:endParaRPr lang="el-GR" dirty="0"/>
          </a:p>
          <a:p>
            <a:pPr lvl="1">
              <a:buFont typeface="Wingdings" pitchFamily="2" charset="2"/>
              <a:buChar char="ü"/>
            </a:pPr>
            <a:r>
              <a:rPr lang="el-GR" dirty="0"/>
              <a:t>Όλες οι ειδικότητες θα έρθουν αντιμέτωπες με κάποιο δερματικό εξάνθημα</a:t>
            </a:r>
          </a:p>
          <a:p>
            <a:pPr lvl="1"/>
            <a:endParaRPr lang="el-GR" dirty="0"/>
          </a:p>
          <a:p>
            <a:endParaRPr lang="el-GR" dirty="0"/>
          </a:p>
        </p:txBody>
      </p:sp>
    </p:spTree>
    <p:extLst>
      <p:ext uri="{BB962C8B-B14F-4D97-AF65-F5344CB8AC3E}">
        <p14:creationId xmlns:p14="http://schemas.microsoft.com/office/powerpoint/2010/main" val="3238635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bb. 1 8 Palpable Purpura, teilweise mit hä-morrhagischen Nekrosen und... |  Download Scientific Diagram">
            <a:extLst>
              <a:ext uri="{FF2B5EF4-FFF2-40B4-BE49-F238E27FC236}">
                <a16:creationId xmlns:a16="http://schemas.microsoft.com/office/drawing/2014/main" id="{2F1EFCD7-DD07-074C-85AF-371D1E70D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4880" y="573013"/>
            <a:ext cx="3000829" cy="42777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lpable Purpura - LearnDerm">
            <a:extLst>
              <a:ext uri="{FF2B5EF4-FFF2-40B4-BE49-F238E27FC236}">
                <a16:creationId xmlns:a16="http://schemas.microsoft.com/office/drawing/2014/main" id="{6E66D1A4-55B6-F24B-B966-C61D7B532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609" y="4412158"/>
            <a:ext cx="2500323" cy="18728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ging Skin Bruising">
            <a:extLst>
              <a:ext uri="{FF2B5EF4-FFF2-40B4-BE49-F238E27FC236}">
                <a16:creationId xmlns:a16="http://schemas.microsoft.com/office/drawing/2014/main" id="{FBAD85D8-5338-244D-A492-94A11273D5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027" y="573013"/>
            <a:ext cx="35814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urpura: Blood Spots, Thrombocytopenic, Symptoms &amp; Causes">
            <a:extLst>
              <a:ext uri="{FF2B5EF4-FFF2-40B4-BE49-F238E27FC236}">
                <a16:creationId xmlns:a16="http://schemas.microsoft.com/office/drawing/2014/main" id="{CECF99B8-4852-894E-BB9D-1F84D4CDD0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6705" y="2186822"/>
            <a:ext cx="3537344" cy="20247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s it Actinic (Senile) Purpura or Elder Abuse | Godoy Medical Forensics">
            <a:extLst>
              <a:ext uri="{FF2B5EF4-FFF2-40B4-BE49-F238E27FC236}">
                <a16:creationId xmlns:a16="http://schemas.microsoft.com/office/drawing/2014/main" id="{B6CAE1A0-CF81-7D45-8FBE-68FBE8585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9477" y="3960887"/>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450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6E45C1-BAE4-C54C-892F-BDB0AC1C9D70}"/>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0CA5C7AE-C20A-B340-99E2-8551B85CF751}"/>
              </a:ext>
            </a:extLst>
          </p:cNvPr>
          <p:cNvPicPr>
            <a:picLocks noGrp="1" noChangeAspect="1"/>
          </p:cNvPicPr>
          <p:nvPr>
            <p:ph idx="1"/>
          </p:nvPr>
        </p:nvPicPr>
        <p:blipFill>
          <a:blip r:embed="rId2"/>
          <a:stretch>
            <a:fillRect/>
          </a:stretch>
        </p:blipFill>
        <p:spPr>
          <a:xfrm>
            <a:off x="298948" y="0"/>
            <a:ext cx="12596175" cy="6492874"/>
          </a:xfrm>
        </p:spPr>
      </p:pic>
    </p:spTree>
    <p:extLst>
      <p:ext uri="{BB962C8B-B14F-4D97-AF65-F5344CB8AC3E}">
        <p14:creationId xmlns:p14="http://schemas.microsoft.com/office/powerpoint/2010/main" val="252689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5499EE-A7F7-E04B-8A36-2B693C4C1D91}"/>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0B9C8175-4734-BE4B-8139-6EE7EF033792}"/>
              </a:ext>
            </a:extLst>
          </p:cNvPr>
          <p:cNvPicPr>
            <a:picLocks noGrp="1" noChangeAspect="1"/>
          </p:cNvPicPr>
          <p:nvPr>
            <p:ph idx="1"/>
          </p:nvPr>
        </p:nvPicPr>
        <p:blipFill>
          <a:blip r:embed="rId2"/>
          <a:stretch>
            <a:fillRect/>
          </a:stretch>
        </p:blipFill>
        <p:spPr>
          <a:xfrm>
            <a:off x="838200" y="0"/>
            <a:ext cx="9660467" cy="7409898"/>
          </a:xfrm>
        </p:spPr>
      </p:pic>
    </p:spTree>
    <p:extLst>
      <p:ext uri="{BB962C8B-B14F-4D97-AF65-F5344CB8AC3E}">
        <p14:creationId xmlns:p14="http://schemas.microsoft.com/office/powerpoint/2010/main" val="4204378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325D0CE0-7E06-D84F-B02E-D63F41C88639}"/>
              </a:ext>
            </a:extLst>
          </p:cNvPr>
          <p:cNvPicPr>
            <a:picLocks noChangeAspect="1"/>
          </p:cNvPicPr>
          <p:nvPr/>
        </p:nvPicPr>
        <p:blipFill>
          <a:blip r:embed="rId3"/>
          <a:stretch>
            <a:fillRect/>
          </a:stretch>
        </p:blipFill>
        <p:spPr>
          <a:xfrm>
            <a:off x="688741" y="510116"/>
            <a:ext cx="4272726" cy="5696968"/>
          </a:xfrm>
          <a:prstGeom prst="rect">
            <a:avLst/>
          </a:prstGeom>
        </p:spPr>
      </p:pic>
      <p:pic>
        <p:nvPicPr>
          <p:cNvPr id="6" name="Εικόνα 5">
            <a:extLst>
              <a:ext uri="{FF2B5EF4-FFF2-40B4-BE49-F238E27FC236}">
                <a16:creationId xmlns:a16="http://schemas.microsoft.com/office/drawing/2014/main" id="{68110A9A-09E4-BD43-99E7-6CF91A2FBDAD}"/>
              </a:ext>
            </a:extLst>
          </p:cNvPr>
          <p:cNvPicPr>
            <a:picLocks noChangeAspect="1"/>
          </p:cNvPicPr>
          <p:nvPr/>
        </p:nvPicPr>
        <p:blipFill>
          <a:blip r:embed="rId4"/>
          <a:stretch>
            <a:fillRect/>
          </a:stretch>
        </p:blipFill>
        <p:spPr>
          <a:xfrm>
            <a:off x="5338864" y="510116"/>
            <a:ext cx="2978944" cy="2857500"/>
          </a:xfrm>
          <a:prstGeom prst="rect">
            <a:avLst/>
          </a:prstGeom>
        </p:spPr>
      </p:pic>
      <p:pic>
        <p:nvPicPr>
          <p:cNvPr id="7" name="Εικόνα 6">
            <a:extLst>
              <a:ext uri="{FF2B5EF4-FFF2-40B4-BE49-F238E27FC236}">
                <a16:creationId xmlns:a16="http://schemas.microsoft.com/office/drawing/2014/main" id="{44B98CC1-4100-1647-9325-52515A2B09EB}"/>
              </a:ext>
            </a:extLst>
          </p:cNvPr>
          <p:cNvPicPr>
            <a:picLocks noChangeAspect="1"/>
          </p:cNvPicPr>
          <p:nvPr/>
        </p:nvPicPr>
        <p:blipFill>
          <a:blip r:embed="rId5"/>
          <a:stretch>
            <a:fillRect/>
          </a:stretch>
        </p:blipFill>
        <p:spPr>
          <a:xfrm>
            <a:off x="8869663" y="495700"/>
            <a:ext cx="2153937" cy="2871916"/>
          </a:xfrm>
          <a:prstGeom prst="rect">
            <a:avLst/>
          </a:prstGeom>
        </p:spPr>
      </p:pic>
      <p:pic>
        <p:nvPicPr>
          <p:cNvPr id="8" name="Εικόνα 7">
            <a:extLst>
              <a:ext uri="{FF2B5EF4-FFF2-40B4-BE49-F238E27FC236}">
                <a16:creationId xmlns:a16="http://schemas.microsoft.com/office/drawing/2014/main" id="{AC79BF93-719C-6746-AC2A-D9958B3A190A}"/>
              </a:ext>
            </a:extLst>
          </p:cNvPr>
          <p:cNvPicPr>
            <a:picLocks noChangeAspect="1"/>
          </p:cNvPicPr>
          <p:nvPr/>
        </p:nvPicPr>
        <p:blipFill>
          <a:blip r:embed="rId6"/>
          <a:stretch>
            <a:fillRect/>
          </a:stretch>
        </p:blipFill>
        <p:spPr>
          <a:xfrm rot="16200000">
            <a:off x="7167401" y="3183469"/>
            <a:ext cx="2571751" cy="3429000"/>
          </a:xfrm>
          <a:prstGeom prst="rect">
            <a:avLst/>
          </a:prstGeom>
        </p:spPr>
      </p:pic>
    </p:spTree>
    <p:extLst>
      <p:ext uri="{BB962C8B-B14F-4D97-AF65-F5344CB8AC3E}">
        <p14:creationId xmlns:p14="http://schemas.microsoft.com/office/powerpoint/2010/main" val="3596990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274C32-F2E3-664A-A20D-5ED99A7C80C2}"/>
              </a:ext>
            </a:extLst>
          </p:cNvPr>
          <p:cNvSpPr>
            <a:spLocks noGrp="1"/>
          </p:cNvSpPr>
          <p:nvPr>
            <p:ph type="title"/>
          </p:nvPr>
        </p:nvSpPr>
        <p:spPr/>
        <p:txBody>
          <a:bodyPr/>
          <a:lstStyle/>
          <a:p>
            <a:r>
              <a:rPr lang="el-GR" dirty="0"/>
              <a:t>Κατανομή </a:t>
            </a:r>
          </a:p>
        </p:txBody>
      </p:sp>
      <p:graphicFrame>
        <p:nvGraphicFramePr>
          <p:cNvPr id="3" name="Πίνακας 3">
            <a:extLst>
              <a:ext uri="{FF2B5EF4-FFF2-40B4-BE49-F238E27FC236}">
                <a16:creationId xmlns:a16="http://schemas.microsoft.com/office/drawing/2014/main" id="{E6CA07EA-D1D9-BD42-A975-38ACC35F87CF}"/>
              </a:ext>
            </a:extLst>
          </p:cNvPr>
          <p:cNvGraphicFramePr>
            <a:graphicFrameLocks noGrp="1"/>
          </p:cNvGraphicFramePr>
          <p:nvPr>
            <p:extLst>
              <p:ext uri="{D42A27DB-BD31-4B8C-83A1-F6EECF244321}">
                <p14:modId xmlns:p14="http://schemas.microsoft.com/office/powerpoint/2010/main" val="1078347840"/>
              </p:ext>
            </p:extLst>
          </p:nvPr>
        </p:nvGraphicFramePr>
        <p:xfrm>
          <a:off x="5455268" y="1565230"/>
          <a:ext cx="4064000" cy="37084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517186688"/>
                    </a:ext>
                  </a:extLst>
                </a:gridCol>
              </a:tblGrid>
              <a:tr h="370840">
                <a:tc>
                  <a:txBody>
                    <a:bodyPr/>
                    <a:lstStyle/>
                    <a:p>
                      <a:r>
                        <a:rPr lang="el-GR" dirty="0">
                          <a:solidFill>
                            <a:schemeClr val="bg1"/>
                          </a:solidFill>
                        </a:rPr>
                        <a:t>Κατανομή εξανθήματος</a:t>
                      </a:r>
                    </a:p>
                  </a:txBody>
                  <a:tcPr>
                    <a:solidFill>
                      <a:schemeClr val="accent6">
                        <a:lumMod val="75000"/>
                      </a:schemeClr>
                    </a:solidFill>
                  </a:tcPr>
                </a:tc>
                <a:extLst>
                  <a:ext uri="{0D108BD9-81ED-4DB2-BD59-A6C34878D82A}">
                    <a16:rowId xmlns:a16="http://schemas.microsoft.com/office/drawing/2014/main" val="457920841"/>
                  </a:ext>
                </a:extLst>
              </a:tr>
              <a:tr h="370840">
                <a:tc>
                  <a:txBody>
                    <a:bodyPr/>
                    <a:lstStyle/>
                    <a:p>
                      <a:r>
                        <a:rPr lang="el-GR" dirty="0" err="1"/>
                        <a:t>Γενικευμ</a:t>
                      </a:r>
                      <a:r>
                        <a:rPr lang="en-US" dirty="0" err="1"/>
                        <a:t>έ</a:t>
                      </a:r>
                      <a:r>
                        <a:rPr lang="el-GR" dirty="0" err="1"/>
                        <a:t>νο</a:t>
                      </a:r>
                      <a:endParaRPr lang="el-GR" dirty="0"/>
                    </a:p>
                  </a:txBody>
                  <a:tcPr/>
                </a:tc>
                <a:extLst>
                  <a:ext uri="{0D108BD9-81ED-4DB2-BD59-A6C34878D82A}">
                    <a16:rowId xmlns:a16="http://schemas.microsoft.com/office/drawing/2014/main" val="2351335730"/>
                  </a:ext>
                </a:extLst>
              </a:tr>
              <a:tr h="370840">
                <a:tc>
                  <a:txBody>
                    <a:bodyPr/>
                    <a:lstStyle/>
                    <a:p>
                      <a:r>
                        <a:rPr lang="el-GR" dirty="0" err="1"/>
                        <a:t>Εκτεταμ</a:t>
                      </a:r>
                      <a:r>
                        <a:rPr lang="en-US" dirty="0" err="1"/>
                        <a:t>έ</a:t>
                      </a:r>
                      <a:r>
                        <a:rPr lang="el-GR" dirty="0" err="1"/>
                        <a:t>νο</a:t>
                      </a:r>
                      <a:endParaRPr lang="el-GR" dirty="0"/>
                    </a:p>
                  </a:txBody>
                  <a:tcPr/>
                </a:tc>
                <a:extLst>
                  <a:ext uri="{0D108BD9-81ED-4DB2-BD59-A6C34878D82A}">
                    <a16:rowId xmlns:a16="http://schemas.microsoft.com/office/drawing/2014/main" val="1503605710"/>
                  </a:ext>
                </a:extLst>
              </a:tr>
              <a:tr h="370840">
                <a:tc>
                  <a:txBody>
                    <a:bodyPr/>
                    <a:lstStyle/>
                    <a:p>
                      <a:r>
                        <a:rPr lang="el-GR" dirty="0"/>
                        <a:t>Εντοπισμένο</a:t>
                      </a:r>
                    </a:p>
                  </a:txBody>
                  <a:tcPr/>
                </a:tc>
                <a:extLst>
                  <a:ext uri="{0D108BD9-81ED-4DB2-BD59-A6C34878D82A}">
                    <a16:rowId xmlns:a16="http://schemas.microsoft.com/office/drawing/2014/main" val="1790815997"/>
                  </a:ext>
                </a:extLst>
              </a:tr>
              <a:tr h="370840">
                <a:tc>
                  <a:txBody>
                    <a:bodyPr/>
                    <a:lstStyle/>
                    <a:p>
                      <a:r>
                        <a:rPr lang="el-GR" dirty="0" err="1"/>
                        <a:t>Καμπτικ</a:t>
                      </a:r>
                      <a:r>
                        <a:rPr lang="en-US" dirty="0" err="1"/>
                        <a:t>έ</a:t>
                      </a:r>
                      <a:r>
                        <a:rPr lang="el-GR" dirty="0"/>
                        <a:t>ς επιφάνειες</a:t>
                      </a:r>
                    </a:p>
                  </a:txBody>
                  <a:tcPr/>
                </a:tc>
                <a:extLst>
                  <a:ext uri="{0D108BD9-81ED-4DB2-BD59-A6C34878D82A}">
                    <a16:rowId xmlns:a16="http://schemas.microsoft.com/office/drawing/2014/main" val="1333207399"/>
                  </a:ext>
                </a:extLst>
              </a:tr>
              <a:tr h="370840">
                <a:tc>
                  <a:txBody>
                    <a:bodyPr/>
                    <a:lstStyle/>
                    <a:p>
                      <a:r>
                        <a:rPr lang="el-GR" dirty="0" err="1"/>
                        <a:t>Εκτατικές</a:t>
                      </a:r>
                      <a:r>
                        <a:rPr lang="el-GR" dirty="0"/>
                        <a:t> επιφάνειες</a:t>
                      </a:r>
                    </a:p>
                  </a:txBody>
                  <a:tcPr/>
                </a:tc>
                <a:extLst>
                  <a:ext uri="{0D108BD9-81ED-4DB2-BD59-A6C34878D82A}">
                    <a16:rowId xmlns:a16="http://schemas.microsoft.com/office/drawing/2014/main" val="3669238023"/>
                  </a:ext>
                </a:extLst>
              </a:tr>
              <a:tr h="370840">
                <a:tc>
                  <a:txBody>
                    <a:bodyPr/>
                    <a:lstStyle/>
                    <a:p>
                      <a:r>
                        <a:rPr lang="el-GR" dirty="0"/>
                        <a:t>Περιοχές πίεσης</a:t>
                      </a:r>
                    </a:p>
                  </a:txBody>
                  <a:tcPr/>
                </a:tc>
                <a:extLst>
                  <a:ext uri="{0D108BD9-81ED-4DB2-BD59-A6C34878D82A}">
                    <a16:rowId xmlns:a16="http://schemas.microsoft.com/office/drawing/2014/main" val="2934780426"/>
                  </a:ext>
                </a:extLst>
              </a:tr>
              <a:tr h="370840">
                <a:tc>
                  <a:txBody>
                    <a:bodyPr/>
                    <a:lstStyle/>
                    <a:p>
                      <a:r>
                        <a:rPr lang="el-GR" dirty="0" err="1"/>
                        <a:t>Δερμοτομιακ</a:t>
                      </a:r>
                      <a:r>
                        <a:rPr lang="en-US" dirty="0" err="1"/>
                        <a:t>ή</a:t>
                      </a:r>
                      <a:endParaRPr lang="el-GR" dirty="0"/>
                    </a:p>
                  </a:txBody>
                  <a:tcPr/>
                </a:tc>
                <a:extLst>
                  <a:ext uri="{0D108BD9-81ED-4DB2-BD59-A6C34878D82A}">
                    <a16:rowId xmlns:a16="http://schemas.microsoft.com/office/drawing/2014/main" val="2243487984"/>
                  </a:ext>
                </a:extLst>
              </a:tr>
              <a:tr h="370840">
                <a:tc>
                  <a:txBody>
                    <a:bodyPr/>
                    <a:lstStyle/>
                    <a:p>
                      <a:r>
                        <a:rPr lang="el-GR" dirty="0" err="1"/>
                        <a:t>Φωτοεκτεθειμένη</a:t>
                      </a:r>
                      <a:endParaRPr lang="el-GR" dirty="0"/>
                    </a:p>
                  </a:txBody>
                  <a:tcPr/>
                </a:tc>
                <a:extLst>
                  <a:ext uri="{0D108BD9-81ED-4DB2-BD59-A6C34878D82A}">
                    <a16:rowId xmlns:a16="http://schemas.microsoft.com/office/drawing/2014/main" val="2544203419"/>
                  </a:ext>
                </a:extLst>
              </a:tr>
              <a:tr h="370840">
                <a:tc>
                  <a:txBody>
                    <a:bodyPr/>
                    <a:lstStyle/>
                    <a:p>
                      <a:r>
                        <a:rPr lang="el-GR" dirty="0"/>
                        <a:t>Φαινόμενο </a:t>
                      </a:r>
                      <a:r>
                        <a:rPr lang="en-US" dirty="0"/>
                        <a:t>Koebner </a:t>
                      </a:r>
                      <a:endParaRPr lang="el-GR" dirty="0"/>
                    </a:p>
                  </a:txBody>
                  <a:tcPr/>
                </a:tc>
                <a:extLst>
                  <a:ext uri="{0D108BD9-81ED-4DB2-BD59-A6C34878D82A}">
                    <a16:rowId xmlns:a16="http://schemas.microsoft.com/office/drawing/2014/main" val="3970696102"/>
                  </a:ext>
                </a:extLst>
              </a:tr>
            </a:tbl>
          </a:graphicData>
        </a:graphic>
      </p:graphicFrame>
      <p:grpSp>
        <p:nvGrpSpPr>
          <p:cNvPr id="4" name="Group 10">
            <a:extLst>
              <a:ext uri="{FF2B5EF4-FFF2-40B4-BE49-F238E27FC236}">
                <a16:creationId xmlns:a16="http://schemas.microsoft.com/office/drawing/2014/main" id="{D8823607-3E5D-7B48-ADF8-04F68062687C}"/>
              </a:ext>
            </a:extLst>
          </p:cNvPr>
          <p:cNvGrpSpPr>
            <a:grpSpLocks/>
          </p:cNvGrpSpPr>
          <p:nvPr/>
        </p:nvGrpSpPr>
        <p:grpSpPr bwMode="auto">
          <a:xfrm>
            <a:off x="1826321" y="1565230"/>
            <a:ext cx="1965677" cy="4674675"/>
            <a:chOff x="3360" y="288"/>
            <a:chExt cx="1002" cy="2873"/>
          </a:xfrm>
        </p:grpSpPr>
        <p:grpSp>
          <p:nvGrpSpPr>
            <p:cNvPr id="5" name="Group 11">
              <a:extLst>
                <a:ext uri="{FF2B5EF4-FFF2-40B4-BE49-F238E27FC236}">
                  <a16:creationId xmlns:a16="http://schemas.microsoft.com/office/drawing/2014/main" id="{9DB9D654-9B10-ED48-8640-6A83FFBA77D8}"/>
                </a:ext>
              </a:extLst>
            </p:cNvPr>
            <p:cNvGrpSpPr>
              <a:grpSpLocks/>
            </p:cNvGrpSpPr>
            <p:nvPr/>
          </p:nvGrpSpPr>
          <p:grpSpPr bwMode="auto">
            <a:xfrm>
              <a:off x="3360" y="288"/>
              <a:ext cx="1002" cy="2873"/>
              <a:chOff x="198" y="631"/>
              <a:chExt cx="1224" cy="3148"/>
            </a:xfrm>
          </p:grpSpPr>
          <p:sp>
            <p:nvSpPr>
              <p:cNvPr id="47" name="Freeform 12">
                <a:extLst>
                  <a:ext uri="{FF2B5EF4-FFF2-40B4-BE49-F238E27FC236}">
                    <a16:creationId xmlns:a16="http://schemas.microsoft.com/office/drawing/2014/main" id="{CA4554E5-E20C-6B4A-972C-CAC3D4779442}"/>
                  </a:ext>
                </a:extLst>
              </p:cNvPr>
              <p:cNvSpPr>
                <a:spLocks/>
              </p:cNvSpPr>
              <p:nvPr/>
            </p:nvSpPr>
            <p:spPr bwMode="auto">
              <a:xfrm>
                <a:off x="200" y="2202"/>
                <a:ext cx="202" cy="253"/>
              </a:xfrm>
              <a:custGeom>
                <a:avLst/>
                <a:gdLst>
                  <a:gd name="T0" fmla="*/ 73 w 202"/>
                  <a:gd name="T1" fmla="*/ 5 h 253"/>
                  <a:gd name="T2" fmla="*/ 61 w 202"/>
                  <a:gd name="T3" fmla="*/ 10 h 253"/>
                  <a:gd name="T4" fmla="*/ 51 w 202"/>
                  <a:gd name="T5" fmla="*/ 15 h 253"/>
                  <a:gd name="T6" fmla="*/ 42 w 202"/>
                  <a:gd name="T7" fmla="*/ 22 h 253"/>
                  <a:gd name="T8" fmla="*/ 34 w 202"/>
                  <a:gd name="T9" fmla="*/ 32 h 253"/>
                  <a:gd name="T10" fmla="*/ 26 w 202"/>
                  <a:gd name="T11" fmla="*/ 48 h 253"/>
                  <a:gd name="T12" fmla="*/ 16 w 202"/>
                  <a:gd name="T13" fmla="*/ 70 h 253"/>
                  <a:gd name="T14" fmla="*/ 8 w 202"/>
                  <a:gd name="T15" fmla="*/ 92 h 253"/>
                  <a:gd name="T16" fmla="*/ 4 w 202"/>
                  <a:gd name="T17" fmla="*/ 121 h 253"/>
                  <a:gd name="T18" fmla="*/ 0 w 202"/>
                  <a:gd name="T19" fmla="*/ 154 h 253"/>
                  <a:gd name="T20" fmla="*/ 0 w 202"/>
                  <a:gd name="T21" fmla="*/ 170 h 253"/>
                  <a:gd name="T22" fmla="*/ 6 w 202"/>
                  <a:gd name="T23" fmla="*/ 175 h 253"/>
                  <a:gd name="T24" fmla="*/ 16 w 202"/>
                  <a:gd name="T25" fmla="*/ 174 h 253"/>
                  <a:gd name="T26" fmla="*/ 25 w 202"/>
                  <a:gd name="T27" fmla="*/ 167 h 253"/>
                  <a:gd name="T28" fmla="*/ 30 w 202"/>
                  <a:gd name="T29" fmla="*/ 158 h 253"/>
                  <a:gd name="T30" fmla="*/ 36 w 202"/>
                  <a:gd name="T31" fmla="*/ 140 h 253"/>
                  <a:gd name="T32" fmla="*/ 46 w 202"/>
                  <a:gd name="T33" fmla="*/ 125 h 253"/>
                  <a:gd name="T34" fmla="*/ 38 w 202"/>
                  <a:gd name="T35" fmla="*/ 142 h 253"/>
                  <a:gd name="T36" fmla="*/ 35 w 202"/>
                  <a:gd name="T37" fmla="*/ 163 h 253"/>
                  <a:gd name="T38" fmla="*/ 35 w 202"/>
                  <a:gd name="T39" fmla="*/ 187 h 253"/>
                  <a:gd name="T40" fmla="*/ 36 w 202"/>
                  <a:gd name="T41" fmla="*/ 208 h 253"/>
                  <a:gd name="T42" fmla="*/ 38 w 202"/>
                  <a:gd name="T43" fmla="*/ 229 h 253"/>
                  <a:gd name="T44" fmla="*/ 39 w 202"/>
                  <a:gd name="T45" fmla="*/ 239 h 253"/>
                  <a:gd name="T46" fmla="*/ 42 w 202"/>
                  <a:gd name="T47" fmla="*/ 241 h 253"/>
                  <a:gd name="T48" fmla="*/ 44 w 202"/>
                  <a:gd name="T49" fmla="*/ 243 h 253"/>
                  <a:gd name="T50" fmla="*/ 47 w 202"/>
                  <a:gd name="T51" fmla="*/ 243 h 253"/>
                  <a:gd name="T52" fmla="*/ 55 w 202"/>
                  <a:gd name="T53" fmla="*/ 243 h 253"/>
                  <a:gd name="T54" fmla="*/ 62 w 202"/>
                  <a:gd name="T55" fmla="*/ 243 h 253"/>
                  <a:gd name="T56" fmla="*/ 66 w 202"/>
                  <a:gd name="T57" fmla="*/ 250 h 253"/>
                  <a:gd name="T58" fmla="*/ 74 w 202"/>
                  <a:gd name="T59" fmla="*/ 253 h 253"/>
                  <a:gd name="T60" fmla="*/ 83 w 202"/>
                  <a:gd name="T61" fmla="*/ 251 h 253"/>
                  <a:gd name="T62" fmla="*/ 88 w 202"/>
                  <a:gd name="T63" fmla="*/ 247 h 253"/>
                  <a:gd name="T64" fmla="*/ 90 w 202"/>
                  <a:gd name="T65" fmla="*/ 247 h 253"/>
                  <a:gd name="T66" fmla="*/ 96 w 202"/>
                  <a:gd name="T67" fmla="*/ 250 h 253"/>
                  <a:gd name="T68" fmla="*/ 103 w 202"/>
                  <a:gd name="T69" fmla="*/ 250 h 253"/>
                  <a:gd name="T70" fmla="*/ 107 w 202"/>
                  <a:gd name="T71" fmla="*/ 248 h 253"/>
                  <a:gd name="T72" fmla="*/ 109 w 202"/>
                  <a:gd name="T73" fmla="*/ 247 h 253"/>
                  <a:gd name="T74" fmla="*/ 113 w 202"/>
                  <a:gd name="T75" fmla="*/ 243 h 253"/>
                  <a:gd name="T76" fmla="*/ 118 w 202"/>
                  <a:gd name="T77" fmla="*/ 245 h 253"/>
                  <a:gd name="T78" fmla="*/ 126 w 202"/>
                  <a:gd name="T79" fmla="*/ 245 h 253"/>
                  <a:gd name="T80" fmla="*/ 131 w 202"/>
                  <a:gd name="T81" fmla="*/ 245 h 253"/>
                  <a:gd name="T82" fmla="*/ 144 w 202"/>
                  <a:gd name="T83" fmla="*/ 232 h 253"/>
                  <a:gd name="T84" fmla="*/ 152 w 202"/>
                  <a:gd name="T85" fmla="*/ 214 h 253"/>
                  <a:gd name="T86" fmla="*/ 158 w 202"/>
                  <a:gd name="T87" fmla="*/ 184 h 253"/>
                  <a:gd name="T88" fmla="*/ 170 w 202"/>
                  <a:gd name="T89" fmla="*/ 138 h 253"/>
                  <a:gd name="T90" fmla="*/ 184 w 202"/>
                  <a:gd name="T91" fmla="*/ 95 h 253"/>
                  <a:gd name="T92" fmla="*/ 187 w 202"/>
                  <a:gd name="T93" fmla="*/ 59 h 253"/>
                  <a:gd name="T94" fmla="*/ 186 w 202"/>
                  <a:gd name="T95" fmla="*/ 37 h 253"/>
                  <a:gd name="T96" fmla="*/ 187 w 202"/>
                  <a:gd name="T97" fmla="*/ 26 h 253"/>
                  <a:gd name="T98" fmla="*/ 192 w 202"/>
                  <a:gd name="T99" fmla="*/ 20 h 253"/>
                  <a:gd name="T100" fmla="*/ 197 w 202"/>
                  <a:gd name="T101" fmla="*/ 8 h 253"/>
                  <a:gd name="T102" fmla="*/ 79 w 202"/>
                  <a:gd name="T103" fmla="*/ 0 h 2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2"/>
                  <a:gd name="T157" fmla="*/ 0 h 253"/>
                  <a:gd name="T158" fmla="*/ 202 w 202"/>
                  <a:gd name="T159" fmla="*/ 253 h 2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2" h="253">
                    <a:moveTo>
                      <a:pt x="79" y="0"/>
                    </a:moveTo>
                    <a:lnTo>
                      <a:pt x="77" y="2"/>
                    </a:lnTo>
                    <a:lnTo>
                      <a:pt x="73" y="5"/>
                    </a:lnTo>
                    <a:lnTo>
                      <a:pt x="70" y="6"/>
                    </a:lnTo>
                    <a:lnTo>
                      <a:pt x="65" y="8"/>
                    </a:lnTo>
                    <a:lnTo>
                      <a:pt x="61" y="10"/>
                    </a:lnTo>
                    <a:lnTo>
                      <a:pt x="57" y="11"/>
                    </a:lnTo>
                    <a:lnTo>
                      <a:pt x="54" y="13"/>
                    </a:lnTo>
                    <a:lnTo>
                      <a:pt x="51" y="15"/>
                    </a:lnTo>
                    <a:lnTo>
                      <a:pt x="48" y="17"/>
                    </a:lnTo>
                    <a:lnTo>
                      <a:pt x="45" y="20"/>
                    </a:lnTo>
                    <a:lnTo>
                      <a:pt x="42" y="22"/>
                    </a:lnTo>
                    <a:lnTo>
                      <a:pt x="39" y="25"/>
                    </a:lnTo>
                    <a:lnTo>
                      <a:pt x="36" y="28"/>
                    </a:lnTo>
                    <a:lnTo>
                      <a:pt x="34" y="32"/>
                    </a:lnTo>
                    <a:lnTo>
                      <a:pt x="32" y="35"/>
                    </a:lnTo>
                    <a:lnTo>
                      <a:pt x="30" y="39"/>
                    </a:lnTo>
                    <a:lnTo>
                      <a:pt x="26" y="48"/>
                    </a:lnTo>
                    <a:lnTo>
                      <a:pt x="22" y="55"/>
                    </a:lnTo>
                    <a:lnTo>
                      <a:pt x="19" y="64"/>
                    </a:lnTo>
                    <a:lnTo>
                      <a:pt x="16" y="70"/>
                    </a:lnTo>
                    <a:lnTo>
                      <a:pt x="12" y="77"/>
                    </a:lnTo>
                    <a:lnTo>
                      <a:pt x="10" y="84"/>
                    </a:lnTo>
                    <a:lnTo>
                      <a:pt x="8" y="92"/>
                    </a:lnTo>
                    <a:lnTo>
                      <a:pt x="7" y="102"/>
                    </a:lnTo>
                    <a:lnTo>
                      <a:pt x="7" y="110"/>
                    </a:lnTo>
                    <a:lnTo>
                      <a:pt x="4" y="121"/>
                    </a:lnTo>
                    <a:lnTo>
                      <a:pt x="3" y="132"/>
                    </a:lnTo>
                    <a:lnTo>
                      <a:pt x="1" y="143"/>
                    </a:lnTo>
                    <a:lnTo>
                      <a:pt x="0" y="154"/>
                    </a:lnTo>
                    <a:lnTo>
                      <a:pt x="0" y="163"/>
                    </a:lnTo>
                    <a:lnTo>
                      <a:pt x="0" y="166"/>
                    </a:lnTo>
                    <a:lnTo>
                      <a:pt x="0" y="170"/>
                    </a:lnTo>
                    <a:lnTo>
                      <a:pt x="1" y="172"/>
                    </a:lnTo>
                    <a:lnTo>
                      <a:pt x="2" y="174"/>
                    </a:lnTo>
                    <a:lnTo>
                      <a:pt x="6" y="175"/>
                    </a:lnTo>
                    <a:lnTo>
                      <a:pt x="10" y="176"/>
                    </a:lnTo>
                    <a:lnTo>
                      <a:pt x="13" y="175"/>
                    </a:lnTo>
                    <a:lnTo>
                      <a:pt x="16" y="174"/>
                    </a:lnTo>
                    <a:lnTo>
                      <a:pt x="19" y="173"/>
                    </a:lnTo>
                    <a:lnTo>
                      <a:pt x="21" y="170"/>
                    </a:lnTo>
                    <a:lnTo>
                      <a:pt x="25" y="167"/>
                    </a:lnTo>
                    <a:lnTo>
                      <a:pt x="27" y="164"/>
                    </a:lnTo>
                    <a:lnTo>
                      <a:pt x="28" y="162"/>
                    </a:lnTo>
                    <a:lnTo>
                      <a:pt x="30" y="158"/>
                    </a:lnTo>
                    <a:lnTo>
                      <a:pt x="32" y="153"/>
                    </a:lnTo>
                    <a:lnTo>
                      <a:pt x="34" y="146"/>
                    </a:lnTo>
                    <a:lnTo>
                      <a:pt x="36" y="140"/>
                    </a:lnTo>
                    <a:lnTo>
                      <a:pt x="39" y="134"/>
                    </a:lnTo>
                    <a:lnTo>
                      <a:pt x="42" y="129"/>
                    </a:lnTo>
                    <a:lnTo>
                      <a:pt x="46" y="125"/>
                    </a:lnTo>
                    <a:lnTo>
                      <a:pt x="43" y="130"/>
                    </a:lnTo>
                    <a:lnTo>
                      <a:pt x="39" y="136"/>
                    </a:lnTo>
                    <a:lnTo>
                      <a:pt x="38" y="142"/>
                    </a:lnTo>
                    <a:lnTo>
                      <a:pt x="36" y="149"/>
                    </a:lnTo>
                    <a:lnTo>
                      <a:pt x="35" y="156"/>
                    </a:lnTo>
                    <a:lnTo>
                      <a:pt x="35" y="163"/>
                    </a:lnTo>
                    <a:lnTo>
                      <a:pt x="35" y="172"/>
                    </a:lnTo>
                    <a:lnTo>
                      <a:pt x="35" y="181"/>
                    </a:lnTo>
                    <a:lnTo>
                      <a:pt x="35" y="187"/>
                    </a:lnTo>
                    <a:lnTo>
                      <a:pt x="35" y="194"/>
                    </a:lnTo>
                    <a:lnTo>
                      <a:pt x="36" y="201"/>
                    </a:lnTo>
                    <a:lnTo>
                      <a:pt x="36" y="208"/>
                    </a:lnTo>
                    <a:lnTo>
                      <a:pt x="36" y="215"/>
                    </a:lnTo>
                    <a:lnTo>
                      <a:pt x="37" y="222"/>
                    </a:lnTo>
                    <a:lnTo>
                      <a:pt x="38" y="229"/>
                    </a:lnTo>
                    <a:lnTo>
                      <a:pt x="38" y="236"/>
                    </a:lnTo>
                    <a:lnTo>
                      <a:pt x="39" y="238"/>
                    </a:lnTo>
                    <a:lnTo>
                      <a:pt x="39" y="239"/>
                    </a:lnTo>
                    <a:lnTo>
                      <a:pt x="41" y="240"/>
                    </a:lnTo>
                    <a:lnTo>
                      <a:pt x="42" y="241"/>
                    </a:lnTo>
                    <a:lnTo>
                      <a:pt x="42" y="242"/>
                    </a:lnTo>
                    <a:lnTo>
                      <a:pt x="43" y="242"/>
                    </a:lnTo>
                    <a:lnTo>
                      <a:pt x="44" y="243"/>
                    </a:lnTo>
                    <a:lnTo>
                      <a:pt x="46" y="243"/>
                    </a:lnTo>
                    <a:lnTo>
                      <a:pt x="47" y="243"/>
                    </a:lnTo>
                    <a:lnTo>
                      <a:pt x="50" y="244"/>
                    </a:lnTo>
                    <a:lnTo>
                      <a:pt x="53" y="243"/>
                    </a:lnTo>
                    <a:lnTo>
                      <a:pt x="55" y="243"/>
                    </a:lnTo>
                    <a:lnTo>
                      <a:pt x="59" y="242"/>
                    </a:lnTo>
                    <a:lnTo>
                      <a:pt x="62" y="241"/>
                    </a:lnTo>
                    <a:lnTo>
                      <a:pt x="62" y="243"/>
                    </a:lnTo>
                    <a:lnTo>
                      <a:pt x="63" y="245"/>
                    </a:lnTo>
                    <a:lnTo>
                      <a:pt x="64" y="248"/>
                    </a:lnTo>
                    <a:lnTo>
                      <a:pt x="66" y="250"/>
                    </a:lnTo>
                    <a:lnTo>
                      <a:pt x="69" y="252"/>
                    </a:lnTo>
                    <a:lnTo>
                      <a:pt x="71" y="253"/>
                    </a:lnTo>
                    <a:lnTo>
                      <a:pt x="74" y="253"/>
                    </a:lnTo>
                    <a:lnTo>
                      <a:pt x="79" y="253"/>
                    </a:lnTo>
                    <a:lnTo>
                      <a:pt x="81" y="252"/>
                    </a:lnTo>
                    <a:lnTo>
                      <a:pt x="83" y="251"/>
                    </a:lnTo>
                    <a:lnTo>
                      <a:pt x="86" y="249"/>
                    </a:lnTo>
                    <a:lnTo>
                      <a:pt x="87" y="248"/>
                    </a:lnTo>
                    <a:lnTo>
                      <a:pt x="88" y="247"/>
                    </a:lnTo>
                    <a:lnTo>
                      <a:pt x="88" y="246"/>
                    </a:lnTo>
                    <a:lnTo>
                      <a:pt x="89" y="246"/>
                    </a:lnTo>
                    <a:lnTo>
                      <a:pt x="90" y="247"/>
                    </a:lnTo>
                    <a:lnTo>
                      <a:pt x="91" y="248"/>
                    </a:lnTo>
                    <a:lnTo>
                      <a:pt x="94" y="250"/>
                    </a:lnTo>
                    <a:lnTo>
                      <a:pt x="96" y="250"/>
                    </a:lnTo>
                    <a:lnTo>
                      <a:pt x="98" y="250"/>
                    </a:lnTo>
                    <a:lnTo>
                      <a:pt x="100" y="250"/>
                    </a:lnTo>
                    <a:lnTo>
                      <a:pt x="103" y="250"/>
                    </a:lnTo>
                    <a:lnTo>
                      <a:pt x="105" y="250"/>
                    </a:lnTo>
                    <a:lnTo>
                      <a:pt x="107" y="249"/>
                    </a:lnTo>
                    <a:lnTo>
                      <a:pt x="107" y="248"/>
                    </a:lnTo>
                    <a:lnTo>
                      <a:pt x="108" y="248"/>
                    </a:lnTo>
                    <a:lnTo>
                      <a:pt x="108" y="247"/>
                    </a:lnTo>
                    <a:lnTo>
                      <a:pt x="109" y="247"/>
                    </a:lnTo>
                    <a:lnTo>
                      <a:pt x="111" y="246"/>
                    </a:lnTo>
                    <a:lnTo>
                      <a:pt x="112" y="245"/>
                    </a:lnTo>
                    <a:lnTo>
                      <a:pt x="113" y="243"/>
                    </a:lnTo>
                    <a:lnTo>
                      <a:pt x="115" y="242"/>
                    </a:lnTo>
                    <a:lnTo>
                      <a:pt x="116" y="244"/>
                    </a:lnTo>
                    <a:lnTo>
                      <a:pt x="118" y="245"/>
                    </a:lnTo>
                    <a:lnTo>
                      <a:pt x="121" y="245"/>
                    </a:lnTo>
                    <a:lnTo>
                      <a:pt x="123" y="245"/>
                    </a:lnTo>
                    <a:lnTo>
                      <a:pt x="126" y="245"/>
                    </a:lnTo>
                    <a:lnTo>
                      <a:pt x="129" y="245"/>
                    </a:lnTo>
                    <a:lnTo>
                      <a:pt x="130" y="245"/>
                    </a:lnTo>
                    <a:lnTo>
                      <a:pt x="131" y="245"/>
                    </a:lnTo>
                    <a:lnTo>
                      <a:pt x="136" y="241"/>
                    </a:lnTo>
                    <a:lnTo>
                      <a:pt x="141" y="237"/>
                    </a:lnTo>
                    <a:lnTo>
                      <a:pt x="144" y="232"/>
                    </a:lnTo>
                    <a:lnTo>
                      <a:pt x="148" y="227"/>
                    </a:lnTo>
                    <a:lnTo>
                      <a:pt x="150" y="220"/>
                    </a:lnTo>
                    <a:lnTo>
                      <a:pt x="152" y="214"/>
                    </a:lnTo>
                    <a:lnTo>
                      <a:pt x="153" y="208"/>
                    </a:lnTo>
                    <a:lnTo>
                      <a:pt x="155" y="202"/>
                    </a:lnTo>
                    <a:lnTo>
                      <a:pt x="158" y="184"/>
                    </a:lnTo>
                    <a:lnTo>
                      <a:pt x="161" y="166"/>
                    </a:lnTo>
                    <a:lnTo>
                      <a:pt x="166" y="152"/>
                    </a:lnTo>
                    <a:lnTo>
                      <a:pt x="170" y="138"/>
                    </a:lnTo>
                    <a:lnTo>
                      <a:pt x="175" y="125"/>
                    </a:lnTo>
                    <a:lnTo>
                      <a:pt x="179" y="110"/>
                    </a:lnTo>
                    <a:lnTo>
                      <a:pt x="184" y="95"/>
                    </a:lnTo>
                    <a:lnTo>
                      <a:pt x="187" y="77"/>
                    </a:lnTo>
                    <a:lnTo>
                      <a:pt x="188" y="68"/>
                    </a:lnTo>
                    <a:lnTo>
                      <a:pt x="187" y="59"/>
                    </a:lnTo>
                    <a:lnTo>
                      <a:pt x="187" y="50"/>
                    </a:lnTo>
                    <a:lnTo>
                      <a:pt x="186" y="43"/>
                    </a:lnTo>
                    <a:lnTo>
                      <a:pt x="186" y="37"/>
                    </a:lnTo>
                    <a:lnTo>
                      <a:pt x="185" y="32"/>
                    </a:lnTo>
                    <a:lnTo>
                      <a:pt x="186" y="29"/>
                    </a:lnTo>
                    <a:lnTo>
                      <a:pt x="187" y="26"/>
                    </a:lnTo>
                    <a:lnTo>
                      <a:pt x="188" y="25"/>
                    </a:lnTo>
                    <a:lnTo>
                      <a:pt x="190" y="22"/>
                    </a:lnTo>
                    <a:lnTo>
                      <a:pt x="192" y="20"/>
                    </a:lnTo>
                    <a:lnTo>
                      <a:pt x="194" y="16"/>
                    </a:lnTo>
                    <a:lnTo>
                      <a:pt x="195" y="12"/>
                    </a:lnTo>
                    <a:lnTo>
                      <a:pt x="197" y="8"/>
                    </a:lnTo>
                    <a:lnTo>
                      <a:pt x="200" y="4"/>
                    </a:lnTo>
                    <a:lnTo>
                      <a:pt x="202" y="0"/>
                    </a:lnTo>
                    <a:lnTo>
                      <a:pt x="79"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8" name="Freeform 13">
                <a:extLst>
                  <a:ext uri="{FF2B5EF4-FFF2-40B4-BE49-F238E27FC236}">
                    <a16:creationId xmlns:a16="http://schemas.microsoft.com/office/drawing/2014/main" id="{8C85A8AD-5E06-CA41-8F91-D633424199F3}"/>
                  </a:ext>
                </a:extLst>
              </p:cNvPr>
              <p:cNvSpPr>
                <a:spLocks/>
              </p:cNvSpPr>
              <p:nvPr/>
            </p:nvSpPr>
            <p:spPr bwMode="auto">
              <a:xfrm>
                <a:off x="499" y="2202"/>
                <a:ext cx="615" cy="1575"/>
              </a:xfrm>
              <a:custGeom>
                <a:avLst/>
                <a:gdLst>
                  <a:gd name="T0" fmla="*/ 8 w 615"/>
                  <a:gd name="T1" fmla="*/ 49 h 1575"/>
                  <a:gd name="T2" fmla="*/ 2 w 615"/>
                  <a:gd name="T3" fmla="*/ 193 h 1575"/>
                  <a:gd name="T4" fmla="*/ 42 w 615"/>
                  <a:gd name="T5" fmla="*/ 581 h 1575"/>
                  <a:gd name="T6" fmla="*/ 91 w 615"/>
                  <a:gd name="T7" fmla="*/ 737 h 1575"/>
                  <a:gd name="T8" fmla="*/ 93 w 615"/>
                  <a:gd name="T9" fmla="*/ 782 h 1575"/>
                  <a:gd name="T10" fmla="*/ 93 w 615"/>
                  <a:gd name="T11" fmla="*/ 940 h 1575"/>
                  <a:gd name="T12" fmla="*/ 132 w 615"/>
                  <a:gd name="T13" fmla="*/ 1209 h 1575"/>
                  <a:gd name="T14" fmla="*/ 164 w 615"/>
                  <a:gd name="T15" fmla="*/ 1367 h 1575"/>
                  <a:gd name="T16" fmla="*/ 158 w 615"/>
                  <a:gd name="T17" fmla="*/ 1423 h 1575"/>
                  <a:gd name="T18" fmla="*/ 137 w 615"/>
                  <a:gd name="T19" fmla="*/ 1478 h 1575"/>
                  <a:gd name="T20" fmla="*/ 111 w 615"/>
                  <a:gd name="T21" fmla="*/ 1530 h 1575"/>
                  <a:gd name="T22" fmla="*/ 130 w 615"/>
                  <a:gd name="T23" fmla="*/ 1538 h 1575"/>
                  <a:gd name="T24" fmla="*/ 143 w 615"/>
                  <a:gd name="T25" fmla="*/ 1547 h 1575"/>
                  <a:gd name="T26" fmla="*/ 168 w 615"/>
                  <a:gd name="T27" fmla="*/ 1555 h 1575"/>
                  <a:gd name="T28" fmla="*/ 196 w 615"/>
                  <a:gd name="T29" fmla="*/ 1560 h 1575"/>
                  <a:gd name="T30" fmla="*/ 220 w 615"/>
                  <a:gd name="T31" fmla="*/ 1564 h 1575"/>
                  <a:gd name="T32" fmla="*/ 229 w 615"/>
                  <a:gd name="T33" fmla="*/ 1572 h 1575"/>
                  <a:gd name="T34" fmla="*/ 278 w 615"/>
                  <a:gd name="T35" fmla="*/ 1560 h 1575"/>
                  <a:gd name="T36" fmla="*/ 271 w 615"/>
                  <a:gd name="T37" fmla="*/ 1492 h 1575"/>
                  <a:gd name="T38" fmla="*/ 261 w 615"/>
                  <a:gd name="T39" fmla="*/ 1418 h 1575"/>
                  <a:gd name="T40" fmla="*/ 259 w 615"/>
                  <a:gd name="T41" fmla="*/ 1343 h 1575"/>
                  <a:gd name="T42" fmla="*/ 270 w 615"/>
                  <a:gd name="T43" fmla="*/ 1144 h 1575"/>
                  <a:gd name="T44" fmla="*/ 278 w 615"/>
                  <a:gd name="T45" fmla="*/ 864 h 1575"/>
                  <a:gd name="T46" fmla="*/ 264 w 615"/>
                  <a:gd name="T47" fmla="*/ 788 h 1575"/>
                  <a:gd name="T48" fmla="*/ 256 w 615"/>
                  <a:gd name="T49" fmla="*/ 762 h 1575"/>
                  <a:gd name="T50" fmla="*/ 268 w 615"/>
                  <a:gd name="T51" fmla="*/ 703 h 1575"/>
                  <a:gd name="T52" fmla="*/ 280 w 615"/>
                  <a:gd name="T53" fmla="*/ 491 h 1575"/>
                  <a:gd name="T54" fmla="*/ 296 w 615"/>
                  <a:gd name="T55" fmla="*/ 215 h 1575"/>
                  <a:gd name="T56" fmla="*/ 312 w 615"/>
                  <a:gd name="T57" fmla="*/ 196 h 1575"/>
                  <a:gd name="T58" fmla="*/ 318 w 615"/>
                  <a:gd name="T59" fmla="*/ 233 h 1575"/>
                  <a:gd name="T60" fmla="*/ 349 w 615"/>
                  <a:gd name="T61" fmla="*/ 582 h 1575"/>
                  <a:gd name="T62" fmla="*/ 352 w 615"/>
                  <a:gd name="T63" fmla="*/ 735 h 1575"/>
                  <a:gd name="T64" fmla="*/ 360 w 615"/>
                  <a:gd name="T65" fmla="*/ 760 h 1575"/>
                  <a:gd name="T66" fmla="*/ 343 w 615"/>
                  <a:gd name="T67" fmla="*/ 809 h 1575"/>
                  <a:gd name="T68" fmla="*/ 340 w 615"/>
                  <a:gd name="T69" fmla="*/ 960 h 1575"/>
                  <a:gd name="T70" fmla="*/ 365 w 615"/>
                  <a:gd name="T71" fmla="*/ 1214 h 1575"/>
                  <a:gd name="T72" fmla="*/ 362 w 615"/>
                  <a:gd name="T73" fmla="*/ 1351 h 1575"/>
                  <a:gd name="T74" fmla="*/ 363 w 615"/>
                  <a:gd name="T75" fmla="*/ 1437 h 1575"/>
                  <a:gd name="T76" fmla="*/ 342 w 615"/>
                  <a:gd name="T77" fmla="*/ 1530 h 1575"/>
                  <a:gd name="T78" fmla="*/ 349 w 615"/>
                  <a:gd name="T79" fmla="*/ 1566 h 1575"/>
                  <a:gd name="T80" fmla="*/ 397 w 615"/>
                  <a:gd name="T81" fmla="*/ 1564 h 1575"/>
                  <a:gd name="T82" fmla="*/ 404 w 615"/>
                  <a:gd name="T83" fmla="*/ 1563 h 1575"/>
                  <a:gd name="T84" fmla="*/ 433 w 615"/>
                  <a:gd name="T85" fmla="*/ 1558 h 1575"/>
                  <a:gd name="T86" fmla="*/ 463 w 615"/>
                  <a:gd name="T87" fmla="*/ 1547 h 1575"/>
                  <a:gd name="T88" fmla="*/ 482 w 615"/>
                  <a:gd name="T89" fmla="*/ 1544 h 1575"/>
                  <a:gd name="T90" fmla="*/ 498 w 615"/>
                  <a:gd name="T91" fmla="*/ 1537 h 1575"/>
                  <a:gd name="T92" fmla="*/ 506 w 615"/>
                  <a:gd name="T93" fmla="*/ 1514 h 1575"/>
                  <a:gd name="T94" fmla="*/ 481 w 615"/>
                  <a:gd name="T95" fmla="*/ 1451 h 1575"/>
                  <a:gd name="T96" fmla="*/ 475 w 615"/>
                  <a:gd name="T97" fmla="*/ 1415 h 1575"/>
                  <a:gd name="T98" fmla="*/ 463 w 615"/>
                  <a:gd name="T99" fmla="*/ 1355 h 1575"/>
                  <a:gd name="T100" fmla="*/ 506 w 615"/>
                  <a:gd name="T101" fmla="*/ 1168 h 1575"/>
                  <a:gd name="T102" fmla="*/ 531 w 615"/>
                  <a:gd name="T103" fmla="*/ 883 h 1575"/>
                  <a:gd name="T104" fmla="*/ 518 w 615"/>
                  <a:gd name="T105" fmla="*/ 765 h 1575"/>
                  <a:gd name="T106" fmla="*/ 540 w 615"/>
                  <a:gd name="T107" fmla="*/ 694 h 1575"/>
                  <a:gd name="T108" fmla="*/ 590 w 615"/>
                  <a:gd name="T109" fmla="*/ 487 h 1575"/>
                  <a:gd name="T110" fmla="*/ 615 w 615"/>
                  <a:gd name="T111" fmla="*/ 123 h 1575"/>
                  <a:gd name="T112" fmla="*/ 604 w 615"/>
                  <a:gd name="T113" fmla="*/ 32 h 15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5"/>
                  <a:gd name="T172" fmla="*/ 0 h 1575"/>
                  <a:gd name="T173" fmla="*/ 615 w 615"/>
                  <a:gd name="T174" fmla="*/ 1575 h 15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5" h="1575">
                    <a:moveTo>
                      <a:pt x="18" y="0"/>
                    </a:moveTo>
                    <a:lnTo>
                      <a:pt x="17" y="7"/>
                    </a:lnTo>
                    <a:lnTo>
                      <a:pt x="15" y="14"/>
                    </a:lnTo>
                    <a:lnTo>
                      <a:pt x="14" y="21"/>
                    </a:lnTo>
                    <a:lnTo>
                      <a:pt x="12" y="27"/>
                    </a:lnTo>
                    <a:lnTo>
                      <a:pt x="11" y="33"/>
                    </a:lnTo>
                    <a:lnTo>
                      <a:pt x="10" y="39"/>
                    </a:lnTo>
                    <a:lnTo>
                      <a:pt x="9" y="44"/>
                    </a:lnTo>
                    <a:lnTo>
                      <a:pt x="8" y="49"/>
                    </a:lnTo>
                    <a:lnTo>
                      <a:pt x="5" y="66"/>
                    </a:lnTo>
                    <a:lnTo>
                      <a:pt x="2" y="80"/>
                    </a:lnTo>
                    <a:lnTo>
                      <a:pt x="1" y="92"/>
                    </a:lnTo>
                    <a:lnTo>
                      <a:pt x="0" y="103"/>
                    </a:lnTo>
                    <a:lnTo>
                      <a:pt x="0" y="115"/>
                    </a:lnTo>
                    <a:lnTo>
                      <a:pt x="0" y="124"/>
                    </a:lnTo>
                    <a:lnTo>
                      <a:pt x="1" y="133"/>
                    </a:lnTo>
                    <a:lnTo>
                      <a:pt x="1" y="142"/>
                    </a:lnTo>
                    <a:lnTo>
                      <a:pt x="2" y="193"/>
                    </a:lnTo>
                    <a:lnTo>
                      <a:pt x="3" y="253"/>
                    </a:lnTo>
                    <a:lnTo>
                      <a:pt x="8" y="319"/>
                    </a:lnTo>
                    <a:lnTo>
                      <a:pt x="14" y="387"/>
                    </a:lnTo>
                    <a:lnTo>
                      <a:pt x="17" y="422"/>
                    </a:lnTo>
                    <a:lnTo>
                      <a:pt x="20" y="456"/>
                    </a:lnTo>
                    <a:lnTo>
                      <a:pt x="25" y="489"/>
                    </a:lnTo>
                    <a:lnTo>
                      <a:pt x="31" y="521"/>
                    </a:lnTo>
                    <a:lnTo>
                      <a:pt x="36" y="551"/>
                    </a:lnTo>
                    <a:lnTo>
                      <a:pt x="42" y="581"/>
                    </a:lnTo>
                    <a:lnTo>
                      <a:pt x="49" y="607"/>
                    </a:lnTo>
                    <a:lnTo>
                      <a:pt x="55" y="631"/>
                    </a:lnTo>
                    <a:lnTo>
                      <a:pt x="60" y="646"/>
                    </a:lnTo>
                    <a:lnTo>
                      <a:pt x="65" y="662"/>
                    </a:lnTo>
                    <a:lnTo>
                      <a:pt x="71" y="679"/>
                    </a:lnTo>
                    <a:lnTo>
                      <a:pt x="76" y="696"/>
                    </a:lnTo>
                    <a:lnTo>
                      <a:pt x="81" y="711"/>
                    </a:lnTo>
                    <a:lnTo>
                      <a:pt x="87" y="725"/>
                    </a:lnTo>
                    <a:lnTo>
                      <a:pt x="91" y="737"/>
                    </a:lnTo>
                    <a:lnTo>
                      <a:pt x="97" y="745"/>
                    </a:lnTo>
                    <a:lnTo>
                      <a:pt x="99" y="749"/>
                    </a:lnTo>
                    <a:lnTo>
                      <a:pt x="100" y="753"/>
                    </a:lnTo>
                    <a:lnTo>
                      <a:pt x="99" y="757"/>
                    </a:lnTo>
                    <a:lnTo>
                      <a:pt x="98" y="761"/>
                    </a:lnTo>
                    <a:lnTo>
                      <a:pt x="97" y="766"/>
                    </a:lnTo>
                    <a:lnTo>
                      <a:pt x="96" y="771"/>
                    </a:lnTo>
                    <a:lnTo>
                      <a:pt x="94" y="776"/>
                    </a:lnTo>
                    <a:lnTo>
                      <a:pt x="93" y="782"/>
                    </a:lnTo>
                    <a:lnTo>
                      <a:pt x="89" y="804"/>
                    </a:lnTo>
                    <a:lnTo>
                      <a:pt x="87" y="823"/>
                    </a:lnTo>
                    <a:lnTo>
                      <a:pt x="86" y="841"/>
                    </a:lnTo>
                    <a:lnTo>
                      <a:pt x="85" y="856"/>
                    </a:lnTo>
                    <a:lnTo>
                      <a:pt x="85" y="870"/>
                    </a:lnTo>
                    <a:lnTo>
                      <a:pt x="85" y="884"/>
                    </a:lnTo>
                    <a:lnTo>
                      <a:pt x="86" y="898"/>
                    </a:lnTo>
                    <a:lnTo>
                      <a:pt x="88" y="911"/>
                    </a:lnTo>
                    <a:lnTo>
                      <a:pt x="93" y="940"/>
                    </a:lnTo>
                    <a:lnTo>
                      <a:pt x="96" y="973"/>
                    </a:lnTo>
                    <a:lnTo>
                      <a:pt x="99" y="1006"/>
                    </a:lnTo>
                    <a:lnTo>
                      <a:pt x="103" y="1039"/>
                    </a:lnTo>
                    <a:lnTo>
                      <a:pt x="107" y="1072"/>
                    </a:lnTo>
                    <a:lnTo>
                      <a:pt x="112" y="1105"/>
                    </a:lnTo>
                    <a:lnTo>
                      <a:pt x="117" y="1137"/>
                    </a:lnTo>
                    <a:lnTo>
                      <a:pt x="123" y="1168"/>
                    </a:lnTo>
                    <a:lnTo>
                      <a:pt x="128" y="1188"/>
                    </a:lnTo>
                    <a:lnTo>
                      <a:pt x="132" y="1209"/>
                    </a:lnTo>
                    <a:lnTo>
                      <a:pt x="138" y="1232"/>
                    </a:lnTo>
                    <a:lnTo>
                      <a:pt x="143" y="1255"/>
                    </a:lnTo>
                    <a:lnTo>
                      <a:pt x="149" y="1278"/>
                    </a:lnTo>
                    <a:lnTo>
                      <a:pt x="155" y="1300"/>
                    </a:lnTo>
                    <a:lnTo>
                      <a:pt x="160" y="1321"/>
                    </a:lnTo>
                    <a:lnTo>
                      <a:pt x="165" y="1342"/>
                    </a:lnTo>
                    <a:lnTo>
                      <a:pt x="166" y="1350"/>
                    </a:lnTo>
                    <a:lnTo>
                      <a:pt x="166" y="1358"/>
                    </a:lnTo>
                    <a:lnTo>
                      <a:pt x="164" y="1367"/>
                    </a:lnTo>
                    <a:lnTo>
                      <a:pt x="161" y="1376"/>
                    </a:lnTo>
                    <a:lnTo>
                      <a:pt x="159" y="1385"/>
                    </a:lnTo>
                    <a:lnTo>
                      <a:pt x="157" y="1395"/>
                    </a:lnTo>
                    <a:lnTo>
                      <a:pt x="156" y="1402"/>
                    </a:lnTo>
                    <a:lnTo>
                      <a:pt x="156" y="1409"/>
                    </a:lnTo>
                    <a:lnTo>
                      <a:pt x="157" y="1414"/>
                    </a:lnTo>
                    <a:lnTo>
                      <a:pt x="157" y="1417"/>
                    </a:lnTo>
                    <a:lnTo>
                      <a:pt x="158" y="1420"/>
                    </a:lnTo>
                    <a:lnTo>
                      <a:pt x="158" y="1423"/>
                    </a:lnTo>
                    <a:lnTo>
                      <a:pt x="158" y="1425"/>
                    </a:lnTo>
                    <a:lnTo>
                      <a:pt x="159" y="1428"/>
                    </a:lnTo>
                    <a:lnTo>
                      <a:pt x="160" y="1431"/>
                    </a:lnTo>
                    <a:lnTo>
                      <a:pt x="163" y="1436"/>
                    </a:lnTo>
                    <a:lnTo>
                      <a:pt x="156" y="1448"/>
                    </a:lnTo>
                    <a:lnTo>
                      <a:pt x="150" y="1457"/>
                    </a:lnTo>
                    <a:lnTo>
                      <a:pt x="146" y="1465"/>
                    </a:lnTo>
                    <a:lnTo>
                      <a:pt x="141" y="1472"/>
                    </a:lnTo>
                    <a:lnTo>
                      <a:pt x="137" y="1478"/>
                    </a:lnTo>
                    <a:lnTo>
                      <a:pt x="132" y="1485"/>
                    </a:lnTo>
                    <a:lnTo>
                      <a:pt x="128" y="1492"/>
                    </a:lnTo>
                    <a:lnTo>
                      <a:pt x="122" y="1501"/>
                    </a:lnTo>
                    <a:lnTo>
                      <a:pt x="120" y="1506"/>
                    </a:lnTo>
                    <a:lnTo>
                      <a:pt x="116" y="1510"/>
                    </a:lnTo>
                    <a:lnTo>
                      <a:pt x="114" y="1515"/>
                    </a:lnTo>
                    <a:lnTo>
                      <a:pt x="113" y="1521"/>
                    </a:lnTo>
                    <a:lnTo>
                      <a:pt x="112" y="1525"/>
                    </a:lnTo>
                    <a:lnTo>
                      <a:pt x="111" y="1530"/>
                    </a:lnTo>
                    <a:lnTo>
                      <a:pt x="112" y="1534"/>
                    </a:lnTo>
                    <a:lnTo>
                      <a:pt x="113" y="1537"/>
                    </a:lnTo>
                    <a:lnTo>
                      <a:pt x="115" y="1538"/>
                    </a:lnTo>
                    <a:lnTo>
                      <a:pt x="117" y="1538"/>
                    </a:lnTo>
                    <a:lnTo>
                      <a:pt x="120" y="1538"/>
                    </a:lnTo>
                    <a:lnTo>
                      <a:pt x="123" y="1538"/>
                    </a:lnTo>
                    <a:lnTo>
                      <a:pt x="125" y="1538"/>
                    </a:lnTo>
                    <a:lnTo>
                      <a:pt x="128" y="1538"/>
                    </a:lnTo>
                    <a:lnTo>
                      <a:pt x="130" y="1538"/>
                    </a:lnTo>
                    <a:lnTo>
                      <a:pt x="131" y="1539"/>
                    </a:lnTo>
                    <a:lnTo>
                      <a:pt x="132" y="1541"/>
                    </a:lnTo>
                    <a:lnTo>
                      <a:pt x="133" y="1542"/>
                    </a:lnTo>
                    <a:lnTo>
                      <a:pt x="135" y="1544"/>
                    </a:lnTo>
                    <a:lnTo>
                      <a:pt x="137" y="1545"/>
                    </a:lnTo>
                    <a:lnTo>
                      <a:pt x="139" y="1545"/>
                    </a:lnTo>
                    <a:lnTo>
                      <a:pt x="140" y="1546"/>
                    </a:lnTo>
                    <a:lnTo>
                      <a:pt x="142" y="1546"/>
                    </a:lnTo>
                    <a:lnTo>
                      <a:pt x="143" y="1547"/>
                    </a:lnTo>
                    <a:lnTo>
                      <a:pt x="148" y="1547"/>
                    </a:lnTo>
                    <a:lnTo>
                      <a:pt x="151" y="1547"/>
                    </a:lnTo>
                    <a:lnTo>
                      <a:pt x="154" y="1547"/>
                    </a:lnTo>
                    <a:lnTo>
                      <a:pt x="155" y="1547"/>
                    </a:lnTo>
                    <a:lnTo>
                      <a:pt x="157" y="1547"/>
                    </a:lnTo>
                    <a:lnTo>
                      <a:pt x="158" y="1548"/>
                    </a:lnTo>
                    <a:lnTo>
                      <a:pt x="160" y="1549"/>
                    </a:lnTo>
                    <a:lnTo>
                      <a:pt x="165" y="1551"/>
                    </a:lnTo>
                    <a:lnTo>
                      <a:pt x="168" y="1555"/>
                    </a:lnTo>
                    <a:lnTo>
                      <a:pt x="173" y="1556"/>
                    </a:lnTo>
                    <a:lnTo>
                      <a:pt x="176" y="1558"/>
                    </a:lnTo>
                    <a:lnTo>
                      <a:pt x="179" y="1558"/>
                    </a:lnTo>
                    <a:lnTo>
                      <a:pt x="182" y="1558"/>
                    </a:lnTo>
                    <a:lnTo>
                      <a:pt x="185" y="1558"/>
                    </a:lnTo>
                    <a:lnTo>
                      <a:pt x="189" y="1558"/>
                    </a:lnTo>
                    <a:lnTo>
                      <a:pt x="191" y="1558"/>
                    </a:lnTo>
                    <a:lnTo>
                      <a:pt x="194" y="1559"/>
                    </a:lnTo>
                    <a:lnTo>
                      <a:pt x="196" y="1560"/>
                    </a:lnTo>
                    <a:lnTo>
                      <a:pt x="199" y="1561"/>
                    </a:lnTo>
                    <a:lnTo>
                      <a:pt x="201" y="1562"/>
                    </a:lnTo>
                    <a:lnTo>
                      <a:pt x="203" y="1563"/>
                    </a:lnTo>
                    <a:lnTo>
                      <a:pt x="208" y="1564"/>
                    </a:lnTo>
                    <a:lnTo>
                      <a:pt x="212" y="1564"/>
                    </a:lnTo>
                    <a:lnTo>
                      <a:pt x="218" y="1564"/>
                    </a:lnTo>
                    <a:lnTo>
                      <a:pt x="219" y="1564"/>
                    </a:lnTo>
                    <a:lnTo>
                      <a:pt x="220" y="1564"/>
                    </a:lnTo>
                    <a:lnTo>
                      <a:pt x="221" y="1563"/>
                    </a:lnTo>
                    <a:lnTo>
                      <a:pt x="222" y="1563"/>
                    </a:lnTo>
                    <a:lnTo>
                      <a:pt x="224" y="1563"/>
                    </a:lnTo>
                    <a:lnTo>
                      <a:pt x="222" y="1563"/>
                    </a:lnTo>
                    <a:lnTo>
                      <a:pt x="224" y="1566"/>
                    </a:lnTo>
                    <a:lnTo>
                      <a:pt x="225" y="1568"/>
                    </a:lnTo>
                    <a:lnTo>
                      <a:pt x="227" y="1570"/>
                    </a:lnTo>
                    <a:lnTo>
                      <a:pt x="229" y="1572"/>
                    </a:lnTo>
                    <a:lnTo>
                      <a:pt x="235" y="1574"/>
                    </a:lnTo>
                    <a:lnTo>
                      <a:pt x="243" y="1575"/>
                    </a:lnTo>
                    <a:lnTo>
                      <a:pt x="251" y="1575"/>
                    </a:lnTo>
                    <a:lnTo>
                      <a:pt x="259" y="1574"/>
                    </a:lnTo>
                    <a:lnTo>
                      <a:pt x="265" y="1571"/>
                    </a:lnTo>
                    <a:lnTo>
                      <a:pt x="271" y="1567"/>
                    </a:lnTo>
                    <a:lnTo>
                      <a:pt x="273" y="1565"/>
                    </a:lnTo>
                    <a:lnTo>
                      <a:pt x="275" y="1563"/>
                    </a:lnTo>
                    <a:lnTo>
                      <a:pt x="278" y="1560"/>
                    </a:lnTo>
                    <a:lnTo>
                      <a:pt x="280" y="1557"/>
                    </a:lnTo>
                    <a:lnTo>
                      <a:pt x="281" y="1553"/>
                    </a:lnTo>
                    <a:lnTo>
                      <a:pt x="281" y="1549"/>
                    </a:lnTo>
                    <a:lnTo>
                      <a:pt x="281" y="1545"/>
                    </a:lnTo>
                    <a:lnTo>
                      <a:pt x="281" y="1542"/>
                    </a:lnTo>
                    <a:lnTo>
                      <a:pt x="279" y="1530"/>
                    </a:lnTo>
                    <a:lnTo>
                      <a:pt x="277" y="1518"/>
                    </a:lnTo>
                    <a:lnTo>
                      <a:pt x="274" y="1506"/>
                    </a:lnTo>
                    <a:lnTo>
                      <a:pt x="271" y="1492"/>
                    </a:lnTo>
                    <a:lnTo>
                      <a:pt x="269" y="1480"/>
                    </a:lnTo>
                    <a:lnTo>
                      <a:pt x="265" y="1467"/>
                    </a:lnTo>
                    <a:lnTo>
                      <a:pt x="263" y="1455"/>
                    </a:lnTo>
                    <a:lnTo>
                      <a:pt x="260" y="1444"/>
                    </a:lnTo>
                    <a:lnTo>
                      <a:pt x="259" y="1437"/>
                    </a:lnTo>
                    <a:lnTo>
                      <a:pt x="259" y="1432"/>
                    </a:lnTo>
                    <a:lnTo>
                      <a:pt x="259" y="1428"/>
                    </a:lnTo>
                    <a:lnTo>
                      <a:pt x="260" y="1423"/>
                    </a:lnTo>
                    <a:lnTo>
                      <a:pt x="261" y="1418"/>
                    </a:lnTo>
                    <a:lnTo>
                      <a:pt x="263" y="1412"/>
                    </a:lnTo>
                    <a:lnTo>
                      <a:pt x="264" y="1405"/>
                    </a:lnTo>
                    <a:lnTo>
                      <a:pt x="264" y="1396"/>
                    </a:lnTo>
                    <a:lnTo>
                      <a:pt x="264" y="1385"/>
                    </a:lnTo>
                    <a:lnTo>
                      <a:pt x="264" y="1376"/>
                    </a:lnTo>
                    <a:lnTo>
                      <a:pt x="263" y="1367"/>
                    </a:lnTo>
                    <a:lnTo>
                      <a:pt x="262" y="1359"/>
                    </a:lnTo>
                    <a:lnTo>
                      <a:pt x="261" y="1351"/>
                    </a:lnTo>
                    <a:lnTo>
                      <a:pt x="259" y="1343"/>
                    </a:lnTo>
                    <a:lnTo>
                      <a:pt x="257" y="1332"/>
                    </a:lnTo>
                    <a:lnTo>
                      <a:pt x="256" y="1322"/>
                    </a:lnTo>
                    <a:lnTo>
                      <a:pt x="254" y="1295"/>
                    </a:lnTo>
                    <a:lnTo>
                      <a:pt x="255" y="1266"/>
                    </a:lnTo>
                    <a:lnTo>
                      <a:pt x="256" y="1239"/>
                    </a:lnTo>
                    <a:lnTo>
                      <a:pt x="260" y="1212"/>
                    </a:lnTo>
                    <a:lnTo>
                      <a:pt x="263" y="1187"/>
                    </a:lnTo>
                    <a:lnTo>
                      <a:pt x="266" y="1164"/>
                    </a:lnTo>
                    <a:lnTo>
                      <a:pt x="270" y="1144"/>
                    </a:lnTo>
                    <a:lnTo>
                      <a:pt x="272" y="1129"/>
                    </a:lnTo>
                    <a:lnTo>
                      <a:pt x="275" y="1101"/>
                    </a:lnTo>
                    <a:lnTo>
                      <a:pt x="277" y="1070"/>
                    </a:lnTo>
                    <a:lnTo>
                      <a:pt x="278" y="1035"/>
                    </a:lnTo>
                    <a:lnTo>
                      <a:pt x="279" y="997"/>
                    </a:lnTo>
                    <a:lnTo>
                      <a:pt x="279" y="961"/>
                    </a:lnTo>
                    <a:lnTo>
                      <a:pt x="278" y="925"/>
                    </a:lnTo>
                    <a:lnTo>
                      <a:pt x="278" y="892"/>
                    </a:lnTo>
                    <a:lnTo>
                      <a:pt x="278" y="864"/>
                    </a:lnTo>
                    <a:lnTo>
                      <a:pt x="279" y="854"/>
                    </a:lnTo>
                    <a:lnTo>
                      <a:pt x="278" y="845"/>
                    </a:lnTo>
                    <a:lnTo>
                      <a:pt x="278" y="836"/>
                    </a:lnTo>
                    <a:lnTo>
                      <a:pt x="277" y="827"/>
                    </a:lnTo>
                    <a:lnTo>
                      <a:pt x="275" y="818"/>
                    </a:lnTo>
                    <a:lnTo>
                      <a:pt x="273" y="810"/>
                    </a:lnTo>
                    <a:lnTo>
                      <a:pt x="270" y="801"/>
                    </a:lnTo>
                    <a:lnTo>
                      <a:pt x="266" y="793"/>
                    </a:lnTo>
                    <a:lnTo>
                      <a:pt x="264" y="788"/>
                    </a:lnTo>
                    <a:lnTo>
                      <a:pt x="262" y="782"/>
                    </a:lnTo>
                    <a:lnTo>
                      <a:pt x="260" y="776"/>
                    </a:lnTo>
                    <a:lnTo>
                      <a:pt x="259" y="771"/>
                    </a:lnTo>
                    <a:lnTo>
                      <a:pt x="257" y="766"/>
                    </a:lnTo>
                    <a:lnTo>
                      <a:pt x="256" y="763"/>
                    </a:lnTo>
                    <a:lnTo>
                      <a:pt x="255" y="761"/>
                    </a:lnTo>
                    <a:lnTo>
                      <a:pt x="255" y="760"/>
                    </a:lnTo>
                    <a:lnTo>
                      <a:pt x="256" y="762"/>
                    </a:lnTo>
                    <a:lnTo>
                      <a:pt x="257" y="762"/>
                    </a:lnTo>
                    <a:lnTo>
                      <a:pt x="257" y="761"/>
                    </a:lnTo>
                    <a:lnTo>
                      <a:pt x="260" y="757"/>
                    </a:lnTo>
                    <a:lnTo>
                      <a:pt x="261" y="751"/>
                    </a:lnTo>
                    <a:lnTo>
                      <a:pt x="262" y="743"/>
                    </a:lnTo>
                    <a:lnTo>
                      <a:pt x="263" y="736"/>
                    </a:lnTo>
                    <a:lnTo>
                      <a:pt x="264" y="729"/>
                    </a:lnTo>
                    <a:lnTo>
                      <a:pt x="265" y="724"/>
                    </a:lnTo>
                    <a:lnTo>
                      <a:pt x="268" y="703"/>
                    </a:lnTo>
                    <a:lnTo>
                      <a:pt x="268" y="683"/>
                    </a:lnTo>
                    <a:lnTo>
                      <a:pt x="268" y="663"/>
                    </a:lnTo>
                    <a:lnTo>
                      <a:pt x="266" y="643"/>
                    </a:lnTo>
                    <a:lnTo>
                      <a:pt x="265" y="624"/>
                    </a:lnTo>
                    <a:lnTo>
                      <a:pt x="265" y="603"/>
                    </a:lnTo>
                    <a:lnTo>
                      <a:pt x="266" y="583"/>
                    </a:lnTo>
                    <a:lnTo>
                      <a:pt x="269" y="563"/>
                    </a:lnTo>
                    <a:lnTo>
                      <a:pt x="274" y="531"/>
                    </a:lnTo>
                    <a:lnTo>
                      <a:pt x="280" y="491"/>
                    </a:lnTo>
                    <a:lnTo>
                      <a:pt x="286" y="447"/>
                    </a:lnTo>
                    <a:lnTo>
                      <a:pt x="290" y="398"/>
                    </a:lnTo>
                    <a:lnTo>
                      <a:pt x="294" y="350"/>
                    </a:lnTo>
                    <a:lnTo>
                      <a:pt x="297" y="305"/>
                    </a:lnTo>
                    <a:lnTo>
                      <a:pt x="298" y="265"/>
                    </a:lnTo>
                    <a:lnTo>
                      <a:pt x="297" y="234"/>
                    </a:lnTo>
                    <a:lnTo>
                      <a:pt x="296" y="229"/>
                    </a:lnTo>
                    <a:lnTo>
                      <a:pt x="296" y="221"/>
                    </a:lnTo>
                    <a:lnTo>
                      <a:pt x="296" y="215"/>
                    </a:lnTo>
                    <a:lnTo>
                      <a:pt x="296" y="209"/>
                    </a:lnTo>
                    <a:lnTo>
                      <a:pt x="297" y="203"/>
                    </a:lnTo>
                    <a:lnTo>
                      <a:pt x="299" y="199"/>
                    </a:lnTo>
                    <a:lnTo>
                      <a:pt x="300" y="197"/>
                    </a:lnTo>
                    <a:lnTo>
                      <a:pt x="301" y="196"/>
                    </a:lnTo>
                    <a:lnTo>
                      <a:pt x="303" y="195"/>
                    </a:lnTo>
                    <a:lnTo>
                      <a:pt x="305" y="195"/>
                    </a:lnTo>
                    <a:lnTo>
                      <a:pt x="309" y="195"/>
                    </a:lnTo>
                    <a:lnTo>
                      <a:pt x="312" y="196"/>
                    </a:lnTo>
                    <a:lnTo>
                      <a:pt x="314" y="196"/>
                    </a:lnTo>
                    <a:lnTo>
                      <a:pt x="315" y="197"/>
                    </a:lnTo>
                    <a:lnTo>
                      <a:pt x="316" y="199"/>
                    </a:lnTo>
                    <a:lnTo>
                      <a:pt x="318" y="203"/>
                    </a:lnTo>
                    <a:lnTo>
                      <a:pt x="319" y="208"/>
                    </a:lnTo>
                    <a:lnTo>
                      <a:pt x="321" y="214"/>
                    </a:lnTo>
                    <a:lnTo>
                      <a:pt x="319" y="220"/>
                    </a:lnTo>
                    <a:lnTo>
                      <a:pt x="319" y="228"/>
                    </a:lnTo>
                    <a:lnTo>
                      <a:pt x="318" y="233"/>
                    </a:lnTo>
                    <a:lnTo>
                      <a:pt x="318" y="264"/>
                    </a:lnTo>
                    <a:lnTo>
                      <a:pt x="319" y="303"/>
                    </a:lnTo>
                    <a:lnTo>
                      <a:pt x="322" y="349"/>
                    </a:lnTo>
                    <a:lnTo>
                      <a:pt x="325" y="397"/>
                    </a:lnTo>
                    <a:lnTo>
                      <a:pt x="330" y="444"/>
                    </a:lnTo>
                    <a:lnTo>
                      <a:pt x="335" y="489"/>
                    </a:lnTo>
                    <a:lnTo>
                      <a:pt x="341" y="529"/>
                    </a:lnTo>
                    <a:lnTo>
                      <a:pt x="347" y="561"/>
                    </a:lnTo>
                    <a:lnTo>
                      <a:pt x="349" y="582"/>
                    </a:lnTo>
                    <a:lnTo>
                      <a:pt x="350" y="602"/>
                    </a:lnTo>
                    <a:lnTo>
                      <a:pt x="350" y="623"/>
                    </a:lnTo>
                    <a:lnTo>
                      <a:pt x="349" y="642"/>
                    </a:lnTo>
                    <a:lnTo>
                      <a:pt x="348" y="662"/>
                    </a:lnTo>
                    <a:lnTo>
                      <a:pt x="348" y="682"/>
                    </a:lnTo>
                    <a:lnTo>
                      <a:pt x="348" y="702"/>
                    </a:lnTo>
                    <a:lnTo>
                      <a:pt x="350" y="722"/>
                    </a:lnTo>
                    <a:lnTo>
                      <a:pt x="351" y="728"/>
                    </a:lnTo>
                    <a:lnTo>
                      <a:pt x="352" y="735"/>
                    </a:lnTo>
                    <a:lnTo>
                      <a:pt x="353" y="742"/>
                    </a:lnTo>
                    <a:lnTo>
                      <a:pt x="354" y="750"/>
                    </a:lnTo>
                    <a:lnTo>
                      <a:pt x="356" y="756"/>
                    </a:lnTo>
                    <a:lnTo>
                      <a:pt x="358" y="760"/>
                    </a:lnTo>
                    <a:lnTo>
                      <a:pt x="358" y="761"/>
                    </a:lnTo>
                    <a:lnTo>
                      <a:pt x="359" y="761"/>
                    </a:lnTo>
                    <a:lnTo>
                      <a:pt x="360" y="759"/>
                    </a:lnTo>
                    <a:lnTo>
                      <a:pt x="360" y="760"/>
                    </a:lnTo>
                    <a:lnTo>
                      <a:pt x="359" y="762"/>
                    </a:lnTo>
                    <a:lnTo>
                      <a:pt x="358" y="765"/>
                    </a:lnTo>
                    <a:lnTo>
                      <a:pt x="357" y="769"/>
                    </a:lnTo>
                    <a:lnTo>
                      <a:pt x="356" y="774"/>
                    </a:lnTo>
                    <a:lnTo>
                      <a:pt x="353" y="781"/>
                    </a:lnTo>
                    <a:lnTo>
                      <a:pt x="351" y="786"/>
                    </a:lnTo>
                    <a:lnTo>
                      <a:pt x="349" y="792"/>
                    </a:lnTo>
                    <a:lnTo>
                      <a:pt x="345" y="800"/>
                    </a:lnTo>
                    <a:lnTo>
                      <a:pt x="343" y="809"/>
                    </a:lnTo>
                    <a:lnTo>
                      <a:pt x="341" y="817"/>
                    </a:lnTo>
                    <a:lnTo>
                      <a:pt x="339" y="826"/>
                    </a:lnTo>
                    <a:lnTo>
                      <a:pt x="338" y="835"/>
                    </a:lnTo>
                    <a:lnTo>
                      <a:pt x="338" y="844"/>
                    </a:lnTo>
                    <a:lnTo>
                      <a:pt x="336" y="853"/>
                    </a:lnTo>
                    <a:lnTo>
                      <a:pt x="336" y="863"/>
                    </a:lnTo>
                    <a:lnTo>
                      <a:pt x="338" y="891"/>
                    </a:lnTo>
                    <a:lnTo>
                      <a:pt x="339" y="924"/>
                    </a:lnTo>
                    <a:lnTo>
                      <a:pt x="340" y="960"/>
                    </a:lnTo>
                    <a:lnTo>
                      <a:pt x="342" y="996"/>
                    </a:lnTo>
                    <a:lnTo>
                      <a:pt x="344" y="1034"/>
                    </a:lnTo>
                    <a:lnTo>
                      <a:pt x="348" y="1069"/>
                    </a:lnTo>
                    <a:lnTo>
                      <a:pt x="350" y="1100"/>
                    </a:lnTo>
                    <a:lnTo>
                      <a:pt x="353" y="1128"/>
                    </a:lnTo>
                    <a:lnTo>
                      <a:pt x="357" y="1148"/>
                    </a:lnTo>
                    <a:lnTo>
                      <a:pt x="360" y="1170"/>
                    </a:lnTo>
                    <a:lnTo>
                      <a:pt x="362" y="1192"/>
                    </a:lnTo>
                    <a:lnTo>
                      <a:pt x="365" y="1214"/>
                    </a:lnTo>
                    <a:lnTo>
                      <a:pt x="367" y="1236"/>
                    </a:lnTo>
                    <a:lnTo>
                      <a:pt x="367" y="1258"/>
                    </a:lnTo>
                    <a:lnTo>
                      <a:pt x="367" y="1281"/>
                    </a:lnTo>
                    <a:lnTo>
                      <a:pt x="366" y="1302"/>
                    </a:lnTo>
                    <a:lnTo>
                      <a:pt x="365" y="1312"/>
                    </a:lnTo>
                    <a:lnTo>
                      <a:pt x="363" y="1322"/>
                    </a:lnTo>
                    <a:lnTo>
                      <a:pt x="363" y="1332"/>
                    </a:lnTo>
                    <a:lnTo>
                      <a:pt x="363" y="1342"/>
                    </a:lnTo>
                    <a:lnTo>
                      <a:pt x="362" y="1351"/>
                    </a:lnTo>
                    <a:lnTo>
                      <a:pt x="362" y="1361"/>
                    </a:lnTo>
                    <a:lnTo>
                      <a:pt x="360" y="1371"/>
                    </a:lnTo>
                    <a:lnTo>
                      <a:pt x="358" y="1381"/>
                    </a:lnTo>
                    <a:lnTo>
                      <a:pt x="357" y="1391"/>
                    </a:lnTo>
                    <a:lnTo>
                      <a:pt x="358" y="1400"/>
                    </a:lnTo>
                    <a:lnTo>
                      <a:pt x="359" y="1409"/>
                    </a:lnTo>
                    <a:lnTo>
                      <a:pt x="361" y="1419"/>
                    </a:lnTo>
                    <a:lnTo>
                      <a:pt x="362" y="1428"/>
                    </a:lnTo>
                    <a:lnTo>
                      <a:pt x="363" y="1437"/>
                    </a:lnTo>
                    <a:lnTo>
                      <a:pt x="363" y="1446"/>
                    </a:lnTo>
                    <a:lnTo>
                      <a:pt x="361" y="1454"/>
                    </a:lnTo>
                    <a:lnTo>
                      <a:pt x="357" y="1465"/>
                    </a:lnTo>
                    <a:lnTo>
                      <a:pt x="353" y="1476"/>
                    </a:lnTo>
                    <a:lnTo>
                      <a:pt x="351" y="1486"/>
                    </a:lnTo>
                    <a:lnTo>
                      <a:pt x="348" y="1497"/>
                    </a:lnTo>
                    <a:lnTo>
                      <a:pt x="345" y="1509"/>
                    </a:lnTo>
                    <a:lnTo>
                      <a:pt x="343" y="1519"/>
                    </a:lnTo>
                    <a:lnTo>
                      <a:pt x="342" y="1530"/>
                    </a:lnTo>
                    <a:lnTo>
                      <a:pt x="340" y="1541"/>
                    </a:lnTo>
                    <a:lnTo>
                      <a:pt x="339" y="1544"/>
                    </a:lnTo>
                    <a:lnTo>
                      <a:pt x="340" y="1548"/>
                    </a:lnTo>
                    <a:lnTo>
                      <a:pt x="340" y="1552"/>
                    </a:lnTo>
                    <a:lnTo>
                      <a:pt x="341" y="1556"/>
                    </a:lnTo>
                    <a:lnTo>
                      <a:pt x="343" y="1559"/>
                    </a:lnTo>
                    <a:lnTo>
                      <a:pt x="345" y="1562"/>
                    </a:lnTo>
                    <a:lnTo>
                      <a:pt x="348" y="1564"/>
                    </a:lnTo>
                    <a:lnTo>
                      <a:pt x="349" y="1566"/>
                    </a:lnTo>
                    <a:lnTo>
                      <a:pt x="356" y="1570"/>
                    </a:lnTo>
                    <a:lnTo>
                      <a:pt x="362" y="1572"/>
                    </a:lnTo>
                    <a:lnTo>
                      <a:pt x="370" y="1574"/>
                    </a:lnTo>
                    <a:lnTo>
                      <a:pt x="378" y="1573"/>
                    </a:lnTo>
                    <a:lnTo>
                      <a:pt x="386" y="1572"/>
                    </a:lnTo>
                    <a:lnTo>
                      <a:pt x="392" y="1570"/>
                    </a:lnTo>
                    <a:lnTo>
                      <a:pt x="394" y="1568"/>
                    </a:lnTo>
                    <a:lnTo>
                      <a:pt x="396" y="1566"/>
                    </a:lnTo>
                    <a:lnTo>
                      <a:pt x="397" y="1564"/>
                    </a:lnTo>
                    <a:lnTo>
                      <a:pt x="397" y="1561"/>
                    </a:lnTo>
                    <a:lnTo>
                      <a:pt x="397" y="1562"/>
                    </a:lnTo>
                    <a:lnTo>
                      <a:pt x="398" y="1562"/>
                    </a:lnTo>
                    <a:lnTo>
                      <a:pt x="400" y="1562"/>
                    </a:lnTo>
                    <a:lnTo>
                      <a:pt x="401" y="1562"/>
                    </a:lnTo>
                    <a:lnTo>
                      <a:pt x="402" y="1563"/>
                    </a:lnTo>
                    <a:lnTo>
                      <a:pt x="403" y="1563"/>
                    </a:lnTo>
                    <a:lnTo>
                      <a:pt x="404" y="1563"/>
                    </a:lnTo>
                    <a:lnTo>
                      <a:pt x="410" y="1563"/>
                    </a:lnTo>
                    <a:lnTo>
                      <a:pt x="414" y="1563"/>
                    </a:lnTo>
                    <a:lnTo>
                      <a:pt x="418" y="1562"/>
                    </a:lnTo>
                    <a:lnTo>
                      <a:pt x="420" y="1561"/>
                    </a:lnTo>
                    <a:lnTo>
                      <a:pt x="423" y="1560"/>
                    </a:lnTo>
                    <a:lnTo>
                      <a:pt x="426" y="1559"/>
                    </a:lnTo>
                    <a:lnTo>
                      <a:pt x="428" y="1558"/>
                    </a:lnTo>
                    <a:lnTo>
                      <a:pt x="430" y="1558"/>
                    </a:lnTo>
                    <a:lnTo>
                      <a:pt x="433" y="1558"/>
                    </a:lnTo>
                    <a:lnTo>
                      <a:pt x="436" y="1557"/>
                    </a:lnTo>
                    <a:lnTo>
                      <a:pt x="439" y="1557"/>
                    </a:lnTo>
                    <a:lnTo>
                      <a:pt x="441" y="1557"/>
                    </a:lnTo>
                    <a:lnTo>
                      <a:pt x="445" y="1557"/>
                    </a:lnTo>
                    <a:lnTo>
                      <a:pt x="448" y="1556"/>
                    </a:lnTo>
                    <a:lnTo>
                      <a:pt x="453" y="1553"/>
                    </a:lnTo>
                    <a:lnTo>
                      <a:pt x="456" y="1551"/>
                    </a:lnTo>
                    <a:lnTo>
                      <a:pt x="461" y="1548"/>
                    </a:lnTo>
                    <a:lnTo>
                      <a:pt x="463" y="1547"/>
                    </a:lnTo>
                    <a:lnTo>
                      <a:pt x="465" y="1546"/>
                    </a:lnTo>
                    <a:lnTo>
                      <a:pt x="466" y="1546"/>
                    </a:lnTo>
                    <a:lnTo>
                      <a:pt x="468" y="1546"/>
                    </a:lnTo>
                    <a:lnTo>
                      <a:pt x="470" y="1546"/>
                    </a:lnTo>
                    <a:lnTo>
                      <a:pt x="473" y="1546"/>
                    </a:lnTo>
                    <a:lnTo>
                      <a:pt x="477" y="1545"/>
                    </a:lnTo>
                    <a:lnTo>
                      <a:pt x="479" y="1545"/>
                    </a:lnTo>
                    <a:lnTo>
                      <a:pt x="481" y="1545"/>
                    </a:lnTo>
                    <a:lnTo>
                      <a:pt x="482" y="1544"/>
                    </a:lnTo>
                    <a:lnTo>
                      <a:pt x="484" y="1543"/>
                    </a:lnTo>
                    <a:lnTo>
                      <a:pt x="487" y="1543"/>
                    </a:lnTo>
                    <a:lnTo>
                      <a:pt x="488" y="1541"/>
                    </a:lnTo>
                    <a:lnTo>
                      <a:pt x="489" y="1540"/>
                    </a:lnTo>
                    <a:lnTo>
                      <a:pt x="491" y="1538"/>
                    </a:lnTo>
                    <a:lnTo>
                      <a:pt x="492" y="1537"/>
                    </a:lnTo>
                    <a:lnTo>
                      <a:pt x="493" y="1537"/>
                    </a:lnTo>
                    <a:lnTo>
                      <a:pt x="496" y="1537"/>
                    </a:lnTo>
                    <a:lnTo>
                      <a:pt x="498" y="1537"/>
                    </a:lnTo>
                    <a:lnTo>
                      <a:pt x="501" y="1537"/>
                    </a:lnTo>
                    <a:lnTo>
                      <a:pt x="503" y="1537"/>
                    </a:lnTo>
                    <a:lnTo>
                      <a:pt x="506" y="1537"/>
                    </a:lnTo>
                    <a:lnTo>
                      <a:pt x="508" y="1535"/>
                    </a:lnTo>
                    <a:lnTo>
                      <a:pt x="509" y="1533"/>
                    </a:lnTo>
                    <a:lnTo>
                      <a:pt x="509" y="1529"/>
                    </a:lnTo>
                    <a:lnTo>
                      <a:pt x="509" y="1524"/>
                    </a:lnTo>
                    <a:lnTo>
                      <a:pt x="508" y="1519"/>
                    </a:lnTo>
                    <a:lnTo>
                      <a:pt x="506" y="1514"/>
                    </a:lnTo>
                    <a:lnTo>
                      <a:pt x="505" y="1509"/>
                    </a:lnTo>
                    <a:lnTo>
                      <a:pt x="502" y="1504"/>
                    </a:lnTo>
                    <a:lnTo>
                      <a:pt x="500" y="1498"/>
                    </a:lnTo>
                    <a:lnTo>
                      <a:pt x="494" y="1490"/>
                    </a:lnTo>
                    <a:lnTo>
                      <a:pt x="491" y="1482"/>
                    </a:lnTo>
                    <a:lnTo>
                      <a:pt x="489" y="1475"/>
                    </a:lnTo>
                    <a:lnTo>
                      <a:pt x="487" y="1467"/>
                    </a:lnTo>
                    <a:lnTo>
                      <a:pt x="484" y="1460"/>
                    </a:lnTo>
                    <a:lnTo>
                      <a:pt x="481" y="1451"/>
                    </a:lnTo>
                    <a:lnTo>
                      <a:pt x="477" y="1441"/>
                    </a:lnTo>
                    <a:lnTo>
                      <a:pt x="471" y="1429"/>
                    </a:lnTo>
                    <a:lnTo>
                      <a:pt x="472" y="1427"/>
                    </a:lnTo>
                    <a:lnTo>
                      <a:pt x="473" y="1425"/>
                    </a:lnTo>
                    <a:lnTo>
                      <a:pt x="474" y="1423"/>
                    </a:lnTo>
                    <a:lnTo>
                      <a:pt x="474" y="1420"/>
                    </a:lnTo>
                    <a:lnTo>
                      <a:pt x="475" y="1418"/>
                    </a:lnTo>
                    <a:lnTo>
                      <a:pt x="475" y="1416"/>
                    </a:lnTo>
                    <a:lnTo>
                      <a:pt x="475" y="1415"/>
                    </a:lnTo>
                    <a:lnTo>
                      <a:pt x="475" y="1413"/>
                    </a:lnTo>
                    <a:lnTo>
                      <a:pt x="474" y="1407"/>
                    </a:lnTo>
                    <a:lnTo>
                      <a:pt x="473" y="1400"/>
                    </a:lnTo>
                    <a:lnTo>
                      <a:pt x="470" y="1393"/>
                    </a:lnTo>
                    <a:lnTo>
                      <a:pt x="467" y="1385"/>
                    </a:lnTo>
                    <a:lnTo>
                      <a:pt x="465" y="1378"/>
                    </a:lnTo>
                    <a:lnTo>
                      <a:pt x="463" y="1370"/>
                    </a:lnTo>
                    <a:lnTo>
                      <a:pt x="462" y="1363"/>
                    </a:lnTo>
                    <a:lnTo>
                      <a:pt x="463" y="1355"/>
                    </a:lnTo>
                    <a:lnTo>
                      <a:pt x="467" y="1336"/>
                    </a:lnTo>
                    <a:lnTo>
                      <a:pt x="473" y="1317"/>
                    </a:lnTo>
                    <a:lnTo>
                      <a:pt x="477" y="1299"/>
                    </a:lnTo>
                    <a:lnTo>
                      <a:pt x="481" y="1282"/>
                    </a:lnTo>
                    <a:lnTo>
                      <a:pt x="485" y="1263"/>
                    </a:lnTo>
                    <a:lnTo>
                      <a:pt x="490" y="1245"/>
                    </a:lnTo>
                    <a:lnTo>
                      <a:pt x="494" y="1226"/>
                    </a:lnTo>
                    <a:lnTo>
                      <a:pt x="499" y="1206"/>
                    </a:lnTo>
                    <a:lnTo>
                      <a:pt x="506" y="1168"/>
                    </a:lnTo>
                    <a:lnTo>
                      <a:pt x="511" y="1128"/>
                    </a:lnTo>
                    <a:lnTo>
                      <a:pt x="515" y="1085"/>
                    </a:lnTo>
                    <a:lnTo>
                      <a:pt x="518" y="1044"/>
                    </a:lnTo>
                    <a:lnTo>
                      <a:pt x="520" y="1005"/>
                    </a:lnTo>
                    <a:lnTo>
                      <a:pt x="523" y="968"/>
                    </a:lnTo>
                    <a:lnTo>
                      <a:pt x="525" y="935"/>
                    </a:lnTo>
                    <a:lnTo>
                      <a:pt x="528" y="910"/>
                    </a:lnTo>
                    <a:lnTo>
                      <a:pt x="531" y="897"/>
                    </a:lnTo>
                    <a:lnTo>
                      <a:pt x="531" y="883"/>
                    </a:lnTo>
                    <a:lnTo>
                      <a:pt x="532" y="869"/>
                    </a:lnTo>
                    <a:lnTo>
                      <a:pt x="531" y="855"/>
                    </a:lnTo>
                    <a:lnTo>
                      <a:pt x="531" y="839"/>
                    </a:lnTo>
                    <a:lnTo>
                      <a:pt x="528" y="821"/>
                    </a:lnTo>
                    <a:lnTo>
                      <a:pt x="526" y="803"/>
                    </a:lnTo>
                    <a:lnTo>
                      <a:pt x="523" y="781"/>
                    </a:lnTo>
                    <a:lnTo>
                      <a:pt x="522" y="775"/>
                    </a:lnTo>
                    <a:lnTo>
                      <a:pt x="519" y="770"/>
                    </a:lnTo>
                    <a:lnTo>
                      <a:pt x="518" y="765"/>
                    </a:lnTo>
                    <a:lnTo>
                      <a:pt x="516" y="760"/>
                    </a:lnTo>
                    <a:lnTo>
                      <a:pt x="516" y="756"/>
                    </a:lnTo>
                    <a:lnTo>
                      <a:pt x="515" y="751"/>
                    </a:lnTo>
                    <a:lnTo>
                      <a:pt x="516" y="747"/>
                    </a:lnTo>
                    <a:lnTo>
                      <a:pt x="518" y="743"/>
                    </a:lnTo>
                    <a:lnTo>
                      <a:pt x="523" y="735"/>
                    </a:lnTo>
                    <a:lnTo>
                      <a:pt x="528" y="724"/>
                    </a:lnTo>
                    <a:lnTo>
                      <a:pt x="534" y="709"/>
                    </a:lnTo>
                    <a:lnTo>
                      <a:pt x="540" y="694"/>
                    </a:lnTo>
                    <a:lnTo>
                      <a:pt x="545" y="678"/>
                    </a:lnTo>
                    <a:lnTo>
                      <a:pt x="550" y="661"/>
                    </a:lnTo>
                    <a:lnTo>
                      <a:pt x="555" y="645"/>
                    </a:lnTo>
                    <a:lnTo>
                      <a:pt x="560" y="630"/>
                    </a:lnTo>
                    <a:lnTo>
                      <a:pt x="568" y="605"/>
                    </a:lnTo>
                    <a:lnTo>
                      <a:pt x="573" y="579"/>
                    </a:lnTo>
                    <a:lnTo>
                      <a:pt x="580" y="550"/>
                    </a:lnTo>
                    <a:lnTo>
                      <a:pt x="586" y="520"/>
                    </a:lnTo>
                    <a:lnTo>
                      <a:pt x="590" y="487"/>
                    </a:lnTo>
                    <a:lnTo>
                      <a:pt x="595" y="455"/>
                    </a:lnTo>
                    <a:lnTo>
                      <a:pt x="598" y="420"/>
                    </a:lnTo>
                    <a:lnTo>
                      <a:pt x="602" y="386"/>
                    </a:lnTo>
                    <a:lnTo>
                      <a:pt x="607" y="317"/>
                    </a:lnTo>
                    <a:lnTo>
                      <a:pt x="612" y="252"/>
                    </a:lnTo>
                    <a:lnTo>
                      <a:pt x="614" y="192"/>
                    </a:lnTo>
                    <a:lnTo>
                      <a:pt x="614" y="141"/>
                    </a:lnTo>
                    <a:lnTo>
                      <a:pt x="615" y="132"/>
                    </a:lnTo>
                    <a:lnTo>
                      <a:pt x="615" y="123"/>
                    </a:lnTo>
                    <a:lnTo>
                      <a:pt x="615" y="112"/>
                    </a:lnTo>
                    <a:lnTo>
                      <a:pt x="615" y="102"/>
                    </a:lnTo>
                    <a:lnTo>
                      <a:pt x="614" y="90"/>
                    </a:lnTo>
                    <a:lnTo>
                      <a:pt x="613" y="78"/>
                    </a:lnTo>
                    <a:lnTo>
                      <a:pt x="611" y="64"/>
                    </a:lnTo>
                    <a:lnTo>
                      <a:pt x="607" y="48"/>
                    </a:lnTo>
                    <a:lnTo>
                      <a:pt x="606" y="43"/>
                    </a:lnTo>
                    <a:lnTo>
                      <a:pt x="605" y="38"/>
                    </a:lnTo>
                    <a:lnTo>
                      <a:pt x="604" y="32"/>
                    </a:lnTo>
                    <a:lnTo>
                      <a:pt x="603" y="26"/>
                    </a:lnTo>
                    <a:lnTo>
                      <a:pt x="602" y="20"/>
                    </a:lnTo>
                    <a:lnTo>
                      <a:pt x="601" y="14"/>
                    </a:lnTo>
                    <a:lnTo>
                      <a:pt x="599" y="7"/>
                    </a:lnTo>
                    <a:lnTo>
                      <a:pt x="598" y="0"/>
                    </a:lnTo>
                    <a:lnTo>
                      <a:pt x="18"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9" name="Freeform 14">
                <a:extLst>
                  <a:ext uri="{FF2B5EF4-FFF2-40B4-BE49-F238E27FC236}">
                    <a16:creationId xmlns:a16="http://schemas.microsoft.com/office/drawing/2014/main" id="{B6E6DBB9-F665-8A43-A9A8-05422436721A}"/>
                  </a:ext>
                </a:extLst>
              </p:cNvPr>
              <p:cNvSpPr>
                <a:spLocks/>
              </p:cNvSpPr>
              <p:nvPr/>
            </p:nvSpPr>
            <p:spPr bwMode="auto">
              <a:xfrm>
                <a:off x="1232" y="2202"/>
                <a:ext cx="188" cy="272"/>
              </a:xfrm>
              <a:custGeom>
                <a:avLst/>
                <a:gdLst>
                  <a:gd name="T0" fmla="*/ 0 w 188"/>
                  <a:gd name="T1" fmla="*/ 0 h 272"/>
                  <a:gd name="T2" fmla="*/ 0 w 188"/>
                  <a:gd name="T3" fmla="*/ 1 h 272"/>
                  <a:gd name="T4" fmla="*/ 1 w 188"/>
                  <a:gd name="T5" fmla="*/ 4 h 272"/>
                  <a:gd name="T6" fmla="*/ 3 w 188"/>
                  <a:gd name="T7" fmla="*/ 13 h 272"/>
                  <a:gd name="T8" fmla="*/ 9 w 188"/>
                  <a:gd name="T9" fmla="*/ 25 h 272"/>
                  <a:gd name="T10" fmla="*/ 13 w 188"/>
                  <a:gd name="T11" fmla="*/ 33 h 272"/>
                  <a:gd name="T12" fmla="*/ 11 w 188"/>
                  <a:gd name="T13" fmla="*/ 51 h 272"/>
                  <a:gd name="T14" fmla="*/ 7 w 188"/>
                  <a:gd name="T15" fmla="*/ 79 h 272"/>
                  <a:gd name="T16" fmla="*/ 12 w 188"/>
                  <a:gd name="T17" fmla="*/ 124 h 272"/>
                  <a:gd name="T18" fmla="*/ 23 w 188"/>
                  <a:gd name="T19" fmla="*/ 165 h 272"/>
                  <a:gd name="T20" fmla="*/ 32 w 188"/>
                  <a:gd name="T21" fmla="*/ 217 h 272"/>
                  <a:gd name="T22" fmla="*/ 35 w 188"/>
                  <a:gd name="T23" fmla="*/ 236 h 272"/>
                  <a:gd name="T24" fmla="*/ 42 w 188"/>
                  <a:gd name="T25" fmla="*/ 251 h 272"/>
                  <a:gd name="T26" fmla="*/ 54 w 188"/>
                  <a:gd name="T27" fmla="*/ 260 h 272"/>
                  <a:gd name="T28" fmla="*/ 61 w 188"/>
                  <a:gd name="T29" fmla="*/ 261 h 272"/>
                  <a:gd name="T30" fmla="*/ 67 w 188"/>
                  <a:gd name="T31" fmla="*/ 260 h 272"/>
                  <a:gd name="T32" fmla="*/ 72 w 188"/>
                  <a:gd name="T33" fmla="*/ 261 h 272"/>
                  <a:gd name="T34" fmla="*/ 74 w 188"/>
                  <a:gd name="T35" fmla="*/ 264 h 272"/>
                  <a:gd name="T36" fmla="*/ 76 w 188"/>
                  <a:gd name="T37" fmla="*/ 265 h 272"/>
                  <a:gd name="T38" fmla="*/ 82 w 188"/>
                  <a:gd name="T39" fmla="*/ 268 h 272"/>
                  <a:gd name="T40" fmla="*/ 89 w 188"/>
                  <a:gd name="T41" fmla="*/ 267 h 272"/>
                  <a:gd name="T42" fmla="*/ 94 w 188"/>
                  <a:gd name="T43" fmla="*/ 263 h 272"/>
                  <a:gd name="T44" fmla="*/ 97 w 188"/>
                  <a:gd name="T45" fmla="*/ 266 h 272"/>
                  <a:gd name="T46" fmla="*/ 101 w 188"/>
                  <a:gd name="T47" fmla="*/ 270 h 272"/>
                  <a:gd name="T48" fmla="*/ 111 w 188"/>
                  <a:gd name="T49" fmla="*/ 272 h 272"/>
                  <a:gd name="T50" fmla="*/ 118 w 188"/>
                  <a:gd name="T51" fmla="*/ 268 h 272"/>
                  <a:gd name="T52" fmla="*/ 122 w 188"/>
                  <a:gd name="T53" fmla="*/ 261 h 272"/>
                  <a:gd name="T54" fmla="*/ 131 w 188"/>
                  <a:gd name="T55" fmla="*/ 264 h 272"/>
                  <a:gd name="T56" fmla="*/ 137 w 188"/>
                  <a:gd name="T57" fmla="*/ 265 h 272"/>
                  <a:gd name="T58" fmla="*/ 141 w 188"/>
                  <a:gd name="T59" fmla="*/ 264 h 272"/>
                  <a:gd name="T60" fmla="*/ 143 w 188"/>
                  <a:gd name="T61" fmla="*/ 262 h 272"/>
                  <a:gd name="T62" fmla="*/ 144 w 188"/>
                  <a:gd name="T63" fmla="*/ 259 h 272"/>
                  <a:gd name="T64" fmla="*/ 147 w 188"/>
                  <a:gd name="T65" fmla="*/ 244 h 272"/>
                  <a:gd name="T66" fmla="*/ 150 w 188"/>
                  <a:gd name="T67" fmla="*/ 223 h 272"/>
                  <a:gd name="T68" fmla="*/ 152 w 188"/>
                  <a:gd name="T69" fmla="*/ 202 h 272"/>
                  <a:gd name="T70" fmla="*/ 153 w 188"/>
                  <a:gd name="T71" fmla="*/ 178 h 272"/>
                  <a:gd name="T72" fmla="*/ 150 w 188"/>
                  <a:gd name="T73" fmla="*/ 158 h 272"/>
                  <a:gd name="T74" fmla="*/ 149 w 188"/>
                  <a:gd name="T75" fmla="*/ 151 h 272"/>
                  <a:gd name="T76" fmla="*/ 155 w 188"/>
                  <a:gd name="T77" fmla="*/ 170 h 272"/>
                  <a:gd name="T78" fmla="*/ 159 w 188"/>
                  <a:gd name="T79" fmla="*/ 186 h 272"/>
                  <a:gd name="T80" fmla="*/ 166 w 188"/>
                  <a:gd name="T81" fmla="*/ 193 h 272"/>
                  <a:gd name="T82" fmla="*/ 175 w 188"/>
                  <a:gd name="T83" fmla="*/ 199 h 272"/>
                  <a:gd name="T84" fmla="*/ 186 w 188"/>
                  <a:gd name="T85" fmla="*/ 197 h 272"/>
                  <a:gd name="T86" fmla="*/ 188 w 188"/>
                  <a:gd name="T87" fmla="*/ 179 h 272"/>
                  <a:gd name="T88" fmla="*/ 186 w 188"/>
                  <a:gd name="T89" fmla="*/ 146 h 272"/>
                  <a:gd name="T90" fmla="*/ 184 w 188"/>
                  <a:gd name="T91" fmla="*/ 118 h 272"/>
                  <a:gd name="T92" fmla="*/ 178 w 188"/>
                  <a:gd name="T93" fmla="*/ 93 h 272"/>
                  <a:gd name="T94" fmla="*/ 169 w 188"/>
                  <a:gd name="T95" fmla="*/ 71 h 272"/>
                  <a:gd name="T96" fmla="*/ 162 w 188"/>
                  <a:gd name="T97" fmla="*/ 54 h 272"/>
                  <a:gd name="T98" fmla="*/ 154 w 188"/>
                  <a:gd name="T99" fmla="*/ 44 h 272"/>
                  <a:gd name="T100" fmla="*/ 146 w 188"/>
                  <a:gd name="T101" fmla="*/ 36 h 272"/>
                  <a:gd name="T102" fmla="*/ 135 w 188"/>
                  <a:gd name="T103" fmla="*/ 30 h 272"/>
                  <a:gd name="T104" fmla="*/ 124 w 188"/>
                  <a:gd name="T105" fmla="*/ 23 h 272"/>
                  <a:gd name="T106" fmla="*/ 119 w 188"/>
                  <a:gd name="T107" fmla="*/ 15 h 272"/>
                  <a:gd name="T108" fmla="*/ 118 w 188"/>
                  <a:gd name="T109" fmla="*/ 9 h 272"/>
                  <a:gd name="T110" fmla="*/ 117 w 188"/>
                  <a:gd name="T111" fmla="*/ 2 h 2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8"/>
                  <a:gd name="T169" fmla="*/ 0 h 272"/>
                  <a:gd name="T170" fmla="*/ 188 w 188"/>
                  <a:gd name="T171" fmla="*/ 272 h 27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8" h="272">
                    <a:moveTo>
                      <a:pt x="0" y="0"/>
                    </a:moveTo>
                    <a:lnTo>
                      <a:pt x="0" y="0"/>
                    </a:lnTo>
                    <a:lnTo>
                      <a:pt x="0" y="1"/>
                    </a:lnTo>
                    <a:lnTo>
                      <a:pt x="1" y="2"/>
                    </a:lnTo>
                    <a:lnTo>
                      <a:pt x="1" y="4"/>
                    </a:lnTo>
                    <a:lnTo>
                      <a:pt x="1" y="6"/>
                    </a:lnTo>
                    <a:lnTo>
                      <a:pt x="2" y="9"/>
                    </a:lnTo>
                    <a:lnTo>
                      <a:pt x="3" y="13"/>
                    </a:lnTo>
                    <a:lnTo>
                      <a:pt x="5" y="17"/>
                    </a:lnTo>
                    <a:lnTo>
                      <a:pt x="6" y="21"/>
                    </a:lnTo>
                    <a:lnTo>
                      <a:pt x="9" y="25"/>
                    </a:lnTo>
                    <a:lnTo>
                      <a:pt x="10" y="28"/>
                    </a:lnTo>
                    <a:lnTo>
                      <a:pt x="12" y="30"/>
                    </a:lnTo>
                    <a:lnTo>
                      <a:pt x="13" y="33"/>
                    </a:lnTo>
                    <a:lnTo>
                      <a:pt x="13" y="38"/>
                    </a:lnTo>
                    <a:lnTo>
                      <a:pt x="12" y="44"/>
                    </a:lnTo>
                    <a:lnTo>
                      <a:pt x="11" y="51"/>
                    </a:lnTo>
                    <a:lnTo>
                      <a:pt x="9" y="61"/>
                    </a:lnTo>
                    <a:lnTo>
                      <a:pt x="7" y="70"/>
                    </a:lnTo>
                    <a:lnTo>
                      <a:pt x="7" y="79"/>
                    </a:lnTo>
                    <a:lnTo>
                      <a:pt x="7" y="89"/>
                    </a:lnTo>
                    <a:lnTo>
                      <a:pt x="10" y="107"/>
                    </a:lnTo>
                    <a:lnTo>
                      <a:pt x="12" y="124"/>
                    </a:lnTo>
                    <a:lnTo>
                      <a:pt x="15" y="138"/>
                    </a:lnTo>
                    <a:lnTo>
                      <a:pt x="20" y="151"/>
                    </a:lnTo>
                    <a:lnTo>
                      <a:pt x="23" y="165"/>
                    </a:lnTo>
                    <a:lnTo>
                      <a:pt x="27" y="181"/>
                    </a:lnTo>
                    <a:lnTo>
                      <a:pt x="30" y="198"/>
                    </a:lnTo>
                    <a:lnTo>
                      <a:pt x="32" y="217"/>
                    </a:lnTo>
                    <a:lnTo>
                      <a:pt x="32" y="223"/>
                    </a:lnTo>
                    <a:lnTo>
                      <a:pt x="33" y="230"/>
                    </a:lnTo>
                    <a:lnTo>
                      <a:pt x="35" y="236"/>
                    </a:lnTo>
                    <a:lnTo>
                      <a:pt x="37" y="241"/>
                    </a:lnTo>
                    <a:lnTo>
                      <a:pt x="39" y="247"/>
                    </a:lnTo>
                    <a:lnTo>
                      <a:pt x="42" y="251"/>
                    </a:lnTo>
                    <a:lnTo>
                      <a:pt x="47" y="256"/>
                    </a:lnTo>
                    <a:lnTo>
                      <a:pt x="53" y="259"/>
                    </a:lnTo>
                    <a:lnTo>
                      <a:pt x="54" y="260"/>
                    </a:lnTo>
                    <a:lnTo>
                      <a:pt x="55" y="260"/>
                    </a:lnTo>
                    <a:lnTo>
                      <a:pt x="57" y="261"/>
                    </a:lnTo>
                    <a:lnTo>
                      <a:pt x="61" y="261"/>
                    </a:lnTo>
                    <a:lnTo>
                      <a:pt x="63" y="261"/>
                    </a:lnTo>
                    <a:lnTo>
                      <a:pt x="65" y="261"/>
                    </a:lnTo>
                    <a:lnTo>
                      <a:pt x="67" y="260"/>
                    </a:lnTo>
                    <a:lnTo>
                      <a:pt x="68" y="258"/>
                    </a:lnTo>
                    <a:lnTo>
                      <a:pt x="71" y="260"/>
                    </a:lnTo>
                    <a:lnTo>
                      <a:pt x="72" y="261"/>
                    </a:lnTo>
                    <a:lnTo>
                      <a:pt x="73" y="262"/>
                    </a:lnTo>
                    <a:lnTo>
                      <a:pt x="74" y="263"/>
                    </a:lnTo>
                    <a:lnTo>
                      <a:pt x="74" y="264"/>
                    </a:lnTo>
                    <a:lnTo>
                      <a:pt x="75" y="264"/>
                    </a:lnTo>
                    <a:lnTo>
                      <a:pt x="76" y="265"/>
                    </a:lnTo>
                    <a:lnTo>
                      <a:pt x="77" y="266"/>
                    </a:lnTo>
                    <a:lnTo>
                      <a:pt x="80" y="267"/>
                    </a:lnTo>
                    <a:lnTo>
                      <a:pt x="82" y="268"/>
                    </a:lnTo>
                    <a:lnTo>
                      <a:pt x="84" y="268"/>
                    </a:lnTo>
                    <a:lnTo>
                      <a:pt x="87" y="268"/>
                    </a:lnTo>
                    <a:lnTo>
                      <a:pt x="89" y="267"/>
                    </a:lnTo>
                    <a:lnTo>
                      <a:pt x="91" y="266"/>
                    </a:lnTo>
                    <a:lnTo>
                      <a:pt x="93" y="264"/>
                    </a:lnTo>
                    <a:lnTo>
                      <a:pt x="94" y="263"/>
                    </a:lnTo>
                    <a:lnTo>
                      <a:pt x="96" y="263"/>
                    </a:lnTo>
                    <a:lnTo>
                      <a:pt x="96" y="264"/>
                    </a:lnTo>
                    <a:lnTo>
                      <a:pt x="97" y="266"/>
                    </a:lnTo>
                    <a:lnTo>
                      <a:pt x="98" y="267"/>
                    </a:lnTo>
                    <a:lnTo>
                      <a:pt x="99" y="269"/>
                    </a:lnTo>
                    <a:lnTo>
                      <a:pt x="101" y="270"/>
                    </a:lnTo>
                    <a:lnTo>
                      <a:pt x="105" y="271"/>
                    </a:lnTo>
                    <a:lnTo>
                      <a:pt x="108" y="272"/>
                    </a:lnTo>
                    <a:lnTo>
                      <a:pt x="111" y="272"/>
                    </a:lnTo>
                    <a:lnTo>
                      <a:pt x="115" y="271"/>
                    </a:lnTo>
                    <a:lnTo>
                      <a:pt x="117" y="269"/>
                    </a:lnTo>
                    <a:lnTo>
                      <a:pt x="118" y="268"/>
                    </a:lnTo>
                    <a:lnTo>
                      <a:pt x="120" y="265"/>
                    </a:lnTo>
                    <a:lnTo>
                      <a:pt x="120" y="263"/>
                    </a:lnTo>
                    <a:lnTo>
                      <a:pt x="122" y="261"/>
                    </a:lnTo>
                    <a:lnTo>
                      <a:pt x="124" y="263"/>
                    </a:lnTo>
                    <a:lnTo>
                      <a:pt x="127" y="264"/>
                    </a:lnTo>
                    <a:lnTo>
                      <a:pt x="131" y="264"/>
                    </a:lnTo>
                    <a:lnTo>
                      <a:pt x="133" y="265"/>
                    </a:lnTo>
                    <a:lnTo>
                      <a:pt x="135" y="265"/>
                    </a:lnTo>
                    <a:lnTo>
                      <a:pt x="137" y="265"/>
                    </a:lnTo>
                    <a:lnTo>
                      <a:pt x="140" y="264"/>
                    </a:lnTo>
                    <a:lnTo>
                      <a:pt x="141" y="264"/>
                    </a:lnTo>
                    <a:lnTo>
                      <a:pt x="142" y="263"/>
                    </a:lnTo>
                    <a:lnTo>
                      <a:pt x="143" y="262"/>
                    </a:lnTo>
                    <a:lnTo>
                      <a:pt x="143" y="261"/>
                    </a:lnTo>
                    <a:lnTo>
                      <a:pt x="144" y="260"/>
                    </a:lnTo>
                    <a:lnTo>
                      <a:pt x="144" y="259"/>
                    </a:lnTo>
                    <a:lnTo>
                      <a:pt x="145" y="258"/>
                    </a:lnTo>
                    <a:lnTo>
                      <a:pt x="146" y="251"/>
                    </a:lnTo>
                    <a:lnTo>
                      <a:pt x="147" y="244"/>
                    </a:lnTo>
                    <a:lnTo>
                      <a:pt x="149" y="237"/>
                    </a:lnTo>
                    <a:lnTo>
                      <a:pt x="149" y="230"/>
                    </a:lnTo>
                    <a:lnTo>
                      <a:pt x="150" y="223"/>
                    </a:lnTo>
                    <a:lnTo>
                      <a:pt x="151" y="216"/>
                    </a:lnTo>
                    <a:lnTo>
                      <a:pt x="151" y="209"/>
                    </a:lnTo>
                    <a:lnTo>
                      <a:pt x="152" y="202"/>
                    </a:lnTo>
                    <a:lnTo>
                      <a:pt x="153" y="194"/>
                    </a:lnTo>
                    <a:lnTo>
                      <a:pt x="153" y="186"/>
                    </a:lnTo>
                    <a:lnTo>
                      <a:pt x="153" y="178"/>
                    </a:lnTo>
                    <a:lnTo>
                      <a:pt x="153" y="171"/>
                    </a:lnTo>
                    <a:lnTo>
                      <a:pt x="152" y="164"/>
                    </a:lnTo>
                    <a:lnTo>
                      <a:pt x="150" y="158"/>
                    </a:lnTo>
                    <a:lnTo>
                      <a:pt x="147" y="152"/>
                    </a:lnTo>
                    <a:lnTo>
                      <a:pt x="145" y="147"/>
                    </a:lnTo>
                    <a:lnTo>
                      <a:pt x="149" y="151"/>
                    </a:lnTo>
                    <a:lnTo>
                      <a:pt x="151" y="156"/>
                    </a:lnTo>
                    <a:lnTo>
                      <a:pt x="153" y="162"/>
                    </a:lnTo>
                    <a:lnTo>
                      <a:pt x="155" y="170"/>
                    </a:lnTo>
                    <a:lnTo>
                      <a:pt x="156" y="176"/>
                    </a:lnTo>
                    <a:lnTo>
                      <a:pt x="158" y="182"/>
                    </a:lnTo>
                    <a:lnTo>
                      <a:pt x="159" y="186"/>
                    </a:lnTo>
                    <a:lnTo>
                      <a:pt x="161" y="188"/>
                    </a:lnTo>
                    <a:lnTo>
                      <a:pt x="163" y="191"/>
                    </a:lnTo>
                    <a:lnTo>
                      <a:pt x="166" y="193"/>
                    </a:lnTo>
                    <a:lnTo>
                      <a:pt x="169" y="196"/>
                    </a:lnTo>
                    <a:lnTo>
                      <a:pt x="171" y="197"/>
                    </a:lnTo>
                    <a:lnTo>
                      <a:pt x="175" y="199"/>
                    </a:lnTo>
                    <a:lnTo>
                      <a:pt x="178" y="199"/>
                    </a:lnTo>
                    <a:lnTo>
                      <a:pt x="181" y="199"/>
                    </a:lnTo>
                    <a:lnTo>
                      <a:pt x="186" y="197"/>
                    </a:lnTo>
                    <a:lnTo>
                      <a:pt x="188" y="194"/>
                    </a:lnTo>
                    <a:lnTo>
                      <a:pt x="188" y="188"/>
                    </a:lnTo>
                    <a:lnTo>
                      <a:pt x="188" y="179"/>
                    </a:lnTo>
                    <a:lnTo>
                      <a:pt x="188" y="168"/>
                    </a:lnTo>
                    <a:lnTo>
                      <a:pt x="187" y="157"/>
                    </a:lnTo>
                    <a:lnTo>
                      <a:pt x="186" y="146"/>
                    </a:lnTo>
                    <a:lnTo>
                      <a:pt x="185" y="136"/>
                    </a:lnTo>
                    <a:lnTo>
                      <a:pt x="185" y="127"/>
                    </a:lnTo>
                    <a:lnTo>
                      <a:pt x="184" y="118"/>
                    </a:lnTo>
                    <a:lnTo>
                      <a:pt x="182" y="108"/>
                    </a:lnTo>
                    <a:lnTo>
                      <a:pt x="181" y="101"/>
                    </a:lnTo>
                    <a:lnTo>
                      <a:pt x="178" y="93"/>
                    </a:lnTo>
                    <a:lnTo>
                      <a:pt x="176" y="86"/>
                    </a:lnTo>
                    <a:lnTo>
                      <a:pt x="172" y="79"/>
                    </a:lnTo>
                    <a:lnTo>
                      <a:pt x="169" y="71"/>
                    </a:lnTo>
                    <a:lnTo>
                      <a:pt x="166" y="61"/>
                    </a:lnTo>
                    <a:lnTo>
                      <a:pt x="164" y="57"/>
                    </a:lnTo>
                    <a:lnTo>
                      <a:pt x="162" y="54"/>
                    </a:lnTo>
                    <a:lnTo>
                      <a:pt x="160" y="51"/>
                    </a:lnTo>
                    <a:lnTo>
                      <a:pt x="158" y="47"/>
                    </a:lnTo>
                    <a:lnTo>
                      <a:pt x="154" y="44"/>
                    </a:lnTo>
                    <a:lnTo>
                      <a:pt x="152" y="41"/>
                    </a:lnTo>
                    <a:lnTo>
                      <a:pt x="149" y="38"/>
                    </a:lnTo>
                    <a:lnTo>
                      <a:pt x="146" y="36"/>
                    </a:lnTo>
                    <a:lnTo>
                      <a:pt x="143" y="34"/>
                    </a:lnTo>
                    <a:lnTo>
                      <a:pt x="140" y="32"/>
                    </a:lnTo>
                    <a:lnTo>
                      <a:pt x="135" y="30"/>
                    </a:lnTo>
                    <a:lnTo>
                      <a:pt x="131" y="27"/>
                    </a:lnTo>
                    <a:lnTo>
                      <a:pt x="127" y="25"/>
                    </a:lnTo>
                    <a:lnTo>
                      <a:pt x="124" y="23"/>
                    </a:lnTo>
                    <a:lnTo>
                      <a:pt x="120" y="20"/>
                    </a:lnTo>
                    <a:lnTo>
                      <a:pt x="119" y="17"/>
                    </a:lnTo>
                    <a:lnTo>
                      <a:pt x="119" y="15"/>
                    </a:lnTo>
                    <a:lnTo>
                      <a:pt x="118" y="13"/>
                    </a:lnTo>
                    <a:lnTo>
                      <a:pt x="118" y="11"/>
                    </a:lnTo>
                    <a:lnTo>
                      <a:pt x="118" y="9"/>
                    </a:lnTo>
                    <a:lnTo>
                      <a:pt x="118" y="7"/>
                    </a:lnTo>
                    <a:lnTo>
                      <a:pt x="117" y="5"/>
                    </a:lnTo>
                    <a:lnTo>
                      <a:pt x="117" y="2"/>
                    </a:lnTo>
                    <a:lnTo>
                      <a:pt x="116" y="0"/>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0" name="Freeform 15">
                <a:extLst>
                  <a:ext uri="{FF2B5EF4-FFF2-40B4-BE49-F238E27FC236}">
                    <a16:creationId xmlns:a16="http://schemas.microsoft.com/office/drawing/2014/main" id="{1417B8AF-7B87-3F45-85B0-5882444E6E84}"/>
                  </a:ext>
                </a:extLst>
              </p:cNvPr>
              <p:cNvSpPr>
                <a:spLocks/>
              </p:cNvSpPr>
              <p:nvPr/>
            </p:nvSpPr>
            <p:spPr bwMode="auto">
              <a:xfrm>
                <a:off x="279" y="633"/>
                <a:ext cx="1069" cy="1569"/>
              </a:xfrm>
              <a:custGeom>
                <a:avLst/>
                <a:gdLst>
                  <a:gd name="T0" fmla="*/ 1026 w 1069"/>
                  <a:gd name="T1" fmla="*/ 1265 h 1569"/>
                  <a:gd name="T2" fmla="*/ 1006 w 1069"/>
                  <a:gd name="T3" fmla="*/ 1019 h 1569"/>
                  <a:gd name="T4" fmla="*/ 997 w 1069"/>
                  <a:gd name="T5" fmla="*/ 943 h 1569"/>
                  <a:gd name="T6" fmla="*/ 991 w 1069"/>
                  <a:gd name="T7" fmla="*/ 827 h 1569"/>
                  <a:gd name="T8" fmla="*/ 994 w 1069"/>
                  <a:gd name="T9" fmla="*/ 739 h 1569"/>
                  <a:gd name="T10" fmla="*/ 973 w 1069"/>
                  <a:gd name="T11" fmla="*/ 673 h 1569"/>
                  <a:gd name="T12" fmla="*/ 931 w 1069"/>
                  <a:gd name="T13" fmla="*/ 627 h 1569"/>
                  <a:gd name="T14" fmla="*/ 893 w 1069"/>
                  <a:gd name="T15" fmla="*/ 601 h 1569"/>
                  <a:gd name="T16" fmla="*/ 761 w 1069"/>
                  <a:gd name="T17" fmla="*/ 555 h 1569"/>
                  <a:gd name="T18" fmla="*/ 681 w 1069"/>
                  <a:gd name="T19" fmla="*/ 431 h 1569"/>
                  <a:gd name="T20" fmla="*/ 684 w 1069"/>
                  <a:gd name="T21" fmla="*/ 378 h 1569"/>
                  <a:gd name="T22" fmla="*/ 703 w 1069"/>
                  <a:gd name="T23" fmla="*/ 334 h 1569"/>
                  <a:gd name="T24" fmla="*/ 713 w 1069"/>
                  <a:gd name="T25" fmla="*/ 288 h 1569"/>
                  <a:gd name="T26" fmla="*/ 739 w 1069"/>
                  <a:gd name="T27" fmla="*/ 248 h 1569"/>
                  <a:gd name="T28" fmla="*/ 740 w 1069"/>
                  <a:gd name="T29" fmla="*/ 205 h 1569"/>
                  <a:gd name="T30" fmla="*/ 734 w 1069"/>
                  <a:gd name="T31" fmla="*/ 100 h 1569"/>
                  <a:gd name="T32" fmla="*/ 666 w 1069"/>
                  <a:gd name="T33" fmla="*/ 32 h 1569"/>
                  <a:gd name="T34" fmla="*/ 590 w 1069"/>
                  <a:gd name="T35" fmla="*/ 1 h 1569"/>
                  <a:gd name="T36" fmla="*/ 526 w 1069"/>
                  <a:gd name="T37" fmla="*/ 1 h 1569"/>
                  <a:gd name="T38" fmla="*/ 457 w 1069"/>
                  <a:gd name="T39" fmla="*/ 24 h 1569"/>
                  <a:gd name="T40" fmla="*/ 386 w 1069"/>
                  <a:gd name="T41" fmla="*/ 63 h 1569"/>
                  <a:gd name="T42" fmla="*/ 350 w 1069"/>
                  <a:gd name="T43" fmla="*/ 177 h 1569"/>
                  <a:gd name="T44" fmla="*/ 357 w 1069"/>
                  <a:gd name="T45" fmla="*/ 251 h 1569"/>
                  <a:gd name="T46" fmla="*/ 387 w 1069"/>
                  <a:gd name="T47" fmla="*/ 305 h 1569"/>
                  <a:gd name="T48" fmla="*/ 402 w 1069"/>
                  <a:gd name="T49" fmla="*/ 352 h 1569"/>
                  <a:gd name="T50" fmla="*/ 416 w 1069"/>
                  <a:gd name="T51" fmla="*/ 397 h 1569"/>
                  <a:gd name="T52" fmla="*/ 385 w 1069"/>
                  <a:gd name="T53" fmla="*/ 516 h 1569"/>
                  <a:gd name="T54" fmla="*/ 243 w 1069"/>
                  <a:gd name="T55" fmla="*/ 588 h 1569"/>
                  <a:gd name="T56" fmla="*/ 164 w 1069"/>
                  <a:gd name="T57" fmla="*/ 611 h 1569"/>
                  <a:gd name="T58" fmla="*/ 121 w 1069"/>
                  <a:gd name="T59" fmla="*/ 651 h 1569"/>
                  <a:gd name="T60" fmla="*/ 89 w 1069"/>
                  <a:gd name="T61" fmla="*/ 703 h 1569"/>
                  <a:gd name="T62" fmla="*/ 81 w 1069"/>
                  <a:gd name="T63" fmla="*/ 785 h 1569"/>
                  <a:gd name="T64" fmla="*/ 90 w 1069"/>
                  <a:gd name="T65" fmla="*/ 877 h 1569"/>
                  <a:gd name="T66" fmla="*/ 71 w 1069"/>
                  <a:gd name="T67" fmla="*/ 993 h 1569"/>
                  <a:gd name="T68" fmla="*/ 64 w 1069"/>
                  <a:gd name="T69" fmla="*/ 1161 h 1569"/>
                  <a:gd name="T70" fmla="*/ 41 w 1069"/>
                  <a:gd name="T71" fmla="*/ 1318 h 1569"/>
                  <a:gd name="T72" fmla="*/ 0 w 1069"/>
                  <a:gd name="T73" fmla="*/ 1567 h 1569"/>
                  <a:gd name="T74" fmla="*/ 126 w 1069"/>
                  <a:gd name="T75" fmla="*/ 1560 h 1569"/>
                  <a:gd name="T76" fmla="*/ 159 w 1069"/>
                  <a:gd name="T77" fmla="*/ 1447 h 1569"/>
                  <a:gd name="T78" fmla="*/ 216 w 1069"/>
                  <a:gd name="T79" fmla="*/ 1254 h 1569"/>
                  <a:gd name="T80" fmla="*/ 221 w 1069"/>
                  <a:gd name="T81" fmla="*/ 1159 h 1569"/>
                  <a:gd name="T82" fmla="*/ 245 w 1069"/>
                  <a:gd name="T83" fmla="*/ 1031 h 1569"/>
                  <a:gd name="T84" fmla="*/ 243 w 1069"/>
                  <a:gd name="T85" fmla="*/ 998 h 1569"/>
                  <a:gd name="T86" fmla="*/ 274 w 1069"/>
                  <a:gd name="T87" fmla="*/ 1181 h 1569"/>
                  <a:gd name="T88" fmla="*/ 272 w 1069"/>
                  <a:gd name="T89" fmla="*/ 1378 h 1569"/>
                  <a:gd name="T90" fmla="*/ 269 w 1069"/>
                  <a:gd name="T91" fmla="*/ 1487 h 1569"/>
                  <a:gd name="T92" fmla="*/ 266 w 1069"/>
                  <a:gd name="T93" fmla="*/ 1482 h 1569"/>
                  <a:gd name="T94" fmla="*/ 238 w 1069"/>
                  <a:gd name="T95" fmla="*/ 1569 h 1569"/>
                  <a:gd name="T96" fmla="*/ 789 w 1069"/>
                  <a:gd name="T97" fmla="*/ 1479 h 1569"/>
                  <a:gd name="T98" fmla="*/ 783 w 1069"/>
                  <a:gd name="T99" fmla="*/ 1491 h 1569"/>
                  <a:gd name="T100" fmla="*/ 791 w 1069"/>
                  <a:gd name="T101" fmla="*/ 1410 h 1569"/>
                  <a:gd name="T102" fmla="*/ 809 w 1069"/>
                  <a:gd name="T103" fmla="*/ 1158 h 1569"/>
                  <a:gd name="T104" fmla="*/ 834 w 1069"/>
                  <a:gd name="T105" fmla="*/ 987 h 1569"/>
                  <a:gd name="T106" fmla="*/ 843 w 1069"/>
                  <a:gd name="T107" fmla="*/ 1103 h 1569"/>
                  <a:gd name="T108" fmla="*/ 870 w 1069"/>
                  <a:gd name="T109" fmla="*/ 1228 h 1569"/>
                  <a:gd name="T110" fmla="*/ 874 w 1069"/>
                  <a:gd name="T111" fmla="*/ 1289 h 1569"/>
                  <a:gd name="T112" fmla="*/ 937 w 1069"/>
                  <a:gd name="T113" fmla="*/ 1505 h 15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9"/>
                  <a:gd name="T172" fmla="*/ 0 h 1569"/>
                  <a:gd name="T173" fmla="*/ 1069 w 1069"/>
                  <a:gd name="T174" fmla="*/ 1569 h 15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9" h="1569">
                    <a:moveTo>
                      <a:pt x="1069" y="1569"/>
                    </a:moveTo>
                    <a:lnTo>
                      <a:pt x="1064" y="1535"/>
                    </a:lnTo>
                    <a:lnTo>
                      <a:pt x="1060" y="1496"/>
                    </a:lnTo>
                    <a:lnTo>
                      <a:pt x="1055" y="1454"/>
                    </a:lnTo>
                    <a:lnTo>
                      <a:pt x="1051" y="1413"/>
                    </a:lnTo>
                    <a:lnTo>
                      <a:pt x="1045" y="1371"/>
                    </a:lnTo>
                    <a:lnTo>
                      <a:pt x="1040" y="1331"/>
                    </a:lnTo>
                    <a:lnTo>
                      <a:pt x="1033" y="1296"/>
                    </a:lnTo>
                    <a:lnTo>
                      <a:pt x="1026" y="1265"/>
                    </a:lnTo>
                    <a:lnTo>
                      <a:pt x="1020" y="1242"/>
                    </a:lnTo>
                    <a:lnTo>
                      <a:pt x="1017" y="1212"/>
                    </a:lnTo>
                    <a:lnTo>
                      <a:pt x="1015" y="1179"/>
                    </a:lnTo>
                    <a:lnTo>
                      <a:pt x="1012" y="1145"/>
                    </a:lnTo>
                    <a:lnTo>
                      <a:pt x="1011" y="1110"/>
                    </a:lnTo>
                    <a:lnTo>
                      <a:pt x="1010" y="1078"/>
                    </a:lnTo>
                    <a:lnTo>
                      <a:pt x="1008" y="1049"/>
                    </a:lnTo>
                    <a:lnTo>
                      <a:pt x="1007" y="1026"/>
                    </a:lnTo>
                    <a:lnTo>
                      <a:pt x="1006" y="1019"/>
                    </a:lnTo>
                    <a:lnTo>
                      <a:pt x="1006" y="1012"/>
                    </a:lnTo>
                    <a:lnTo>
                      <a:pt x="1006" y="1006"/>
                    </a:lnTo>
                    <a:lnTo>
                      <a:pt x="1006" y="1000"/>
                    </a:lnTo>
                    <a:lnTo>
                      <a:pt x="1005" y="994"/>
                    </a:lnTo>
                    <a:lnTo>
                      <a:pt x="1005" y="988"/>
                    </a:lnTo>
                    <a:lnTo>
                      <a:pt x="1003" y="982"/>
                    </a:lnTo>
                    <a:lnTo>
                      <a:pt x="1002" y="976"/>
                    </a:lnTo>
                    <a:lnTo>
                      <a:pt x="1000" y="959"/>
                    </a:lnTo>
                    <a:lnTo>
                      <a:pt x="997" y="943"/>
                    </a:lnTo>
                    <a:lnTo>
                      <a:pt x="993" y="926"/>
                    </a:lnTo>
                    <a:lnTo>
                      <a:pt x="991" y="909"/>
                    </a:lnTo>
                    <a:lnTo>
                      <a:pt x="989" y="893"/>
                    </a:lnTo>
                    <a:lnTo>
                      <a:pt x="988" y="879"/>
                    </a:lnTo>
                    <a:lnTo>
                      <a:pt x="986" y="866"/>
                    </a:lnTo>
                    <a:lnTo>
                      <a:pt x="986" y="857"/>
                    </a:lnTo>
                    <a:lnTo>
                      <a:pt x="989" y="846"/>
                    </a:lnTo>
                    <a:lnTo>
                      <a:pt x="990" y="836"/>
                    </a:lnTo>
                    <a:lnTo>
                      <a:pt x="991" y="827"/>
                    </a:lnTo>
                    <a:lnTo>
                      <a:pt x="993" y="817"/>
                    </a:lnTo>
                    <a:lnTo>
                      <a:pt x="994" y="807"/>
                    </a:lnTo>
                    <a:lnTo>
                      <a:pt x="995" y="797"/>
                    </a:lnTo>
                    <a:lnTo>
                      <a:pt x="995" y="786"/>
                    </a:lnTo>
                    <a:lnTo>
                      <a:pt x="995" y="776"/>
                    </a:lnTo>
                    <a:lnTo>
                      <a:pt x="995" y="767"/>
                    </a:lnTo>
                    <a:lnTo>
                      <a:pt x="995" y="758"/>
                    </a:lnTo>
                    <a:lnTo>
                      <a:pt x="995" y="748"/>
                    </a:lnTo>
                    <a:lnTo>
                      <a:pt x="994" y="739"/>
                    </a:lnTo>
                    <a:lnTo>
                      <a:pt x="994" y="730"/>
                    </a:lnTo>
                    <a:lnTo>
                      <a:pt x="992" y="721"/>
                    </a:lnTo>
                    <a:lnTo>
                      <a:pt x="991" y="713"/>
                    </a:lnTo>
                    <a:lnTo>
                      <a:pt x="988" y="704"/>
                    </a:lnTo>
                    <a:lnTo>
                      <a:pt x="985" y="698"/>
                    </a:lnTo>
                    <a:lnTo>
                      <a:pt x="983" y="692"/>
                    </a:lnTo>
                    <a:lnTo>
                      <a:pt x="980" y="685"/>
                    </a:lnTo>
                    <a:lnTo>
                      <a:pt x="976" y="679"/>
                    </a:lnTo>
                    <a:lnTo>
                      <a:pt x="973" y="673"/>
                    </a:lnTo>
                    <a:lnTo>
                      <a:pt x="970" y="668"/>
                    </a:lnTo>
                    <a:lnTo>
                      <a:pt x="965" y="663"/>
                    </a:lnTo>
                    <a:lnTo>
                      <a:pt x="960" y="658"/>
                    </a:lnTo>
                    <a:lnTo>
                      <a:pt x="955" y="653"/>
                    </a:lnTo>
                    <a:lnTo>
                      <a:pt x="950" y="648"/>
                    </a:lnTo>
                    <a:lnTo>
                      <a:pt x="946" y="643"/>
                    </a:lnTo>
                    <a:lnTo>
                      <a:pt x="940" y="638"/>
                    </a:lnTo>
                    <a:lnTo>
                      <a:pt x="936" y="633"/>
                    </a:lnTo>
                    <a:lnTo>
                      <a:pt x="931" y="627"/>
                    </a:lnTo>
                    <a:lnTo>
                      <a:pt x="926" y="622"/>
                    </a:lnTo>
                    <a:lnTo>
                      <a:pt x="920" y="617"/>
                    </a:lnTo>
                    <a:lnTo>
                      <a:pt x="916" y="614"/>
                    </a:lnTo>
                    <a:lnTo>
                      <a:pt x="913" y="612"/>
                    </a:lnTo>
                    <a:lnTo>
                      <a:pt x="909" y="609"/>
                    </a:lnTo>
                    <a:lnTo>
                      <a:pt x="905" y="606"/>
                    </a:lnTo>
                    <a:lnTo>
                      <a:pt x="901" y="604"/>
                    </a:lnTo>
                    <a:lnTo>
                      <a:pt x="897" y="602"/>
                    </a:lnTo>
                    <a:lnTo>
                      <a:pt x="893" y="601"/>
                    </a:lnTo>
                    <a:lnTo>
                      <a:pt x="889" y="600"/>
                    </a:lnTo>
                    <a:lnTo>
                      <a:pt x="868" y="597"/>
                    </a:lnTo>
                    <a:lnTo>
                      <a:pt x="849" y="593"/>
                    </a:lnTo>
                    <a:lnTo>
                      <a:pt x="831" y="588"/>
                    </a:lnTo>
                    <a:lnTo>
                      <a:pt x="815" y="582"/>
                    </a:lnTo>
                    <a:lnTo>
                      <a:pt x="800" y="576"/>
                    </a:lnTo>
                    <a:lnTo>
                      <a:pt x="787" y="569"/>
                    </a:lnTo>
                    <a:lnTo>
                      <a:pt x="773" y="562"/>
                    </a:lnTo>
                    <a:lnTo>
                      <a:pt x="761" y="555"/>
                    </a:lnTo>
                    <a:lnTo>
                      <a:pt x="739" y="540"/>
                    </a:lnTo>
                    <a:lnTo>
                      <a:pt x="718" y="526"/>
                    </a:lnTo>
                    <a:lnTo>
                      <a:pt x="708" y="518"/>
                    </a:lnTo>
                    <a:lnTo>
                      <a:pt x="696" y="512"/>
                    </a:lnTo>
                    <a:lnTo>
                      <a:pt x="686" y="506"/>
                    </a:lnTo>
                    <a:lnTo>
                      <a:pt x="674" y="500"/>
                    </a:lnTo>
                    <a:lnTo>
                      <a:pt x="681" y="446"/>
                    </a:lnTo>
                    <a:lnTo>
                      <a:pt x="681" y="438"/>
                    </a:lnTo>
                    <a:lnTo>
                      <a:pt x="681" y="431"/>
                    </a:lnTo>
                    <a:lnTo>
                      <a:pt x="681" y="424"/>
                    </a:lnTo>
                    <a:lnTo>
                      <a:pt x="682" y="418"/>
                    </a:lnTo>
                    <a:lnTo>
                      <a:pt x="682" y="412"/>
                    </a:lnTo>
                    <a:lnTo>
                      <a:pt x="682" y="405"/>
                    </a:lnTo>
                    <a:lnTo>
                      <a:pt x="681" y="398"/>
                    </a:lnTo>
                    <a:lnTo>
                      <a:pt x="681" y="390"/>
                    </a:lnTo>
                    <a:lnTo>
                      <a:pt x="681" y="386"/>
                    </a:lnTo>
                    <a:lnTo>
                      <a:pt x="682" y="382"/>
                    </a:lnTo>
                    <a:lnTo>
                      <a:pt x="684" y="378"/>
                    </a:lnTo>
                    <a:lnTo>
                      <a:pt x="686" y="374"/>
                    </a:lnTo>
                    <a:lnTo>
                      <a:pt x="688" y="370"/>
                    </a:lnTo>
                    <a:lnTo>
                      <a:pt x="692" y="365"/>
                    </a:lnTo>
                    <a:lnTo>
                      <a:pt x="694" y="361"/>
                    </a:lnTo>
                    <a:lnTo>
                      <a:pt x="697" y="356"/>
                    </a:lnTo>
                    <a:lnTo>
                      <a:pt x="699" y="350"/>
                    </a:lnTo>
                    <a:lnTo>
                      <a:pt x="701" y="345"/>
                    </a:lnTo>
                    <a:lnTo>
                      <a:pt x="702" y="340"/>
                    </a:lnTo>
                    <a:lnTo>
                      <a:pt x="703" y="334"/>
                    </a:lnTo>
                    <a:lnTo>
                      <a:pt x="704" y="329"/>
                    </a:lnTo>
                    <a:lnTo>
                      <a:pt x="705" y="323"/>
                    </a:lnTo>
                    <a:lnTo>
                      <a:pt x="707" y="317"/>
                    </a:lnTo>
                    <a:lnTo>
                      <a:pt x="708" y="311"/>
                    </a:lnTo>
                    <a:lnTo>
                      <a:pt x="709" y="306"/>
                    </a:lnTo>
                    <a:lnTo>
                      <a:pt x="710" y="301"/>
                    </a:lnTo>
                    <a:lnTo>
                      <a:pt x="711" y="296"/>
                    </a:lnTo>
                    <a:lnTo>
                      <a:pt x="712" y="292"/>
                    </a:lnTo>
                    <a:lnTo>
                      <a:pt x="713" y="288"/>
                    </a:lnTo>
                    <a:lnTo>
                      <a:pt x="714" y="285"/>
                    </a:lnTo>
                    <a:lnTo>
                      <a:pt x="716" y="284"/>
                    </a:lnTo>
                    <a:lnTo>
                      <a:pt x="716" y="283"/>
                    </a:lnTo>
                    <a:lnTo>
                      <a:pt x="723" y="275"/>
                    </a:lnTo>
                    <a:lnTo>
                      <a:pt x="729" y="268"/>
                    </a:lnTo>
                    <a:lnTo>
                      <a:pt x="734" y="262"/>
                    </a:lnTo>
                    <a:lnTo>
                      <a:pt x="737" y="257"/>
                    </a:lnTo>
                    <a:lnTo>
                      <a:pt x="738" y="252"/>
                    </a:lnTo>
                    <a:lnTo>
                      <a:pt x="739" y="248"/>
                    </a:lnTo>
                    <a:lnTo>
                      <a:pt x="739" y="244"/>
                    </a:lnTo>
                    <a:lnTo>
                      <a:pt x="739" y="240"/>
                    </a:lnTo>
                    <a:lnTo>
                      <a:pt x="737" y="234"/>
                    </a:lnTo>
                    <a:lnTo>
                      <a:pt x="735" y="228"/>
                    </a:lnTo>
                    <a:lnTo>
                      <a:pt x="734" y="225"/>
                    </a:lnTo>
                    <a:lnTo>
                      <a:pt x="734" y="222"/>
                    </a:lnTo>
                    <a:lnTo>
                      <a:pt x="734" y="219"/>
                    </a:lnTo>
                    <a:lnTo>
                      <a:pt x="735" y="216"/>
                    </a:lnTo>
                    <a:lnTo>
                      <a:pt x="740" y="205"/>
                    </a:lnTo>
                    <a:lnTo>
                      <a:pt x="744" y="194"/>
                    </a:lnTo>
                    <a:lnTo>
                      <a:pt x="745" y="182"/>
                    </a:lnTo>
                    <a:lnTo>
                      <a:pt x="746" y="171"/>
                    </a:lnTo>
                    <a:lnTo>
                      <a:pt x="746" y="161"/>
                    </a:lnTo>
                    <a:lnTo>
                      <a:pt x="745" y="151"/>
                    </a:lnTo>
                    <a:lnTo>
                      <a:pt x="743" y="140"/>
                    </a:lnTo>
                    <a:lnTo>
                      <a:pt x="742" y="128"/>
                    </a:lnTo>
                    <a:lnTo>
                      <a:pt x="738" y="114"/>
                    </a:lnTo>
                    <a:lnTo>
                      <a:pt x="734" y="100"/>
                    </a:lnTo>
                    <a:lnTo>
                      <a:pt x="727" y="85"/>
                    </a:lnTo>
                    <a:lnTo>
                      <a:pt x="718" y="71"/>
                    </a:lnTo>
                    <a:lnTo>
                      <a:pt x="709" y="59"/>
                    </a:lnTo>
                    <a:lnTo>
                      <a:pt x="699" y="48"/>
                    </a:lnTo>
                    <a:lnTo>
                      <a:pt x="694" y="44"/>
                    </a:lnTo>
                    <a:lnTo>
                      <a:pt x="688" y="40"/>
                    </a:lnTo>
                    <a:lnTo>
                      <a:pt x="683" y="38"/>
                    </a:lnTo>
                    <a:lnTo>
                      <a:pt x="677" y="36"/>
                    </a:lnTo>
                    <a:lnTo>
                      <a:pt x="666" y="32"/>
                    </a:lnTo>
                    <a:lnTo>
                      <a:pt x="657" y="28"/>
                    </a:lnTo>
                    <a:lnTo>
                      <a:pt x="647" y="24"/>
                    </a:lnTo>
                    <a:lnTo>
                      <a:pt x="639" y="19"/>
                    </a:lnTo>
                    <a:lnTo>
                      <a:pt x="630" y="15"/>
                    </a:lnTo>
                    <a:lnTo>
                      <a:pt x="621" y="11"/>
                    </a:lnTo>
                    <a:lnTo>
                      <a:pt x="612" y="7"/>
                    </a:lnTo>
                    <a:lnTo>
                      <a:pt x="602" y="4"/>
                    </a:lnTo>
                    <a:lnTo>
                      <a:pt x="597" y="2"/>
                    </a:lnTo>
                    <a:lnTo>
                      <a:pt x="590" y="1"/>
                    </a:lnTo>
                    <a:lnTo>
                      <a:pt x="583" y="1"/>
                    </a:lnTo>
                    <a:lnTo>
                      <a:pt x="577" y="0"/>
                    </a:lnTo>
                    <a:lnTo>
                      <a:pt x="570" y="0"/>
                    </a:lnTo>
                    <a:lnTo>
                      <a:pt x="563" y="0"/>
                    </a:lnTo>
                    <a:lnTo>
                      <a:pt x="555" y="0"/>
                    </a:lnTo>
                    <a:lnTo>
                      <a:pt x="548" y="0"/>
                    </a:lnTo>
                    <a:lnTo>
                      <a:pt x="542" y="0"/>
                    </a:lnTo>
                    <a:lnTo>
                      <a:pt x="534" y="0"/>
                    </a:lnTo>
                    <a:lnTo>
                      <a:pt x="526" y="1"/>
                    </a:lnTo>
                    <a:lnTo>
                      <a:pt x="519" y="2"/>
                    </a:lnTo>
                    <a:lnTo>
                      <a:pt x="511" y="3"/>
                    </a:lnTo>
                    <a:lnTo>
                      <a:pt x="504" y="5"/>
                    </a:lnTo>
                    <a:lnTo>
                      <a:pt x="499" y="6"/>
                    </a:lnTo>
                    <a:lnTo>
                      <a:pt x="493" y="8"/>
                    </a:lnTo>
                    <a:lnTo>
                      <a:pt x="483" y="11"/>
                    </a:lnTo>
                    <a:lnTo>
                      <a:pt x="474" y="15"/>
                    </a:lnTo>
                    <a:lnTo>
                      <a:pt x="465" y="19"/>
                    </a:lnTo>
                    <a:lnTo>
                      <a:pt x="457" y="24"/>
                    </a:lnTo>
                    <a:lnTo>
                      <a:pt x="448" y="28"/>
                    </a:lnTo>
                    <a:lnTo>
                      <a:pt x="439" y="32"/>
                    </a:lnTo>
                    <a:lnTo>
                      <a:pt x="429" y="36"/>
                    </a:lnTo>
                    <a:lnTo>
                      <a:pt x="416" y="40"/>
                    </a:lnTo>
                    <a:lnTo>
                      <a:pt x="412" y="42"/>
                    </a:lnTo>
                    <a:lnTo>
                      <a:pt x="406" y="45"/>
                    </a:lnTo>
                    <a:lnTo>
                      <a:pt x="401" y="48"/>
                    </a:lnTo>
                    <a:lnTo>
                      <a:pt x="396" y="52"/>
                    </a:lnTo>
                    <a:lnTo>
                      <a:pt x="386" y="63"/>
                    </a:lnTo>
                    <a:lnTo>
                      <a:pt x="377" y="75"/>
                    </a:lnTo>
                    <a:lnTo>
                      <a:pt x="369" y="89"/>
                    </a:lnTo>
                    <a:lnTo>
                      <a:pt x="362" y="103"/>
                    </a:lnTo>
                    <a:lnTo>
                      <a:pt x="357" y="118"/>
                    </a:lnTo>
                    <a:lnTo>
                      <a:pt x="353" y="131"/>
                    </a:lnTo>
                    <a:lnTo>
                      <a:pt x="352" y="144"/>
                    </a:lnTo>
                    <a:lnTo>
                      <a:pt x="351" y="155"/>
                    </a:lnTo>
                    <a:lnTo>
                      <a:pt x="350" y="166"/>
                    </a:lnTo>
                    <a:lnTo>
                      <a:pt x="350" y="177"/>
                    </a:lnTo>
                    <a:lnTo>
                      <a:pt x="350" y="189"/>
                    </a:lnTo>
                    <a:lnTo>
                      <a:pt x="352" y="200"/>
                    </a:lnTo>
                    <a:lnTo>
                      <a:pt x="355" y="211"/>
                    </a:lnTo>
                    <a:lnTo>
                      <a:pt x="361" y="222"/>
                    </a:lnTo>
                    <a:lnTo>
                      <a:pt x="362" y="227"/>
                    </a:lnTo>
                    <a:lnTo>
                      <a:pt x="362" y="233"/>
                    </a:lnTo>
                    <a:lnTo>
                      <a:pt x="361" y="239"/>
                    </a:lnTo>
                    <a:lnTo>
                      <a:pt x="359" y="245"/>
                    </a:lnTo>
                    <a:lnTo>
                      <a:pt x="357" y="251"/>
                    </a:lnTo>
                    <a:lnTo>
                      <a:pt x="355" y="257"/>
                    </a:lnTo>
                    <a:lnTo>
                      <a:pt x="355" y="263"/>
                    </a:lnTo>
                    <a:lnTo>
                      <a:pt x="358" y="268"/>
                    </a:lnTo>
                    <a:lnTo>
                      <a:pt x="362" y="275"/>
                    </a:lnTo>
                    <a:lnTo>
                      <a:pt x="367" y="281"/>
                    </a:lnTo>
                    <a:lnTo>
                      <a:pt x="372" y="288"/>
                    </a:lnTo>
                    <a:lnTo>
                      <a:pt x="377" y="293"/>
                    </a:lnTo>
                    <a:lnTo>
                      <a:pt x="383" y="300"/>
                    </a:lnTo>
                    <a:lnTo>
                      <a:pt x="387" y="305"/>
                    </a:lnTo>
                    <a:lnTo>
                      <a:pt x="390" y="310"/>
                    </a:lnTo>
                    <a:lnTo>
                      <a:pt x="393" y="315"/>
                    </a:lnTo>
                    <a:lnTo>
                      <a:pt x="395" y="320"/>
                    </a:lnTo>
                    <a:lnTo>
                      <a:pt x="396" y="325"/>
                    </a:lnTo>
                    <a:lnTo>
                      <a:pt x="397" y="331"/>
                    </a:lnTo>
                    <a:lnTo>
                      <a:pt x="398" y="336"/>
                    </a:lnTo>
                    <a:lnTo>
                      <a:pt x="398" y="341"/>
                    </a:lnTo>
                    <a:lnTo>
                      <a:pt x="399" y="347"/>
                    </a:lnTo>
                    <a:lnTo>
                      <a:pt x="402" y="352"/>
                    </a:lnTo>
                    <a:lnTo>
                      <a:pt x="403" y="358"/>
                    </a:lnTo>
                    <a:lnTo>
                      <a:pt x="405" y="363"/>
                    </a:lnTo>
                    <a:lnTo>
                      <a:pt x="409" y="368"/>
                    </a:lnTo>
                    <a:lnTo>
                      <a:pt x="411" y="372"/>
                    </a:lnTo>
                    <a:lnTo>
                      <a:pt x="413" y="377"/>
                    </a:lnTo>
                    <a:lnTo>
                      <a:pt x="415" y="382"/>
                    </a:lnTo>
                    <a:lnTo>
                      <a:pt x="416" y="387"/>
                    </a:lnTo>
                    <a:lnTo>
                      <a:pt x="416" y="392"/>
                    </a:lnTo>
                    <a:lnTo>
                      <a:pt x="416" y="397"/>
                    </a:lnTo>
                    <a:lnTo>
                      <a:pt x="415" y="405"/>
                    </a:lnTo>
                    <a:lnTo>
                      <a:pt x="414" y="418"/>
                    </a:lnTo>
                    <a:lnTo>
                      <a:pt x="414" y="433"/>
                    </a:lnTo>
                    <a:lnTo>
                      <a:pt x="414" y="449"/>
                    </a:lnTo>
                    <a:lnTo>
                      <a:pt x="415" y="466"/>
                    </a:lnTo>
                    <a:lnTo>
                      <a:pt x="415" y="481"/>
                    </a:lnTo>
                    <a:lnTo>
                      <a:pt x="416" y="493"/>
                    </a:lnTo>
                    <a:lnTo>
                      <a:pt x="418" y="502"/>
                    </a:lnTo>
                    <a:lnTo>
                      <a:pt x="385" y="516"/>
                    </a:lnTo>
                    <a:lnTo>
                      <a:pt x="361" y="528"/>
                    </a:lnTo>
                    <a:lnTo>
                      <a:pt x="341" y="540"/>
                    </a:lnTo>
                    <a:lnTo>
                      <a:pt x="322" y="552"/>
                    </a:lnTo>
                    <a:lnTo>
                      <a:pt x="304" y="563"/>
                    </a:lnTo>
                    <a:lnTo>
                      <a:pt x="293" y="568"/>
                    </a:lnTo>
                    <a:lnTo>
                      <a:pt x="282" y="573"/>
                    </a:lnTo>
                    <a:lnTo>
                      <a:pt x="271" y="579"/>
                    </a:lnTo>
                    <a:lnTo>
                      <a:pt x="257" y="583"/>
                    </a:lnTo>
                    <a:lnTo>
                      <a:pt x="243" y="588"/>
                    </a:lnTo>
                    <a:lnTo>
                      <a:pt x="227" y="591"/>
                    </a:lnTo>
                    <a:lnTo>
                      <a:pt x="208" y="595"/>
                    </a:lnTo>
                    <a:lnTo>
                      <a:pt x="187" y="598"/>
                    </a:lnTo>
                    <a:lnTo>
                      <a:pt x="183" y="599"/>
                    </a:lnTo>
                    <a:lnTo>
                      <a:pt x="179" y="601"/>
                    </a:lnTo>
                    <a:lnTo>
                      <a:pt x="175" y="603"/>
                    </a:lnTo>
                    <a:lnTo>
                      <a:pt x="171" y="605"/>
                    </a:lnTo>
                    <a:lnTo>
                      <a:pt x="167" y="608"/>
                    </a:lnTo>
                    <a:lnTo>
                      <a:pt x="164" y="611"/>
                    </a:lnTo>
                    <a:lnTo>
                      <a:pt x="160" y="613"/>
                    </a:lnTo>
                    <a:lnTo>
                      <a:pt x="157" y="616"/>
                    </a:lnTo>
                    <a:lnTo>
                      <a:pt x="151" y="620"/>
                    </a:lnTo>
                    <a:lnTo>
                      <a:pt x="146" y="625"/>
                    </a:lnTo>
                    <a:lnTo>
                      <a:pt x="141" y="631"/>
                    </a:lnTo>
                    <a:lnTo>
                      <a:pt x="135" y="636"/>
                    </a:lnTo>
                    <a:lnTo>
                      <a:pt x="131" y="641"/>
                    </a:lnTo>
                    <a:lnTo>
                      <a:pt x="126" y="646"/>
                    </a:lnTo>
                    <a:lnTo>
                      <a:pt x="121" y="651"/>
                    </a:lnTo>
                    <a:lnTo>
                      <a:pt x="116" y="657"/>
                    </a:lnTo>
                    <a:lnTo>
                      <a:pt x="112" y="662"/>
                    </a:lnTo>
                    <a:lnTo>
                      <a:pt x="107" y="667"/>
                    </a:lnTo>
                    <a:lnTo>
                      <a:pt x="103" y="672"/>
                    </a:lnTo>
                    <a:lnTo>
                      <a:pt x="99" y="678"/>
                    </a:lnTo>
                    <a:lnTo>
                      <a:pt x="97" y="684"/>
                    </a:lnTo>
                    <a:lnTo>
                      <a:pt x="94" y="691"/>
                    </a:lnTo>
                    <a:lnTo>
                      <a:pt x="91" y="697"/>
                    </a:lnTo>
                    <a:lnTo>
                      <a:pt x="89" y="703"/>
                    </a:lnTo>
                    <a:lnTo>
                      <a:pt x="87" y="712"/>
                    </a:lnTo>
                    <a:lnTo>
                      <a:pt x="85" y="720"/>
                    </a:lnTo>
                    <a:lnTo>
                      <a:pt x="83" y="729"/>
                    </a:lnTo>
                    <a:lnTo>
                      <a:pt x="82" y="738"/>
                    </a:lnTo>
                    <a:lnTo>
                      <a:pt x="81" y="747"/>
                    </a:lnTo>
                    <a:lnTo>
                      <a:pt x="81" y="757"/>
                    </a:lnTo>
                    <a:lnTo>
                      <a:pt x="81" y="766"/>
                    </a:lnTo>
                    <a:lnTo>
                      <a:pt x="81" y="775"/>
                    </a:lnTo>
                    <a:lnTo>
                      <a:pt x="81" y="785"/>
                    </a:lnTo>
                    <a:lnTo>
                      <a:pt x="82" y="795"/>
                    </a:lnTo>
                    <a:lnTo>
                      <a:pt x="83" y="806"/>
                    </a:lnTo>
                    <a:lnTo>
                      <a:pt x="85" y="816"/>
                    </a:lnTo>
                    <a:lnTo>
                      <a:pt x="86" y="826"/>
                    </a:lnTo>
                    <a:lnTo>
                      <a:pt x="87" y="836"/>
                    </a:lnTo>
                    <a:lnTo>
                      <a:pt x="89" y="846"/>
                    </a:lnTo>
                    <a:lnTo>
                      <a:pt x="90" y="857"/>
                    </a:lnTo>
                    <a:lnTo>
                      <a:pt x="91" y="866"/>
                    </a:lnTo>
                    <a:lnTo>
                      <a:pt x="90" y="877"/>
                    </a:lnTo>
                    <a:lnTo>
                      <a:pt x="88" y="892"/>
                    </a:lnTo>
                    <a:lnTo>
                      <a:pt x="86" y="908"/>
                    </a:lnTo>
                    <a:lnTo>
                      <a:pt x="83" y="925"/>
                    </a:lnTo>
                    <a:lnTo>
                      <a:pt x="80" y="942"/>
                    </a:lnTo>
                    <a:lnTo>
                      <a:pt x="77" y="958"/>
                    </a:lnTo>
                    <a:lnTo>
                      <a:pt x="73" y="975"/>
                    </a:lnTo>
                    <a:lnTo>
                      <a:pt x="72" y="981"/>
                    </a:lnTo>
                    <a:lnTo>
                      <a:pt x="72" y="987"/>
                    </a:lnTo>
                    <a:lnTo>
                      <a:pt x="71" y="993"/>
                    </a:lnTo>
                    <a:lnTo>
                      <a:pt x="71" y="999"/>
                    </a:lnTo>
                    <a:lnTo>
                      <a:pt x="71" y="1005"/>
                    </a:lnTo>
                    <a:lnTo>
                      <a:pt x="71" y="1011"/>
                    </a:lnTo>
                    <a:lnTo>
                      <a:pt x="70" y="1017"/>
                    </a:lnTo>
                    <a:lnTo>
                      <a:pt x="70" y="1025"/>
                    </a:lnTo>
                    <a:lnTo>
                      <a:pt x="68" y="1054"/>
                    </a:lnTo>
                    <a:lnTo>
                      <a:pt x="67" y="1088"/>
                    </a:lnTo>
                    <a:lnTo>
                      <a:pt x="65" y="1124"/>
                    </a:lnTo>
                    <a:lnTo>
                      <a:pt x="64" y="1161"/>
                    </a:lnTo>
                    <a:lnTo>
                      <a:pt x="63" y="1196"/>
                    </a:lnTo>
                    <a:lnTo>
                      <a:pt x="61" y="1227"/>
                    </a:lnTo>
                    <a:lnTo>
                      <a:pt x="60" y="1241"/>
                    </a:lnTo>
                    <a:lnTo>
                      <a:pt x="59" y="1252"/>
                    </a:lnTo>
                    <a:lnTo>
                      <a:pt x="56" y="1262"/>
                    </a:lnTo>
                    <a:lnTo>
                      <a:pt x="55" y="1269"/>
                    </a:lnTo>
                    <a:lnTo>
                      <a:pt x="50" y="1284"/>
                    </a:lnTo>
                    <a:lnTo>
                      <a:pt x="45" y="1301"/>
                    </a:lnTo>
                    <a:lnTo>
                      <a:pt x="41" y="1318"/>
                    </a:lnTo>
                    <a:lnTo>
                      <a:pt x="37" y="1336"/>
                    </a:lnTo>
                    <a:lnTo>
                      <a:pt x="30" y="1376"/>
                    </a:lnTo>
                    <a:lnTo>
                      <a:pt x="25" y="1417"/>
                    </a:lnTo>
                    <a:lnTo>
                      <a:pt x="19" y="1458"/>
                    </a:lnTo>
                    <a:lnTo>
                      <a:pt x="13" y="1498"/>
                    </a:lnTo>
                    <a:lnTo>
                      <a:pt x="7" y="1535"/>
                    </a:lnTo>
                    <a:lnTo>
                      <a:pt x="0" y="1566"/>
                    </a:lnTo>
                    <a:lnTo>
                      <a:pt x="0" y="1567"/>
                    </a:lnTo>
                    <a:lnTo>
                      <a:pt x="0" y="1568"/>
                    </a:lnTo>
                    <a:lnTo>
                      <a:pt x="0" y="1569"/>
                    </a:lnTo>
                    <a:lnTo>
                      <a:pt x="123" y="1569"/>
                    </a:lnTo>
                    <a:lnTo>
                      <a:pt x="124" y="1564"/>
                    </a:lnTo>
                    <a:lnTo>
                      <a:pt x="126" y="1560"/>
                    </a:lnTo>
                    <a:lnTo>
                      <a:pt x="127" y="1557"/>
                    </a:lnTo>
                    <a:lnTo>
                      <a:pt x="129" y="1553"/>
                    </a:lnTo>
                    <a:lnTo>
                      <a:pt x="130" y="1550"/>
                    </a:lnTo>
                    <a:lnTo>
                      <a:pt x="131" y="1548"/>
                    </a:lnTo>
                    <a:lnTo>
                      <a:pt x="132" y="1546"/>
                    </a:lnTo>
                    <a:lnTo>
                      <a:pt x="132" y="1545"/>
                    </a:lnTo>
                    <a:lnTo>
                      <a:pt x="140" y="1514"/>
                    </a:lnTo>
                    <a:lnTo>
                      <a:pt x="149" y="1482"/>
                    </a:lnTo>
                    <a:lnTo>
                      <a:pt x="159" y="1447"/>
                    </a:lnTo>
                    <a:lnTo>
                      <a:pt x="170" y="1411"/>
                    </a:lnTo>
                    <a:lnTo>
                      <a:pt x="182" y="1375"/>
                    </a:lnTo>
                    <a:lnTo>
                      <a:pt x="193" y="1341"/>
                    </a:lnTo>
                    <a:lnTo>
                      <a:pt x="203" y="1309"/>
                    </a:lnTo>
                    <a:lnTo>
                      <a:pt x="212" y="1280"/>
                    </a:lnTo>
                    <a:lnTo>
                      <a:pt x="213" y="1276"/>
                    </a:lnTo>
                    <a:lnTo>
                      <a:pt x="214" y="1269"/>
                    </a:lnTo>
                    <a:lnTo>
                      <a:pt x="216" y="1262"/>
                    </a:lnTo>
                    <a:lnTo>
                      <a:pt x="216" y="1254"/>
                    </a:lnTo>
                    <a:lnTo>
                      <a:pt x="217" y="1246"/>
                    </a:lnTo>
                    <a:lnTo>
                      <a:pt x="217" y="1238"/>
                    </a:lnTo>
                    <a:lnTo>
                      <a:pt x="217" y="1232"/>
                    </a:lnTo>
                    <a:lnTo>
                      <a:pt x="217" y="1229"/>
                    </a:lnTo>
                    <a:lnTo>
                      <a:pt x="218" y="1218"/>
                    </a:lnTo>
                    <a:lnTo>
                      <a:pt x="218" y="1205"/>
                    </a:lnTo>
                    <a:lnTo>
                      <a:pt x="219" y="1190"/>
                    </a:lnTo>
                    <a:lnTo>
                      <a:pt x="220" y="1174"/>
                    </a:lnTo>
                    <a:lnTo>
                      <a:pt x="221" y="1159"/>
                    </a:lnTo>
                    <a:lnTo>
                      <a:pt x="223" y="1144"/>
                    </a:lnTo>
                    <a:lnTo>
                      <a:pt x="226" y="1132"/>
                    </a:lnTo>
                    <a:lnTo>
                      <a:pt x="229" y="1121"/>
                    </a:lnTo>
                    <a:lnTo>
                      <a:pt x="234" y="1110"/>
                    </a:lnTo>
                    <a:lnTo>
                      <a:pt x="237" y="1099"/>
                    </a:lnTo>
                    <a:lnTo>
                      <a:pt x="239" y="1088"/>
                    </a:lnTo>
                    <a:lnTo>
                      <a:pt x="241" y="1077"/>
                    </a:lnTo>
                    <a:lnTo>
                      <a:pt x="245" y="1053"/>
                    </a:lnTo>
                    <a:lnTo>
                      <a:pt x="245" y="1031"/>
                    </a:lnTo>
                    <a:lnTo>
                      <a:pt x="245" y="1007"/>
                    </a:lnTo>
                    <a:lnTo>
                      <a:pt x="243" y="984"/>
                    </a:lnTo>
                    <a:lnTo>
                      <a:pt x="241" y="960"/>
                    </a:lnTo>
                    <a:lnTo>
                      <a:pt x="240" y="937"/>
                    </a:lnTo>
                    <a:lnTo>
                      <a:pt x="241" y="949"/>
                    </a:lnTo>
                    <a:lnTo>
                      <a:pt x="243" y="961"/>
                    </a:lnTo>
                    <a:lnTo>
                      <a:pt x="243" y="974"/>
                    </a:lnTo>
                    <a:lnTo>
                      <a:pt x="243" y="986"/>
                    </a:lnTo>
                    <a:lnTo>
                      <a:pt x="243" y="998"/>
                    </a:lnTo>
                    <a:lnTo>
                      <a:pt x="243" y="1010"/>
                    </a:lnTo>
                    <a:lnTo>
                      <a:pt x="244" y="1023"/>
                    </a:lnTo>
                    <a:lnTo>
                      <a:pt x="245" y="1035"/>
                    </a:lnTo>
                    <a:lnTo>
                      <a:pt x="248" y="1059"/>
                    </a:lnTo>
                    <a:lnTo>
                      <a:pt x="253" y="1084"/>
                    </a:lnTo>
                    <a:lnTo>
                      <a:pt x="257" y="1108"/>
                    </a:lnTo>
                    <a:lnTo>
                      <a:pt x="263" y="1133"/>
                    </a:lnTo>
                    <a:lnTo>
                      <a:pt x="269" y="1157"/>
                    </a:lnTo>
                    <a:lnTo>
                      <a:pt x="274" y="1181"/>
                    </a:lnTo>
                    <a:lnTo>
                      <a:pt x="280" y="1206"/>
                    </a:lnTo>
                    <a:lnTo>
                      <a:pt x="285" y="1229"/>
                    </a:lnTo>
                    <a:lnTo>
                      <a:pt x="287" y="1236"/>
                    </a:lnTo>
                    <a:lnTo>
                      <a:pt x="287" y="1247"/>
                    </a:lnTo>
                    <a:lnTo>
                      <a:pt x="287" y="1259"/>
                    </a:lnTo>
                    <a:lnTo>
                      <a:pt x="285" y="1274"/>
                    </a:lnTo>
                    <a:lnTo>
                      <a:pt x="282" y="1307"/>
                    </a:lnTo>
                    <a:lnTo>
                      <a:pt x="278" y="1342"/>
                    </a:lnTo>
                    <a:lnTo>
                      <a:pt x="272" y="1378"/>
                    </a:lnTo>
                    <a:lnTo>
                      <a:pt x="267" y="1411"/>
                    </a:lnTo>
                    <a:lnTo>
                      <a:pt x="263" y="1438"/>
                    </a:lnTo>
                    <a:lnTo>
                      <a:pt x="261" y="1456"/>
                    </a:lnTo>
                    <a:lnTo>
                      <a:pt x="261" y="1462"/>
                    </a:lnTo>
                    <a:lnTo>
                      <a:pt x="262" y="1467"/>
                    </a:lnTo>
                    <a:lnTo>
                      <a:pt x="263" y="1473"/>
                    </a:lnTo>
                    <a:lnTo>
                      <a:pt x="264" y="1478"/>
                    </a:lnTo>
                    <a:lnTo>
                      <a:pt x="266" y="1483"/>
                    </a:lnTo>
                    <a:lnTo>
                      <a:pt x="269" y="1487"/>
                    </a:lnTo>
                    <a:lnTo>
                      <a:pt x="270" y="1492"/>
                    </a:lnTo>
                    <a:lnTo>
                      <a:pt x="272" y="1496"/>
                    </a:lnTo>
                    <a:lnTo>
                      <a:pt x="271" y="1493"/>
                    </a:lnTo>
                    <a:lnTo>
                      <a:pt x="270" y="1490"/>
                    </a:lnTo>
                    <a:lnTo>
                      <a:pt x="269" y="1488"/>
                    </a:lnTo>
                    <a:lnTo>
                      <a:pt x="269" y="1487"/>
                    </a:lnTo>
                    <a:lnTo>
                      <a:pt x="267" y="1485"/>
                    </a:lnTo>
                    <a:lnTo>
                      <a:pt x="267" y="1484"/>
                    </a:lnTo>
                    <a:lnTo>
                      <a:pt x="266" y="1482"/>
                    </a:lnTo>
                    <a:lnTo>
                      <a:pt x="265" y="1480"/>
                    </a:lnTo>
                    <a:lnTo>
                      <a:pt x="261" y="1489"/>
                    </a:lnTo>
                    <a:lnTo>
                      <a:pt x="256" y="1498"/>
                    </a:lnTo>
                    <a:lnTo>
                      <a:pt x="253" y="1509"/>
                    </a:lnTo>
                    <a:lnTo>
                      <a:pt x="248" y="1521"/>
                    </a:lnTo>
                    <a:lnTo>
                      <a:pt x="246" y="1532"/>
                    </a:lnTo>
                    <a:lnTo>
                      <a:pt x="243" y="1544"/>
                    </a:lnTo>
                    <a:lnTo>
                      <a:pt x="240" y="1556"/>
                    </a:lnTo>
                    <a:lnTo>
                      <a:pt x="238" y="1569"/>
                    </a:lnTo>
                    <a:lnTo>
                      <a:pt x="818" y="1569"/>
                    </a:lnTo>
                    <a:lnTo>
                      <a:pt x="815" y="1556"/>
                    </a:lnTo>
                    <a:lnTo>
                      <a:pt x="813" y="1544"/>
                    </a:lnTo>
                    <a:lnTo>
                      <a:pt x="809" y="1532"/>
                    </a:lnTo>
                    <a:lnTo>
                      <a:pt x="806" y="1520"/>
                    </a:lnTo>
                    <a:lnTo>
                      <a:pt x="802" y="1508"/>
                    </a:lnTo>
                    <a:lnTo>
                      <a:pt x="798" y="1497"/>
                    </a:lnTo>
                    <a:lnTo>
                      <a:pt x="793" y="1488"/>
                    </a:lnTo>
                    <a:lnTo>
                      <a:pt x="789" y="1479"/>
                    </a:lnTo>
                    <a:lnTo>
                      <a:pt x="789" y="1481"/>
                    </a:lnTo>
                    <a:lnTo>
                      <a:pt x="788" y="1483"/>
                    </a:lnTo>
                    <a:lnTo>
                      <a:pt x="787" y="1485"/>
                    </a:lnTo>
                    <a:lnTo>
                      <a:pt x="786" y="1487"/>
                    </a:lnTo>
                    <a:lnTo>
                      <a:pt x="784" y="1489"/>
                    </a:lnTo>
                    <a:lnTo>
                      <a:pt x="783" y="1490"/>
                    </a:lnTo>
                    <a:lnTo>
                      <a:pt x="782" y="1492"/>
                    </a:lnTo>
                    <a:lnTo>
                      <a:pt x="782" y="1494"/>
                    </a:lnTo>
                    <a:lnTo>
                      <a:pt x="783" y="1491"/>
                    </a:lnTo>
                    <a:lnTo>
                      <a:pt x="784" y="1487"/>
                    </a:lnTo>
                    <a:lnTo>
                      <a:pt x="787" y="1483"/>
                    </a:lnTo>
                    <a:lnTo>
                      <a:pt x="789" y="1477"/>
                    </a:lnTo>
                    <a:lnTo>
                      <a:pt x="791" y="1472"/>
                    </a:lnTo>
                    <a:lnTo>
                      <a:pt x="792" y="1466"/>
                    </a:lnTo>
                    <a:lnTo>
                      <a:pt x="793" y="1460"/>
                    </a:lnTo>
                    <a:lnTo>
                      <a:pt x="793" y="1454"/>
                    </a:lnTo>
                    <a:lnTo>
                      <a:pt x="792" y="1436"/>
                    </a:lnTo>
                    <a:lnTo>
                      <a:pt x="791" y="1410"/>
                    </a:lnTo>
                    <a:lnTo>
                      <a:pt x="790" y="1377"/>
                    </a:lnTo>
                    <a:lnTo>
                      <a:pt x="789" y="1342"/>
                    </a:lnTo>
                    <a:lnTo>
                      <a:pt x="789" y="1307"/>
                    </a:lnTo>
                    <a:lnTo>
                      <a:pt x="789" y="1275"/>
                    </a:lnTo>
                    <a:lnTo>
                      <a:pt x="790" y="1249"/>
                    </a:lnTo>
                    <a:lnTo>
                      <a:pt x="792" y="1231"/>
                    </a:lnTo>
                    <a:lnTo>
                      <a:pt x="798" y="1207"/>
                    </a:lnTo>
                    <a:lnTo>
                      <a:pt x="804" y="1182"/>
                    </a:lnTo>
                    <a:lnTo>
                      <a:pt x="809" y="1158"/>
                    </a:lnTo>
                    <a:lnTo>
                      <a:pt x="815" y="1134"/>
                    </a:lnTo>
                    <a:lnTo>
                      <a:pt x="819" y="1109"/>
                    </a:lnTo>
                    <a:lnTo>
                      <a:pt x="825" y="1085"/>
                    </a:lnTo>
                    <a:lnTo>
                      <a:pt x="828" y="1060"/>
                    </a:lnTo>
                    <a:lnTo>
                      <a:pt x="833" y="1036"/>
                    </a:lnTo>
                    <a:lnTo>
                      <a:pt x="834" y="1024"/>
                    </a:lnTo>
                    <a:lnTo>
                      <a:pt x="834" y="1011"/>
                    </a:lnTo>
                    <a:lnTo>
                      <a:pt x="834" y="999"/>
                    </a:lnTo>
                    <a:lnTo>
                      <a:pt x="834" y="987"/>
                    </a:lnTo>
                    <a:lnTo>
                      <a:pt x="834" y="975"/>
                    </a:lnTo>
                    <a:lnTo>
                      <a:pt x="834" y="962"/>
                    </a:lnTo>
                    <a:lnTo>
                      <a:pt x="835" y="950"/>
                    </a:lnTo>
                    <a:lnTo>
                      <a:pt x="836" y="938"/>
                    </a:lnTo>
                    <a:lnTo>
                      <a:pt x="836" y="965"/>
                    </a:lnTo>
                    <a:lnTo>
                      <a:pt x="836" y="996"/>
                    </a:lnTo>
                    <a:lnTo>
                      <a:pt x="837" y="1031"/>
                    </a:lnTo>
                    <a:lnTo>
                      <a:pt x="839" y="1067"/>
                    </a:lnTo>
                    <a:lnTo>
                      <a:pt x="843" y="1103"/>
                    </a:lnTo>
                    <a:lnTo>
                      <a:pt x="848" y="1138"/>
                    </a:lnTo>
                    <a:lnTo>
                      <a:pt x="851" y="1153"/>
                    </a:lnTo>
                    <a:lnTo>
                      <a:pt x="854" y="1168"/>
                    </a:lnTo>
                    <a:lnTo>
                      <a:pt x="859" y="1182"/>
                    </a:lnTo>
                    <a:lnTo>
                      <a:pt x="863" y="1195"/>
                    </a:lnTo>
                    <a:lnTo>
                      <a:pt x="866" y="1202"/>
                    </a:lnTo>
                    <a:lnTo>
                      <a:pt x="868" y="1210"/>
                    </a:lnTo>
                    <a:lnTo>
                      <a:pt x="869" y="1219"/>
                    </a:lnTo>
                    <a:lnTo>
                      <a:pt x="870" y="1228"/>
                    </a:lnTo>
                    <a:lnTo>
                      <a:pt x="870" y="1237"/>
                    </a:lnTo>
                    <a:lnTo>
                      <a:pt x="871" y="1247"/>
                    </a:lnTo>
                    <a:lnTo>
                      <a:pt x="871" y="1256"/>
                    </a:lnTo>
                    <a:lnTo>
                      <a:pt x="874" y="1265"/>
                    </a:lnTo>
                    <a:lnTo>
                      <a:pt x="874" y="1269"/>
                    </a:lnTo>
                    <a:lnTo>
                      <a:pt x="874" y="1273"/>
                    </a:lnTo>
                    <a:lnTo>
                      <a:pt x="874" y="1278"/>
                    </a:lnTo>
                    <a:lnTo>
                      <a:pt x="874" y="1284"/>
                    </a:lnTo>
                    <a:lnTo>
                      <a:pt x="874" y="1289"/>
                    </a:lnTo>
                    <a:lnTo>
                      <a:pt x="872" y="1293"/>
                    </a:lnTo>
                    <a:lnTo>
                      <a:pt x="872" y="1299"/>
                    </a:lnTo>
                    <a:lnTo>
                      <a:pt x="874" y="1303"/>
                    </a:lnTo>
                    <a:lnTo>
                      <a:pt x="881" y="1331"/>
                    </a:lnTo>
                    <a:lnTo>
                      <a:pt x="892" y="1364"/>
                    </a:lnTo>
                    <a:lnTo>
                      <a:pt x="903" y="1398"/>
                    </a:lnTo>
                    <a:lnTo>
                      <a:pt x="914" y="1434"/>
                    </a:lnTo>
                    <a:lnTo>
                      <a:pt x="927" y="1471"/>
                    </a:lnTo>
                    <a:lnTo>
                      <a:pt x="937" y="1505"/>
                    </a:lnTo>
                    <a:lnTo>
                      <a:pt x="946" y="1539"/>
                    </a:lnTo>
                    <a:lnTo>
                      <a:pt x="953" y="1569"/>
                    </a:lnTo>
                    <a:lnTo>
                      <a:pt x="1069" y="1569"/>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1" name="Freeform 16">
                <a:extLst>
                  <a:ext uri="{FF2B5EF4-FFF2-40B4-BE49-F238E27FC236}">
                    <a16:creationId xmlns:a16="http://schemas.microsoft.com/office/drawing/2014/main" id="{992944D5-F0F2-E74E-8047-BE22F1CB4583}"/>
                  </a:ext>
                </a:extLst>
              </p:cNvPr>
              <p:cNvSpPr>
                <a:spLocks/>
              </p:cNvSpPr>
              <p:nvPr/>
            </p:nvSpPr>
            <p:spPr bwMode="auto">
              <a:xfrm>
                <a:off x="771" y="631"/>
                <a:ext cx="56" cy="12"/>
              </a:xfrm>
              <a:custGeom>
                <a:avLst/>
                <a:gdLst>
                  <a:gd name="T0" fmla="*/ 2 w 56"/>
                  <a:gd name="T1" fmla="*/ 12 h 12"/>
                  <a:gd name="T2" fmla="*/ 2 w 56"/>
                  <a:gd name="T3" fmla="*/ 12 h 12"/>
                  <a:gd name="T4" fmla="*/ 7 w 56"/>
                  <a:gd name="T5" fmla="*/ 10 h 12"/>
                  <a:gd name="T6" fmla="*/ 14 w 56"/>
                  <a:gd name="T7" fmla="*/ 9 h 12"/>
                  <a:gd name="T8" fmla="*/ 20 w 56"/>
                  <a:gd name="T9" fmla="*/ 7 h 12"/>
                  <a:gd name="T10" fmla="*/ 27 w 56"/>
                  <a:gd name="T11" fmla="*/ 6 h 12"/>
                  <a:gd name="T12" fmla="*/ 35 w 56"/>
                  <a:gd name="T13" fmla="*/ 5 h 12"/>
                  <a:gd name="T14" fmla="*/ 42 w 56"/>
                  <a:gd name="T15" fmla="*/ 4 h 12"/>
                  <a:gd name="T16" fmla="*/ 50 w 56"/>
                  <a:gd name="T17" fmla="*/ 4 h 12"/>
                  <a:gd name="T18" fmla="*/ 56 w 56"/>
                  <a:gd name="T19" fmla="*/ 4 h 12"/>
                  <a:gd name="T20" fmla="*/ 56 w 56"/>
                  <a:gd name="T21" fmla="*/ 0 h 12"/>
                  <a:gd name="T22" fmla="*/ 50 w 56"/>
                  <a:gd name="T23" fmla="*/ 0 h 12"/>
                  <a:gd name="T24" fmla="*/ 42 w 56"/>
                  <a:gd name="T25" fmla="*/ 0 h 12"/>
                  <a:gd name="T26" fmla="*/ 34 w 56"/>
                  <a:gd name="T27" fmla="*/ 1 h 12"/>
                  <a:gd name="T28" fmla="*/ 26 w 56"/>
                  <a:gd name="T29" fmla="*/ 2 h 12"/>
                  <a:gd name="T30" fmla="*/ 19 w 56"/>
                  <a:gd name="T31" fmla="*/ 3 h 12"/>
                  <a:gd name="T32" fmla="*/ 12 w 56"/>
                  <a:gd name="T33" fmla="*/ 5 h 12"/>
                  <a:gd name="T34" fmla="*/ 6 w 56"/>
                  <a:gd name="T35" fmla="*/ 6 h 12"/>
                  <a:gd name="T36" fmla="*/ 0 w 56"/>
                  <a:gd name="T37" fmla="*/ 8 h 12"/>
                  <a:gd name="T38" fmla="*/ 0 w 56"/>
                  <a:gd name="T39" fmla="*/ 8 h 12"/>
                  <a:gd name="T40" fmla="*/ 2 w 56"/>
                  <a:gd name="T41" fmla="*/ 1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2"/>
                  <a:gd name="T65" fmla="*/ 56 w 56"/>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2">
                    <a:moveTo>
                      <a:pt x="2" y="12"/>
                    </a:moveTo>
                    <a:lnTo>
                      <a:pt x="2" y="12"/>
                    </a:lnTo>
                    <a:lnTo>
                      <a:pt x="7" y="10"/>
                    </a:lnTo>
                    <a:lnTo>
                      <a:pt x="14" y="9"/>
                    </a:lnTo>
                    <a:lnTo>
                      <a:pt x="20" y="7"/>
                    </a:lnTo>
                    <a:lnTo>
                      <a:pt x="27" y="6"/>
                    </a:lnTo>
                    <a:lnTo>
                      <a:pt x="35" y="5"/>
                    </a:lnTo>
                    <a:lnTo>
                      <a:pt x="42" y="4"/>
                    </a:lnTo>
                    <a:lnTo>
                      <a:pt x="50" y="4"/>
                    </a:lnTo>
                    <a:lnTo>
                      <a:pt x="56" y="4"/>
                    </a:lnTo>
                    <a:lnTo>
                      <a:pt x="56" y="0"/>
                    </a:lnTo>
                    <a:lnTo>
                      <a:pt x="50" y="0"/>
                    </a:lnTo>
                    <a:lnTo>
                      <a:pt x="42" y="0"/>
                    </a:lnTo>
                    <a:lnTo>
                      <a:pt x="34" y="1"/>
                    </a:lnTo>
                    <a:lnTo>
                      <a:pt x="26" y="2"/>
                    </a:lnTo>
                    <a:lnTo>
                      <a:pt x="19" y="3"/>
                    </a:lnTo>
                    <a:lnTo>
                      <a:pt x="12" y="5"/>
                    </a:lnTo>
                    <a:lnTo>
                      <a:pt x="6" y="6"/>
                    </a:lnTo>
                    <a:lnTo>
                      <a:pt x="0" y="8"/>
                    </a:lnTo>
                    <a:lnTo>
                      <a:pt x="2" y="1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2" name="Freeform 17">
                <a:extLst>
                  <a:ext uri="{FF2B5EF4-FFF2-40B4-BE49-F238E27FC236}">
                    <a16:creationId xmlns:a16="http://schemas.microsoft.com/office/drawing/2014/main" id="{F9247544-3651-3F43-B270-FD17DB982E7F}"/>
                  </a:ext>
                </a:extLst>
              </p:cNvPr>
              <p:cNvSpPr>
                <a:spLocks/>
              </p:cNvSpPr>
              <p:nvPr/>
            </p:nvSpPr>
            <p:spPr bwMode="auto">
              <a:xfrm>
                <a:off x="695" y="639"/>
                <a:ext cx="78" cy="36"/>
              </a:xfrm>
              <a:custGeom>
                <a:avLst/>
                <a:gdLst>
                  <a:gd name="T0" fmla="*/ 2 w 78"/>
                  <a:gd name="T1" fmla="*/ 36 h 36"/>
                  <a:gd name="T2" fmla="*/ 2 w 78"/>
                  <a:gd name="T3" fmla="*/ 36 h 36"/>
                  <a:gd name="T4" fmla="*/ 13 w 78"/>
                  <a:gd name="T5" fmla="*/ 32 h 36"/>
                  <a:gd name="T6" fmla="*/ 24 w 78"/>
                  <a:gd name="T7" fmla="*/ 28 h 36"/>
                  <a:gd name="T8" fmla="*/ 33 w 78"/>
                  <a:gd name="T9" fmla="*/ 24 h 36"/>
                  <a:gd name="T10" fmla="*/ 42 w 78"/>
                  <a:gd name="T11" fmla="*/ 20 h 36"/>
                  <a:gd name="T12" fmla="*/ 50 w 78"/>
                  <a:gd name="T13" fmla="*/ 16 h 36"/>
                  <a:gd name="T14" fmla="*/ 59 w 78"/>
                  <a:gd name="T15" fmla="*/ 11 h 36"/>
                  <a:gd name="T16" fmla="*/ 68 w 78"/>
                  <a:gd name="T17" fmla="*/ 7 h 36"/>
                  <a:gd name="T18" fmla="*/ 78 w 78"/>
                  <a:gd name="T19" fmla="*/ 4 h 36"/>
                  <a:gd name="T20" fmla="*/ 76 w 78"/>
                  <a:gd name="T21" fmla="*/ 0 h 36"/>
                  <a:gd name="T22" fmla="*/ 66 w 78"/>
                  <a:gd name="T23" fmla="*/ 4 h 36"/>
                  <a:gd name="T24" fmla="*/ 57 w 78"/>
                  <a:gd name="T25" fmla="*/ 7 h 36"/>
                  <a:gd name="T26" fmla="*/ 48 w 78"/>
                  <a:gd name="T27" fmla="*/ 11 h 36"/>
                  <a:gd name="T28" fmla="*/ 40 w 78"/>
                  <a:gd name="T29" fmla="*/ 16 h 36"/>
                  <a:gd name="T30" fmla="*/ 31 w 78"/>
                  <a:gd name="T31" fmla="*/ 20 h 36"/>
                  <a:gd name="T32" fmla="*/ 22 w 78"/>
                  <a:gd name="T33" fmla="*/ 24 h 36"/>
                  <a:gd name="T34" fmla="*/ 12 w 78"/>
                  <a:gd name="T35" fmla="*/ 28 h 36"/>
                  <a:gd name="T36" fmla="*/ 0 w 78"/>
                  <a:gd name="T37" fmla="*/ 32 h 36"/>
                  <a:gd name="T38" fmla="*/ 0 w 78"/>
                  <a:gd name="T39" fmla="*/ 32 h 36"/>
                  <a:gd name="T40" fmla="*/ 2 w 78"/>
                  <a:gd name="T41" fmla="*/ 36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
                  <a:gd name="T64" fmla="*/ 0 h 36"/>
                  <a:gd name="T65" fmla="*/ 78 w 78"/>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 h="36">
                    <a:moveTo>
                      <a:pt x="2" y="36"/>
                    </a:moveTo>
                    <a:lnTo>
                      <a:pt x="2" y="36"/>
                    </a:lnTo>
                    <a:lnTo>
                      <a:pt x="13" y="32"/>
                    </a:lnTo>
                    <a:lnTo>
                      <a:pt x="24" y="28"/>
                    </a:lnTo>
                    <a:lnTo>
                      <a:pt x="33" y="24"/>
                    </a:lnTo>
                    <a:lnTo>
                      <a:pt x="42" y="20"/>
                    </a:lnTo>
                    <a:lnTo>
                      <a:pt x="50" y="16"/>
                    </a:lnTo>
                    <a:lnTo>
                      <a:pt x="59" y="11"/>
                    </a:lnTo>
                    <a:lnTo>
                      <a:pt x="68" y="7"/>
                    </a:lnTo>
                    <a:lnTo>
                      <a:pt x="78" y="4"/>
                    </a:lnTo>
                    <a:lnTo>
                      <a:pt x="76" y="0"/>
                    </a:lnTo>
                    <a:lnTo>
                      <a:pt x="66" y="4"/>
                    </a:lnTo>
                    <a:lnTo>
                      <a:pt x="57" y="7"/>
                    </a:lnTo>
                    <a:lnTo>
                      <a:pt x="48" y="11"/>
                    </a:lnTo>
                    <a:lnTo>
                      <a:pt x="40" y="16"/>
                    </a:lnTo>
                    <a:lnTo>
                      <a:pt x="31" y="20"/>
                    </a:lnTo>
                    <a:lnTo>
                      <a:pt x="22" y="24"/>
                    </a:lnTo>
                    <a:lnTo>
                      <a:pt x="12" y="28"/>
                    </a:lnTo>
                    <a:lnTo>
                      <a:pt x="0" y="32"/>
                    </a:lnTo>
                    <a:lnTo>
                      <a:pt x="2" y="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3" name="Freeform 18">
                <a:extLst>
                  <a:ext uri="{FF2B5EF4-FFF2-40B4-BE49-F238E27FC236}">
                    <a16:creationId xmlns:a16="http://schemas.microsoft.com/office/drawing/2014/main" id="{C8F9047D-9DDB-5F4E-A122-5C588CD9F628}"/>
                  </a:ext>
                </a:extLst>
              </p:cNvPr>
              <p:cNvSpPr>
                <a:spLocks/>
              </p:cNvSpPr>
              <p:nvPr/>
            </p:nvSpPr>
            <p:spPr bwMode="auto">
              <a:xfrm>
                <a:off x="630" y="671"/>
                <a:ext cx="67" cy="95"/>
              </a:xfrm>
              <a:custGeom>
                <a:avLst/>
                <a:gdLst>
                  <a:gd name="T0" fmla="*/ 4 w 67"/>
                  <a:gd name="T1" fmla="*/ 95 h 95"/>
                  <a:gd name="T2" fmla="*/ 4 w 67"/>
                  <a:gd name="T3" fmla="*/ 95 h 95"/>
                  <a:gd name="T4" fmla="*/ 8 w 67"/>
                  <a:gd name="T5" fmla="*/ 80 h 95"/>
                  <a:gd name="T6" fmla="*/ 14 w 67"/>
                  <a:gd name="T7" fmla="*/ 66 h 95"/>
                  <a:gd name="T8" fmla="*/ 20 w 67"/>
                  <a:gd name="T9" fmla="*/ 52 h 95"/>
                  <a:gd name="T10" fmla="*/ 28 w 67"/>
                  <a:gd name="T11" fmla="*/ 39 h 95"/>
                  <a:gd name="T12" fmla="*/ 37 w 67"/>
                  <a:gd name="T13" fmla="*/ 26 h 95"/>
                  <a:gd name="T14" fmla="*/ 46 w 67"/>
                  <a:gd name="T15" fmla="*/ 16 h 95"/>
                  <a:gd name="T16" fmla="*/ 52 w 67"/>
                  <a:gd name="T17" fmla="*/ 12 h 95"/>
                  <a:gd name="T18" fmla="*/ 56 w 67"/>
                  <a:gd name="T19" fmla="*/ 8 h 95"/>
                  <a:gd name="T20" fmla="*/ 62 w 67"/>
                  <a:gd name="T21" fmla="*/ 6 h 95"/>
                  <a:gd name="T22" fmla="*/ 67 w 67"/>
                  <a:gd name="T23" fmla="*/ 4 h 95"/>
                  <a:gd name="T24" fmla="*/ 65 w 67"/>
                  <a:gd name="T25" fmla="*/ 0 h 95"/>
                  <a:gd name="T26" fmla="*/ 60 w 67"/>
                  <a:gd name="T27" fmla="*/ 2 h 95"/>
                  <a:gd name="T28" fmla="*/ 54 w 67"/>
                  <a:gd name="T29" fmla="*/ 5 h 95"/>
                  <a:gd name="T30" fmla="*/ 48 w 67"/>
                  <a:gd name="T31" fmla="*/ 9 h 95"/>
                  <a:gd name="T32" fmla="*/ 43 w 67"/>
                  <a:gd name="T33" fmla="*/ 13 h 95"/>
                  <a:gd name="T34" fmla="*/ 33 w 67"/>
                  <a:gd name="T35" fmla="*/ 23 h 95"/>
                  <a:gd name="T36" fmla="*/ 24 w 67"/>
                  <a:gd name="T37" fmla="*/ 36 h 95"/>
                  <a:gd name="T38" fmla="*/ 16 w 67"/>
                  <a:gd name="T39" fmla="*/ 50 h 95"/>
                  <a:gd name="T40" fmla="*/ 9 w 67"/>
                  <a:gd name="T41" fmla="*/ 65 h 95"/>
                  <a:gd name="T42" fmla="*/ 3 w 67"/>
                  <a:gd name="T43" fmla="*/ 79 h 95"/>
                  <a:gd name="T44" fmla="*/ 0 w 67"/>
                  <a:gd name="T45" fmla="*/ 93 h 95"/>
                  <a:gd name="T46" fmla="*/ 0 w 67"/>
                  <a:gd name="T47" fmla="*/ 93 h 95"/>
                  <a:gd name="T48" fmla="*/ 4 w 67"/>
                  <a:gd name="T49" fmla="*/ 95 h 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95"/>
                  <a:gd name="T77" fmla="*/ 67 w 67"/>
                  <a:gd name="T78" fmla="*/ 95 h 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95">
                    <a:moveTo>
                      <a:pt x="4" y="95"/>
                    </a:moveTo>
                    <a:lnTo>
                      <a:pt x="4" y="95"/>
                    </a:lnTo>
                    <a:lnTo>
                      <a:pt x="8" y="80"/>
                    </a:lnTo>
                    <a:lnTo>
                      <a:pt x="14" y="66"/>
                    </a:lnTo>
                    <a:lnTo>
                      <a:pt x="20" y="52"/>
                    </a:lnTo>
                    <a:lnTo>
                      <a:pt x="28" y="39"/>
                    </a:lnTo>
                    <a:lnTo>
                      <a:pt x="37" y="26"/>
                    </a:lnTo>
                    <a:lnTo>
                      <a:pt x="46" y="16"/>
                    </a:lnTo>
                    <a:lnTo>
                      <a:pt x="52" y="12"/>
                    </a:lnTo>
                    <a:lnTo>
                      <a:pt x="56" y="8"/>
                    </a:lnTo>
                    <a:lnTo>
                      <a:pt x="62" y="6"/>
                    </a:lnTo>
                    <a:lnTo>
                      <a:pt x="67" y="4"/>
                    </a:lnTo>
                    <a:lnTo>
                      <a:pt x="65" y="0"/>
                    </a:lnTo>
                    <a:lnTo>
                      <a:pt x="60" y="2"/>
                    </a:lnTo>
                    <a:lnTo>
                      <a:pt x="54" y="5"/>
                    </a:lnTo>
                    <a:lnTo>
                      <a:pt x="48" y="9"/>
                    </a:lnTo>
                    <a:lnTo>
                      <a:pt x="43" y="13"/>
                    </a:lnTo>
                    <a:lnTo>
                      <a:pt x="33" y="23"/>
                    </a:lnTo>
                    <a:lnTo>
                      <a:pt x="24" y="36"/>
                    </a:lnTo>
                    <a:lnTo>
                      <a:pt x="16" y="50"/>
                    </a:lnTo>
                    <a:lnTo>
                      <a:pt x="9" y="65"/>
                    </a:lnTo>
                    <a:lnTo>
                      <a:pt x="3" y="79"/>
                    </a:lnTo>
                    <a:lnTo>
                      <a:pt x="0" y="93"/>
                    </a:lnTo>
                    <a:lnTo>
                      <a:pt x="4" y="9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4" name="Freeform 19">
                <a:extLst>
                  <a:ext uri="{FF2B5EF4-FFF2-40B4-BE49-F238E27FC236}">
                    <a16:creationId xmlns:a16="http://schemas.microsoft.com/office/drawing/2014/main" id="{BCDCD449-A8EF-B74C-9FCD-B8FABA6382B3}"/>
                  </a:ext>
                </a:extLst>
              </p:cNvPr>
              <p:cNvSpPr>
                <a:spLocks/>
              </p:cNvSpPr>
              <p:nvPr/>
            </p:nvSpPr>
            <p:spPr bwMode="auto">
              <a:xfrm>
                <a:off x="625" y="764"/>
                <a:ext cx="16" cy="92"/>
              </a:xfrm>
              <a:custGeom>
                <a:avLst/>
                <a:gdLst>
                  <a:gd name="T0" fmla="*/ 16 w 16"/>
                  <a:gd name="T1" fmla="*/ 90 h 92"/>
                  <a:gd name="T2" fmla="*/ 16 w 16"/>
                  <a:gd name="T3" fmla="*/ 90 h 92"/>
                  <a:gd name="T4" fmla="*/ 12 w 16"/>
                  <a:gd name="T5" fmla="*/ 79 h 92"/>
                  <a:gd name="T6" fmla="*/ 8 w 16"/>
                  <a:gd name="T7" fmla="*/ 68 h 92"/>
                  <a:gd name="T8" fmla="*/ 6 w 16"/>
                  <a:gd name="T9" fmla="*/ 58 h 92"/>
                  <a:gd name="T10" fmla="*/ 6 w 16"/>
                  <a:gd name="T11" fmla="*/ 46 h 92"/>
                  <a:gd name="T12" fmla="*/ 6 w 16"/>
                  <a:gd name="T13" fmla="*/ 35 h 92"/>
                  <a:gd name="T14" fmla="*/ 7 w 16"/>
                  <a:gd name="T15" fmla="*/ 24 h 92"/>
                  <a:gd name="T16" fmla="*/ 8 w 16"/>
                  <a:gd name="T17" fmla="*/ 13 h 92"/>
                  <a:gd name="T18" fmla="*/ 9 w 16"/>
                  <a:gd name="T19" fmla="*/ 2 h 92"/>
                  <a:gd name="T20" fmla="*/ 5 w 16"/>
                  <a:gd name="T21" fmla="*/ 0 h 92"/>
                  <a:gd name="T22" fmla="*/ 4 w 16"/>
                  <a:gd name="T23" fmla="*/ 12 h 92"/>
                  <a:gd name="T24" fmla="*/ 3 w 16"/>
                  <a:gd name="T25" fmla="*/ 24 h 92"/>
                  <a:gd name="T26" fmla="*/ 2 w 16"/>
                  <a:gd name="T27" fmla="*/ 35 h 92"/>
                  <a:gd name="T28" fmla="*/ 0 w 16"/>
                  <a:gd name="T29" fmla="*/ 46 h 92"/>
                  <a:gd name="T30" fmla="*/ 2 w 16"/>
                  <a:gd name="T31" fmla="*/ 58 h 92"/>
                  <a:gd name="T32" fmla="*/ 4 w 16"/>
                  <a:gd name="T33" fmla="*/ 69 h 92"/>
                  <a:gd name="T34" fmla="*/ 7 w 16"/>
                  <a:gd name="T35" fmla="*/ 81 h 92"/>
                  <a:gd name="T36" fmla="*/ 13 w 16"/>
                  <a:gd name="T37" fmla="*/ 92 h 92"/>
                  <a:gd name="T38" fmla="*/ 13 w 16"/>
                  <a:gd name="T39" fmla="*/ 92 h 92"/>
                  <a:gd name="T40" fmla="*/ 16 w 16"/>
                  <a:gd name="T41" fmla="*/ 90 h 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92"/>
                  <a:gd name="T65" fmla="*/ 16 w 16"/>
                  <a:gd name="T66" fmla="*/ 92 h 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92">
                    <a:moveTo>
                      <a:pt x="16" y="90"/>
                    </a:moveTo>
                    <a:lnTo>
                      <a:pt x="16" y="90"/>
                    </a:lnTo>
                    <a:lnTo>
                      <a:pt x="12" y="79"/>
                    </a:lnTo>
                    <a:lnTo>
                      <a:pt x="8" y="68"/>
                    </a:lnTo>
                    <a:lnTo>
                      <a:pt x="6" y="58"/>
                    </a:lnTo>
                    <a:lnTo>
                      <a:pt x="6" y="46"/>
                    </a:lnTo>
                    <a:lnTo>
                      <a:pt x="6" y="35"/>
                    </a:lnTo>
                    <a:lnTo>
                      <a:pt x="7" y="24"/>
                    </a:lnTo>
                    <a:lnTo>
                      <a:pt x="8" y="13"/>
                    </a:lnTo>
                    <a:lnTo>
                      <a:pt x="9" y="2"/>
                    </a:lnTo>
                    <a:lnTo>
                      <a:pt x="5" y="0"/>
                    </a:lnTo>
                    <a:lnTo>
                      <a:pt x="4" y="12"/>
                    </a:lnTo>
                    <a:lnTo>
                      <a:pt x="3" y="24"/>
                    </a:lnTo>
                    <a:lnTo>
                      <a:pt x="2" y="35"/>
                    </a:lnTo>
                    <a:lnTo>
                      <a:pt x="0" y="46"/>
                    </a:lnTo>
                    <a:lnTo>
                      <a:pt x="2" y="58"/>
                    </a:lnTo>
                    <a:lnTo>
                      <a:pt x="4" y="69"/>
                    </a:lnTo>
                    <a:lnTo>
                      <a:pt x="7" y="81"/>
                    </a:lnTo>
                    <a:lnTo>
                      <a:pt x="13" y="92"/>
                    </a:lnTo>
                    <a:lnTo>
                      <a:pt x="16" y="9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5" name="Freeform 20">
                <a:extLst>
                  <a:ext uri="{FF2B5EF4-FFF2-40B4-BE49-F238E27FC236}">
                    <a16:creationId xmlns:a16="http://schemas.microsoft.com/office/drawing/2014/main" id="{3D1BB75C-852C-134D-97C9-EEEAEF81F54E}"/>
                  </a:ext>
                </a:extLst>
              </p:cNvPr>
              <p:cNvSpPr>
                <a:spLocks/>
              </p:cNvSpPr>
              <p:nvPr/>
            </p:nvSpPr>
            <p:spPr bwMode="auto">
              <a:xfrm>
                <a:off x="632" y="854"/>
                <a:ext cx="12" cy="48"/>
              </a:xfrm>
              <a:custGeom>
                <a:avLst/>
                <a:gdLst>
                  <a:gd name="T0" fmla="*/ 7 w 12"/>
                  <a:gd name="T1" fmla="*/ 47 h 48"/>
                  <a:gd name="T2" fmla="*/ 7 w 12"/>
                  <a:gd name="T3" fmla="*/ 47 h 48"/>
                  <a:gd name="T4" fmla="*/ 5 w 12"/>
                  <a:gd name="T5" fmla="*/ 42 h 48"/>
                  <a:gd name="T6" fmla="*/ 5 w 12"/>
                  <a:gd name="T7" fmla="*/ 36 h 48"/>
                  <a:gd name="T8" fmla="*/ 6 w 12"/>
                  <a:gd name="T9" fmla="*/ 31 h 48"/>
                  <a:gd name="T10" fmla="*/ 8 w 12"/>
                  <a:gd name="T11" fmla="*/ 25 h 48"/>
                  <a:gd name="T12" fmla="*/ 10 w 12"/>
                  <a:gd name="T13" fmla="*/ 18 h 48"/>
                  <a:gd name="T14" fmla="*/ 12 w 12"/>
                  <a:gd name="T15" fmla="*/ 12 h 48"/>
                  <a:gd name="T16" fmla="*/ 12 w 12"/>
                  <a:gd name="T17" fmla="*/ 6 h 48"/>
                  <a:gd name="T18" fmla="*/ 9 w 12"/>
                  <a:gd name="T19" fmla="*/ 0 h 48"/>
                  <a:gd name="T20" fmla="*/ 6 w 12"/>
                  <a:gd name="T21" fmla="*/ 2 h 48"/>
                  <a:gd name="T22" fmla="*/ 7 w 12"/>
                  <a:gd name="T23" fmla="*/ 7 h 48"/>
                  <a:gd name="T24" fmla="*/ 7 w 12"/>
                  <a:gd name="T25" fmla="*/ 12 h 48"/>
                  <a:gd name="T26" fmla="*/ 5 w 12"/>
                  <a:gd name="T27" fmla="*/ 17 h 48"/>
                  <a:gd name="T28" fmla="*/ 4 w 12"/>
                  <a:gd name="T29" fmla="*/ 24 h 48"/>
                  <a:gd name="T30" fmla="*/ 1 w 12"/>
                  <a:gd name="T31" fmla="*/ 30 h 48"/>
                  <a:gd name="T32" fmla="*/ 0 w 12"/>
                  <a:gd name="T33" fmla="*/ 36 h 48"/>
                  <a:gd name="T34" fmla="*/ 0 w 12"/>
                  <a:gd name="T35" fmla="*/ 42 h 48"/>
                  <a:gd name="T36" fmla="*/ 2 w 12"/>
                  <a:gd name="T37" fmla="*/ 48 h 48"/>
                  <a:gd name="T38" fmla="*/ 2 w 12"/>
                  <a:gd name="T39" fmla="*/ 48 h 48"/>
                  <a:gd name="T40" fmla="*/ 7 w 12"/>
                  <a:gd name="T41" fmla="*/ 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48"/>
                  <a:gd name="T65" fmla="*/ 12 w 12"/>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48">
                    <a:moveTo>
                      <a:pt x="7" y="47"/>
                    </a:moveTo>
                    <a:lnTo>
                      <a:pt x="7" y="47"/>
                    </a:lnTo>
                    <a:lnTo>
                      <a:pt x="5" y="42"/>
                    </a:lnTo>
                    <a:lnTo>
                      <a:pt x="5" y="36"/>
                    </a:lnTo>
                    <a:lnTo>
                      <a:pt x="6" y="31"/>
                    </a:lnTo>
                    <a:lnTo>
                      <a:pt x="8" y="25"/>
                    </a:lnTo>
                    <a:lnTo>
                      <a:pt x="10" y="18"/>
                    </a:lnTo>
                    <a:lnTo>
                      <a:pt x="12" y="12"/>
                    </a:lnTo>
                    <a:lnTo>
                      <a:pt x="12" y="6"/>
                    </a:lnTo>
                    <a:lnTo>
                      <a:pt x="9" y="0"/>
                    </a:lnTo>
                    <a:lnTo>
                      <a:pt x="6" y="2"/>
                    </a:lnTo>
                    <a:lnTo>
                      <a:pt x="7" y="7"/>
                    </a:lnTo>
                    <a:lnTo>
                      <a:pt x="7" y="12"/>
                    </a:lnTo>
                    <a:lnTo>
                      <a:pt x="5" y="17"/>
                    </a:lnTo>
                    <a:lnTo>
                      <a:pt x="4" y="24"/>
                    </a:lnTo>
                    <a:lnTo>
                      <a:pt x="1" y="30"/>
                    </a:lnTo>
                    <a:lnTo>
                      <a:pt x="0" y="36"/>
                    </a:lnTo>
                    <a:lnTo>
                      <a:pt x="0" y="42"/>
                    </a:lnTo>
                    <a:lnTo>
                      <a:pt x="2" y="48"/>
                    </a:lnTo>
                    <a:lnTo>
                      <a:pt x="7" y="4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6" name="Freeform 21">
                <a:extLst>
                  <a:ext uri="{FF2B5EF4-FFF2-40B4-BE49-F238E27FC236}">
                    <a16:creationId xmlns:a16="http://schemas.microsoft.com/office/drawing/2014/main" id="{32580404-2522-5D46-A027-D53D7B5F01D9}"/>
                  </a:ext>
                </a:extLst>
              </p:cNvPr>
              <p:cNvSpPr>
                <a:spLocks/>
              </p:cNvSpPr>
              <p:nvPr/>
            </p:nvSpPr>
            <p:spPr bwMode="auto">
              <a:xfrm>
                <a:off x="634" y="901"/>
                <a:ext cx="40" cy="48"/>
              </a:xfrm>
              <a:custGeom>
                <a:avLst/>
                <a:gdLst>
                  <a:gd name="T0" fmla="*/ 40 w 40"/>
                  <a:gd name="T1" fmla="*/ 46 h 48"/>
                  <a:gd name="T2" fmla="*/ 40 w 40"/>
                  <a:gd name="T3" fmla="*/ 46 h 48"/>
                  <a:gd name="T4" fmla="*/ 38 w 40"/>
                  <a:gd name="T5" fmla="*/ 41 h 48"/>
                  <a:gd name="T6" fmla="*/ 34 w 40"/>
                  <a:gd name="T7" fmla="*/ 36 h 48"/>
                  <a:gd name="T8" fmla="*/ 29 w 40"/>
                  <a:gd name="T9" fmla="*/ 31 h 48"/>
                  <a:gd name="T10" fmla="*/ 24 w 40"/>
                  <a:gd name="T11" fmla="*/ 24 h 48"/>
                  <a:gd name="T12" fmla="*/ 19 w 40"/>
                  <a:gd name="T13" fmla="*/ 18 h 48"/>
                  <a:gd name="T14" fmla="*/ 14 w 40"/>
                  <a:gd name="T15" fmla="*/ 12 h 48"/>
                  <a:gd name="T16" fmla="*/ 8 w 40"/>
                  <a:gd name="T17" fmla="*/ 6 h 48"/>
                  <a:gd name="T18" fmla="*/ 5 w 40"/>
                  <a:gd name="T19" fmla="*/ 0 h 48"/>
                  <a:gd name="T20" fmla="*/ 0 w 40"/>
                  <a:gd name="T21" fmla="*/ 1 h 48"/>
                  <a:gd name="T22" fmla="*/ 5 w 40"/>
                  <a:gd name="T23" fmla="*/ 8 h 48"/>
                  <a:gd name="T24" fmla="*/ 10 w 40"/>
                  <a:gd name="T25" fmla="*/ 15 h 48"/>
                  <a:gd name="T26" fmla="*/ 15 w 40"/>
                  <a:gd name="T27" fmla="*/ 21 h 48"/>
                  <a:gd name="T28" fmla="*/ 21 w 40"/>
                  <a:gd name="T29" fmla="*/ 27 h 48"/>
                  <a:gd name="T30" fmla="*/ 25 w 40"/>
                  <a:gd name="T31" fmla="*/ 33 h 48"/>
                  <a:gd name="T32" fmla="*/ 30 w 40"/>
                  <a:gd name="T33" fmla="*/ 39 h 48"/>
                  <a:gd name="T34" fmla="*/ 33 w 40"/>
                  <a:gd name="T35" fmla="*/ 43 h 48"/>
                  <a:gd name="T36" fmla="*/ 35 w 40"/>
                  <a:gd name="T37" fmla="*/ 48 h 48"/>
                  <a:gd name="T38" fmla="*/ 35 w 40"/>
                  <a:gd name="T39" fmla="*/ 48 h 48"/>
                  <a:gd name="T40" fmla="*/ 40 w 40"/>
                  <a:gd name="T41" fmla="*/ 46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48"/>
                  <a:gd name="T65" fmla="*/ 40 w 40"/>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48">
                    <a:moveTo>
                      <a:pt x="40" y="46"/>
                    </a:moveTo>
                    <a:lnTo>
                      <a:pt x="40" y="46"/>
                    </a:lnTo>
                    <a:lnTo>
                      <a:pt x="38" y="41"/>
                    </a:lnTo>
                    <a:lnTo>
                      <a:pt x="34" y="36"/>
                    </a:lnTo>
                    <a:lnTo>
                      <a:pt x="29" y="31"/>
                    </a:lnTo>
                    <a:lnTo>
                      <a:pt x="24" y="24"/>
                    </a:lnTo>
                    <a:lnTo>
                      <a:pt x="19" y="18"/>
                    </a:lnTo>
                    <a:lnTo>
                      <a:pt x="14" y="12"/>
                    </a:lnTo>
                    <a:lnTo>
                      <a:pt x="8" y="6"/>
                    </a:lnTo>
                    <a:lnTo>
                      <a:pt x="5" y="0"/>
                    </a:lnTo>
                    <a:lnTo>
                      <a:pt x="0" y="1"/>
                    </a:lnTo>
                    <a:lnTo>
                      <a:pt x="5" y="8"/>
                    </a:lnTo>
                    <a:lnTo>
                      <a:pt x="10" y="15"/>
                    </a:lnTo>
                    <a:lnTo>
                      <a:pt x="15" y="21"/>
                    </a:lnTo>
                    <a:lnTo>
                      <a:pt x="21" y="27"/>
                    </a:lnTo>
                    <a:lnTo>
                      <a:pt x="25" y="33"/>
                    </a:lnTo>
                    <a:lnTo>
                      <a:pt x="30" y="39"/>
                    </a:lnTo>
                    <a:lnTo>
                      <a:pt x="33" y="43"/>
                    </a:lnTo>
                    <a:lnTo>
                      <a:pt x="35" y="48"/>
                    </a:lnTo>
                    <a:lnTo>
                      <a:pt x="40" y="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7" name="Freeform 22">
                <a:extLst>
                  <a:ext uri="{FF2B5EF4-FFF2-40B4-BE49-F238E27FC236}">
                    <a16:creationId xmlns:a16="http://schemas.microsoft.com/office/drawing/2014/main" id="{1817D55F-D38A-DB47-89B3-90CAAA3F92F0}"/>
                  </a:ext>
                </a:extLst>
              </p:cNvPr>
              <p:cNvSpPr>
                <a:spLocks/>
              </p:cNvSpPr>
              <p:nvPr/>
            </p:nvSpPr>
            <p:spPr bwMode="auto">
              <a:xfrm>
                <a:off x="669" y="947"/>
                <a:ext cx="15" cy="45"/>
              </a:xfrm>
              <a:custGeom>
                <a:avLst/>
                <a:gdLst>
                  <a:gd name="T0" fmla="*/ 15 w 15"/>
                  <a:gd name="T1" fmla="*/ 43 h 45"/>
                  <a:gd name="T2" fmla="*/ 15 w 15"/>
                  <a:gd name="T3" fmla="*/ 43 h 45"/>
                  <a:gd name="T4" fmla="*/ 14 w 15"/>
                  <a:gd name="T5" fmla="*/ 37 h 45"/>
                  <a:gd name="T6" fmla="*/ 12 w 15"/>
                  <a:gd name="T7" fmla="*/ 32 h 45"/>
                  <a:gd name="T8" fmla="*/ 12 w 15"/>
                  <a:gd name="T9" fmla="*/ 27 h 45"/>
                  <a:gd name="T10" fmla="*/ 11 w 15"/>
                  <a:gd name="T11" fmla="*/ 22 h 45"/>
                  <a:gd name="T12" fmla="*/ 9 w 15"/>
                  <a:gd name="T13" fmla="*/ 16 h 45"/>
                  <a:gd name="T14" fmla="*/ 8 w 15"/>
                  <a:gd name="T15" fmla="*/ 11 h 45"/>
                  <a:gd name="T16" fmla="*/ 7 w 15"/>
                  <a:gd name="T17" fmla="*/ 5 h 45"/>
                  <a:gd name="T18" fmla="*/ 5 w 15"/>
                  <a:gd name="T19" fmla="*/ 0 h 45"/>
                  <a:gd name="T20" fmla="*/ 0 w 15"/>
                  <a:gd name="T21" fmla="*/ 2 h 45"/>
                  <a:gd name="T22" fmla="*/ 3 w 15"/>
                  <a:gd name="T23" fmla="*/ 6 h 45"/>
                  <a:gd name="T24" fmla="*/ 4 w 15"/>
                  <a:gd name="T25" fmla="*/ 12 h 45"/>
                  <a:gd name="T26" fmla="*/ 5 w 15"/>
                  <a:gd name="T27" fmla="*/ 17 h 45"/>
                  <a:gd name="T28" fmla="*/ 6 w 15"/>
                  <a:gd name="T29" fmla="*/ 22 h 45"/>
                  <a:gd name="T30" fmla="*/ 6 w 15"/>
                  <a:gd name="T31" fmla="*/ 28 h 45"/>
                  <a:gd name="T32" fmla="*/ 7 w 15"/>
                  <a:gd name="T33" fmla="*/ 33 h 45"/>
                  <a:gd name="T34" fmla="*/ 9 w 15"/>
                  <a:gd name="T35" fmla="*/ 40 h 45"/>
                  <a:gd name="T36" fmla="*/ 11 w 15"/>
                  <a:gd name="T37" fmla="*/ 45 h 45"/>
                  <a:gd name="T38" fmla="*/ 11 w 15"/>
                  <a:gd name="T39" fmla="*/ 45 h 45"/>
                  <a:gd name="T40" fmla="*/ 15 w 15"/>
                  <a:gd name="T41" fmla="*/ 43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45"/>
                  <a:gd name="T65" fmla="*/ 15 w 15"/>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45">
                    <a:moveTo>
                      <a:pt x="15" y="43"/>
                    </a:moveTo>
                    <a:lnTo>
                      <a:pt x="15" y="43"/>
                    </a:lnTo>
                    <a:lnTo>
                      <a:pt x="14" y="37"/>
                    </a:lnTo>
                    <a:lnTo>
                      <a:pt x="12" y="32"/>
                    </a:lnTo>
                    <a:lnTo>
                      <a:pt x="12" y="27"/>
                    </a:lnTo>
                    <a:lnTo>
                      <a:pt x="11" y="22"/>
                    </a:lnTo>
                    <a:lnTo>
                      <a:pt x="9" y="16"/>
                    </a:lnTo>
                    <a:lnTo>
                      <a:pt x="8" y="11"/>
                    </a:lnTo>
                    <a:lnTo>
                      <a:pt x="7" y="5"/>
                    </a:lnTo>
                    <a:lnTo>
                      <a:pt x="5" y="0"/>
                    </a:lnTo>
                    <a:lnTo>
                      <a:pt x="0" y="2"/>
                    </a:lnTo>
                    <a:lnTo>
                      <a:pt x="3" y="6"/>
                    </a:lnTo>
                    <a:lnTo>
                      <a:pt x="4" y="12"/>
                    </a:lnTo>
                    <a:lnTo>
                      <a:pt x="5" y="17"/>
                    </a:lnTo>
                    <a:lnTo>
                      <a:pt x="6" y="22"/>
                    </a:lnTo>
                    <a:lnTo>
                      <a:pt x="6" y="28"/>
                    </a:lnTo>
                    <a:lnTo>
                      <a:pt x="7" y="33"/>
                    </a:lnTo>
                    <a:lnTo>
                      <a:pt x="9" y="40"/>
                    </a:lnTo>
                    <a:lnTo>
                      <a:pt x="11" y="45"/>
                    </a:lnTo>
                    <a:lnTo>
                      <a:pt x="15" y="4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8" name="Freeform 23">
                <a:extLst>
                  <a:ext uri="{FF2B5EF4-FFF2-40B4-BE49-F238E27FC236}">
                    <a16:creationId xmlns:a16="http://schemas.microsoft.com/office/drawing/2014/main" id="{BD84804B-591B-3942-9006-7A473C986395}"/>
                  </a:ext>
                </a:extLst>
              </p:cNvPr>
              <p:cNvSpPr>
                <a:spLocks/>
              </p:cNvSpPr>
              <p:nvPr/>
            </p:nvSpPr>
            <p:spPr bwMode="auto">
              <a:xfrm>
                <a:off x="680" y="990"/>
                <a:ext cx="18" cy="41"/>
              </a:xfrm>
              <a:custGeom>
                <a:avLst/>
                <a:gdLst>
                  <a:gd name="T0" fmla="*/ 18 w 18"/>
                  <a:gd name="T1" fmla="*/ 41 h 41"/>
                  <a:gd name="T2" fmla="*/ 18 w 18"/>
                  <a:gd name="T3" fmla="*/ 41 h 41"/>
                  <a:gd name="T4" fmla="*/ 18 w 18"/>
                  <a:gd name="T5" fmla="*/ 35 h 41"/>
                  <a:gd name="T6" fmla="*/ 18 w 18"/>
                  <a:gd name="T7" fmla="*/ 30 h 41"/>
                  <a:gd name="T8" fmla="*/ 17 w 18"/>
                  <a:gd name="T9" fmla="*/ 25 h 41"/>
                  <a:gd name="T10" fmla="*/ 14 w 18"/>
                  <a:gd name="T11" fmla="*/ 20 h 41"/>
                  <a:gd name="T12" fmla="*/ 12 w 18"/>
                  <a:gd name="T13" fmla="*/ 15 h 41"/>
                  <a:gd name="T14" fmla="*/ 9 w 18"/>
                  <a:gd name="T15" fmla="*/ 10 h 41"/>
                  <a:gd name="T16" fmla="*/ 6 w 18"/>
                  <a:gd name="T17" fmla="*/ 5 h 41"/>
                  <a:gd name="T18" fmla="*/ 4 w 18"/>
                  <a:gd name="T19" fmla="*/ 0 h 41"/>
                  <a:gd name="T20" fmla="*/ 0 w 18"/>
                  <a:gd name="T21" fmla="*/ 2 h 41"/>
                  <a:gd name="T22" fmla="*/ 2 w 18"/>
                  <a:gd name="T23" fmla="*/ 7 h 41"/>
                  <a:gd name="T24" fmla="*/ 5 w 18"/>
                  <a:gd name="T25" fmla="*/ 11 h 41"/>
                  <a:gd name="T26" fmla="*/ 8 w 18"/>
                  <a:gd name="T27" fmla="*/ 16 h 41"/>
                  <a:gd name="T28" fmla="*/ 10 w 18"/>
                  <a:gd name="T29" fmla="*/ 21 h 41"/>
                  <a:gd name="T30" fmla="*/ 12 w 18"/>
                  <a:gd name="T31" fmla="*/ 26 h 41"/>
                  <a:gd name="T32" fmla="*/ 13 w 18"/>
                  <a:gd name="T33" fmla="*/ 31 h 41"/>
                  <a:gd name="T34" fmla="*/ 13 w 18"/>
                  <a:gd name="T35" fmla="*/ 35 h 41"/>
                  <a:gd name="T36" fmla="*/ 13 w 18"/>
                  <a:gd name="T37" fmla="*/ 40 h 41"/>
                  <a:gd name="T38" fmla="*/ 13 w 18"/>
                  <a:gd name="T39" fmla="*/ 40 h 41"/>
                  <a:gd name="T40" fmla="*/ 18 w 18"/>
                  <a:gd name="T41" fmla="*/ 41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41"/>
                  <a:gd name="T65" fmla="*/ 18 w 18"/>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41">
                    <a:moveTo>
                      <a:pt x="18" y="41"/>
                    </a:moveTo>
                    <a:lnTo>
                      <a:pt x="18" y="41"/>
                    </a:lnTo>
                    <a:lnTo>
                      <a:pt x="18" y="35"/>
                    </a:lnTo>
                    <a:lnTo>
                      <a:pt x="18" y="30"/>
                    </a:lnTo>
                    <a:lnTo>
                      <a:pt x="17" y="25"/>
                    </a:lnTo>
                    <a:lnTo>
                      <a:pt x="14" y="20"/>
                    </a:lnTo>
                    <a:lnTo>
                      <a:pt x="12" y="15"/>
                    </a:lnTo>
                    <a:lnTo>
                      <a:pt x="9" y="10"/>
                    </a:lnTo>
                    <a:lnTo>
                      <a:pt x="6" y="5"/>
                    </a:lnTo>
                    <a:lnTo>
                      <a:pt x="4" y="0"/>
                    </a:lnTo>
                    <a:lnTo>
                      <a:pt x="0" y="2"/>
                    </a:lnTo>
                    <a:lnTo>
                      <a:pt x="2" y="7"/>
                    </a:lnTo>
                    <a:lnTo>
                      <a:pt x="5" y="11"/>
                    </a:lnTo>
                    <a:lnTo>
                      <a:pt x="8" y="16"/>
                    </a:lnTo>
                    <a:lnTo>
                      <a:pt x="10" y="21"/>
                    </a:lnTo>
                    <a:lnTo>
                      <a:pt x="12" y="26"/>
                    </a:lnTo>
                    <a:lnTo>
                      <a:pt x="13" y="31"/>
                    </a:lnTo>
                    <a:lnTo>
                      <a:pt x="13" y="35"/>
                    </a:lnTo>
                    <a:lnTo>
                      <a:pt x="13" y="40"/>
                    </a:lnTo>
                    <a:lnTo>
                      <a:pt x="18"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9" name="Freeform 24">
                <a:extLst>
                  <a:ext uri="{FF2B5EF4-FFF2-40B4-BE49-F238E27FC236}">
                    <a16:creationId xmlns:a16="http://schemas.microsoft.com/office/drawing/2014/main" id="{A17877BF-099A-674C-B023-801979F6D271}"/>
                  </a:ext>
                </a:extLst>
              </p:cNvPr>
              <p:cNvSpPr>
                <a:spLocks/>
              </p:cNvSpPr>
              <p:nvPr/>
            </p:nvSpPr>
            <p:spPr bwMode="auto">
              <a:xfrm>
                <a:off x="691" y="1030"/>
                <a:ext cx="9" cy="107"/>
              </a:xfrm>
              <a:custGeom>
                <a:avLst/>
                <a:gdLst>
                  <a:gd name="T0" fmla="*/ 7 w 9"/>
                  <a:gd name="T1" fmla="*/ 107 h 107"/>
                  <a:gd name="T2" fmla="*/ 8 w 9"/>
                  <a:gd name="T3" fmla="*/ 105 h 107"/>
                  <a:gd name="T4" fmla="*/ 7 w 9"/>
                  <a:gd name="T5" fmla="*/ 96 h 107"/>
                  <a:gd name="T6" fmla="*/ 6 w 9"/>
                  <a:gd name="T7" fmla="*/ 84 h 107"/>
                  <a:gd name="T8" fmla="*/ 6 w 9"/>
                  <a:gd name="T9" fmla="*/ 69 h 107"/>
                  <a:gd name="T10" fmla="*/ 4 w 9"/>
                  <a:gd name="T11" fmla="*/ 52 h 107"/>
                  <a:gd name="T12" fmla="*/ 4 w 9"/>
                  <a:gd name="T13" fmla="*/ 36 h 107"/>
                  <a:gd name="T14" fmla="*/ 4 w 9"/>
                  <a:gd name="T15" fmla="*/ 21 h 107"/>
                  <a:gd name="T16" fmla="*/ 6 w 9"/>
                  <a:gd name="T17" fmla="*/ 9 h 107"/>
                  <a:gd name="T18" fmla="*/ 7 w 9"/>
                  <a:gd name="T19" fmla="*/ 1 h 107"/>
                  <a:gd name="T20" fmla="*/ 2 w 9"/>
                  <a:gd name="T21" fmla="*/ 0 h 107"/>
                  <a:gd name="T22" fmla="*/ 1 w 9"/>
                  <a:gd name="T23" fmla="*/ 8 h 107"/>
                  <a:gd name="T24" fmla="*/ 0 w 9"/>
                  <a:gd name="T25" fmla="*/ 21 h 107"/>
                  <a:gd name="T26" fmla="*/ 0 w 9"/>
                  <a:gd name="T27" fmla="*/ 36 h 107"/>
                  <a:gd name="T28" fmla="*/ 0 w 9"/>
                  <a:gd name="T29" fmla="*/ 52 h 107"/>
                  <a:gd name="T30" fmla="*/ 0 w 9"/>
                  <a:gd name="T31" fmla="*/ 69 h 107"/>
                  <a:gd name="T32" fmla="*/ 1 w 9"/>
                  <a:gd name="T33" fmla="*/ 84 h 107"/>
                  <a:gd name="T34" fmla="*/ 2 w 9"/>
                  <a:gd name="T35" fmla="*/ 97 h 107"/>
                  <a:gd name="T36" fmla="*/ 3 w 9"/>
                  <a:gd name="T37" fmla="*/ 106 h 107"/>
                  <a:gd name="T38" fmla="*/ 4 w 9"/>
                  <a:gd name="T39" fmla="*/ 103 h 107"/>
                  <a:gd name="T40" fmla="*/ 7 w 9"/>
                  <a:gd name="T41" fmla="*/ 107 h 107"/>
                  <a:gd name="T42" fmla="*/ 9 w 9"/>
                  <a:gd name="T43" fmla="*/ 107 h 107"/>
                  <a:gd name="T44" fmla="*/ 8 w 9"/>
                  <a:gd name="T45" fmla="*/ 105 h 107"/>
                  <a:gd name="T46" fmla="*/ 7 w 9"/>
                  <a:gd name="T47" fmla="*/ 107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07"/>
                  <a:gd name="T74" fmla="*/ 9 w 9"/>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07">
                    <a:moveTo>
                      <a:pt x="7" y="107"/>
                    </a:moveTo>
                    <a:lnTo>
                      <a:pt x="8" y="105"/>
                    </a:lnTo>
                    <a:lnTo>
                      <a:pt x="7" y="96"/>
                    </a:lnTo>
                    <a:lnTo>
                      <a:pt x="6" y="84"/>
                    </a:lnTo>
                    <a:lnTo>
                      <a:pt x="6" y="69"/>
                    </a:lnTo>
                    <a:lnTo>
                      <a:pt x="4" y="52"/>
                    </a:lnTo>
                    <a:lnTo>
                      <a:pt x="4" y="36"/>
                    </a:lnTo>
                    <a:lnTo>
                      <a:pt x="4" y="21"/>
                    </a:lnTo>
                    <a:lnTo>
                      <a:pt x="6" y="9"/>
                    </a:lnTo>
                    <a:lnTo>
                      <a:pt x="7" y="1"/>
                    </a:lnTo>
                    <a:lnTo>
                      <a:pt x="2" y="0"/>
                    </a:lnTo>
                    <a:lnTo>
                      <a:pt x="1" y="8"/>
                    </a:lnTo>
                    <a:lnTo>
                      <a:pt x="0" y="21"/>
                    </a:lnTo>
                    <a:lnTo>
                      <a:pt x="0" y="36"/>
                    </a:lnTo>
                    <a:lnTo>
                      <a:pt x="0" y="52"/>
                    </a:lnTo>
                    <a:lnTo>
                      <a:pt x="0" y="69"/>
                    </a:lnTo>
                    <a:lnTo>
                      <a:pt x="1" y="84"/>
                    </a:lnTo>
                    <a:lnTo>
                      <a:pt x="2" y="97"/>
                    </a:lnTo>
                    <a:lnTo>
                      <a:pt x="3" y="106"/>
                    </a:lnTo>
                    <a:lnTo>
                      <a:pt x="4" y="103"/>
                    </a:lnTo>
                    <a:lnTo>
                      <a:pt x="7" y="107"/>
                    </a:lnTo>
                    <a:lnTo>
                      <a:pt x="9" y="107"/>
                    </a:lnTo>
                    <a:lnTo>
                      <a:pt x="8" y="105"/>
                    </a:lnTo>
                    <a:lnTo>
                      <a:pt x="7" y="10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60" name="Freeform 25">
                <a:extLst>
                  <a:ext uri="{FF2B5EF4-FFF2-40B4-BE49-F238E27FC236}">
                    <a16:creationId xmlns:a16="http://schemas.microsoft.com/office/drawing/2014/main" id="{DF4581F0-A7EA-8142-8627-D9E7F300B8FB}"/>
                  </a:ext>
                </a:extLst>
              </p:cNvPr>
              <p:cNvSpPr>
                <a:spLocks/>
              </p:cNvSpPr>
              <p:nvPr/>
            </p:nvSpPr>
            <p:spPr bwMode="auto">
              <a:xfrm>
                <a:off x="664" y="1133"/>
                <a:ext cx="34" cy="18"/>
              </a:xfrm>
              <a:custGeom>
                <a:avLst/>
                <a:gdLst>
                  <a:gd name="T0" fmla="*/ 1 w 34"/>
                  <a:gd name="T1" fmla="*/ 18 h 18"/>
                  <a:gd name="T2" fmla="*/ 1 w 34"/>
                  <a:gd name="T3" fmla="*/ 18 h 18"/>
                  <a:gd name="T4" fmla="*/ 34 w 34"/>
                  <a:gd name="T5" fmla="*/ 4 h 18"/>
                  <a:gd name="T6" fmla="*/ 31 w 34"/>
                  <a:gd name="T7" fmla="*/ 0 h 18"/>
                  <a:gd name="T8" fmla="*/ 0 w 34"/>
                  <a:gd name="T9" fmla="*/ 14 h 18"/>
                  <a:gd name="T10" fmla="*/ 0 w 34"/>
                  <a:gd name="T11" fmla="*/ 14 h 18"/>
                  <a:gd name="T12" fmla="*/ 1 w 34"/>
                  <a:gd name="T13" fmla="*/ 18 h 18"/>
                  <a:gd name="T14" fmla="*/ 0 60000 65536"/>
                  <a:gd name="T15" fmla="*/ 0 60000 65536"/>
                  <a:gd name="T16" fmla="*/ 0 60000 65536"/>
                  <a:gd name="T17" fmla="*/ 0 60000 65536"/>
                  <a:gd name="T18" fmla="*/ 0 60000 65536"/>
                  <a:gd name="T19" fmla="*/ 0 60000 65536"/>
                  <a:gd name="T20" fmla="*/ 0 60000 65536"/>
                  <a:gd name="T21" fmla="*/ 0 w 34"/>
                  <a:gd name="T22" fmla="*/ 0 h 18"/>
                  <a:gd name="T23" fmla="*/ 34 w 3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8">
                    <a:moveTo>
                      <a:pt x="1" y="18"/>
                    </a:moveTo>
                    <a:lnTo>
                      <a:pt x="1" y="18"/>
                    </a:lnTo>
                    <a:lnTo>
                      <a:pt x="34" y="4"/>
                    </a:lnTo>
                    <a:lnTo>
                      <a:pt x="31" y="0"/>
                    </a:lnTo>
                    <a:lnTo>
                      <a:pt x="0" y="14"/>
                    </a:lnTo>
                    <a:lnTo>
                      <a:pt x="1" y="1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61" name="Freeform 26">
                <a:extLst>
                  <a:ext uri="{FF2B5EF4-FFF2-40B4-BE49-F238E27FC236}">
                    <a16:creationId xmlns:a16="http://schemas.microsoft.com/office/drawing/2014/main" id="{3F3ECE38-9F69-0F4A-B88F-76ECE24BD44A}"/>
                  </a:ext>
                </a:extLst>
              </p:cNvPr>
              <p:cNvSpPr>
                <a:spLocks/>
              </p:cNvSpPr>
              <p:nvPr/>
            </p:nvSpPr>
            <p:spPr bwMode="auto">
              <a:xfrm>
                <a:off x="466" y="1147"/>
                <a:ext cx="199" cy="86"/>
              </a:xfrm>
              <a:custGeom>
                <a:avLst/>
                <a:gdLst>
                  <a:gd name="T0" fmla="*/ 1 w 199"/>
                  <a:gd name="T1" fmla="*/ 86 h 86"/>
                  <a:gd name="T2" fmla="*/ 0 w 199"/>
                  <a:gd name="T3" fmla="*/ 86 h 86"/>
                  <a:gd name="T4" fmla="*/ 22 w 199"/>
                  <a:gd name="T5" fmla="*/ 83 h 86"/>
                  <a:gd name="T6" fmla="*/ 40 w 199"/>
                  <a:gd name="T7" fmla="*/ 80 h 86"/>
                  <a:gd name="T8" fmla="*/ 57 w 199"/>
                  <a:gd name="T9" fmla="*/ 76 h 86"/>
                  <a:gd name="T10" fmla="*/ 71 w 199"/>
                  <a:gd name="T11" fmla="*/ 71 h 86"/>
                  <a:gd name="T12" fmla="*/ 85 w 199"/>
                  <a:gd name="T13" fmla="*/ 67 h 86"/>
                  <a:gd name="T14" fmla="*/ 96 w 199"/>
                  <a:gd name="T15" fmla="*/ 62 h 86"/>
                  <a:gd name="T16" fmla="*/ 108 w 199"/>
                  <a:gd name="T17" fmla="*/ 56 h 86"/>
                  <a:gd name="T18" fmla="*/ 118 w 199"/>
                  <a:gd name="T19" fmla="*/ 50 h 86"/>
                  <a:gd name="T20" fmla="*/ 136 w 199"/>
                  <a:gd name="T21" fmla="*/ 39 h 86"/>
                  <a:gd name="T22" fmla="*/ 155 w 199"/>
                  <a:gd name="T23" fmla="*/ 28 h 86"/>
                  <a:gd name="T24" fmla="*/ 175 w 199"/>
                  <a:gd name="T25" fmla="*/ 16 h 86"/>
                  <a:gd name="T26" fmla="*/ 199 w 199"/>
                  <a:gd name="T27" fmla="*/ 4 h 86"/>
                  <a:gd name="T28" fmla="*/ 198 w 199"/>
                  <a:gd name="T29" fmla="*/ 0 h 86"/>
                  <a:gd name="T30" fmla="*/ 173 w 199"/>
                  <a:gd name="T31" fmla="*/ 13 h 86"/>
                  <a:gd name="T32" fmla="*/ 152 w 199"/>
                  <a:gd name="T33" fmla="*/ 24 h 86"/>
                  <a:gd name="T34" fmla="*/ 133 w 199"/>
                  <a:gd name="T35" fmla="*/ 36 h 86"/>
                  <a:gd name="T36" fmla="*/ 114 w 199"/>
                  <a:gd name="T37" fmla="*/ 47 h 86"/>
                  <a:gd name="T38" fmla="*/ 105 w 199"/>
                  <a:gd name="T39" fmla="*/ 52 h 86"/>
                  <a:gd name="T40" fmla="*/ 94 w 199"/>
                  <a:gd name="T41" fmla="*/ 57 h 86"/>
                  <a:gd name="T42" fmla="*/ 83 w 199"/>
                  <a:gd name="T43" fmla="*/ 63 h 86"/>
                  <a:gd name="T44" fmla="*/ 69 w 199"/>
                  <a:gd name="T45" fmla="*/ 67 h 86"/>
                  <a:gd name="T46" fmla="*/ 56 w 199"/>
                  <a:gd name="T47" fmla="*/ 72 h 86"/>
                  <a:gd name="T48" fmla="*/ 39 w 199"/>
                  <a:gd name="T49" fmla="*/ 75 h 86"/>
                  <a:gd name="T50" fmla="*/ 21 w 199"/>
                  <a:gd name="T51" fmla="*/ 79 h 86"/>
                  <a:gd name="T52" fmla="*/ 0 w 199"/>
                  <a:gd name="T53" fmla="*/ 82 h 86"/>
                  <a:gd name="T54" fmla="*/ 0 w 199"/>
                  <a:gd name="T55" fmla="*/ 82 h 86"/>
                  <a:gd name="T56" fmla="*/ 1 w 199"/>
                  <a:gd name="T57" fmla="*/ 86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9"/>
                  <a:gd name="T88" fmla="*/ 0 h 86"/>
                  <a:gd name="T89" fmla="*/ 199 w 199"/>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9" h="86">
                    <a:moveTo>
                      <a:pt x="1" y="86"/>
                    </a:moveTo>
                    <a:lnTo>
                      <a:pt x="0" y="86"/>
                    </a:lnTo>
                    <a:lnTo>
                      <a:pt x="22" y="83"/>
                    </a:lnTo>
                    <a:lnTo>
                      <a:pt x="40" y="80"/>
                    </a:lnTo>
                    <a:lnTo>
                      <a:pt x="57" y="76"/>
                    </a:lnTo>
                    <a:lnTo>
                      <a:pt x="71" y="71"/>
                    </a:lnTo>
                    <a:lnTo>
                      <a:pt x="85" y="67"/>
                    </a:lnTo>
                    <a:lnTo>
                      <a:pt x="96" y="62"/>
                    </a:lnTo>
                    <a:lnTo>
                      <a:pt x="108" y="56"/>
                    </a:lnTo>
                    <a:lnTo>
                      <a:pt x="118" y="50"/>
                    </a:lnTo>
                    <a:lnTo>
                      <a:pt x="136" y="39"/>
                    </a:lnTo>
                    <a:lnTo>
                      <a:pt x="155" y="28"/>
                    </a:lnTo>
                    <a:lnTo>
                      <a:pt x="175" y="16"/>
                    </a:lnTo>
                    <a:lnTo>
                      <a:pt x="199" y="4"/>
                    </a:lnTo>
                    <a:lnTo>
                      <a:pt x="198" y="0"/>
                    </a:lnTo>
                    <a:lnTo>
                      <a:pt x="173" y="13"/>
                    </a:lnTo>
                    <a:lnTo>
                      <a:pt x="152" y="24"/>
                    </a:lnTo>
                    <a:lnTo>
                      <a:pt x="133" y="36"/>
                    </a:lnTo>
                    <a:lnTo>
                      <a:pt x="114" y="47"/>
                    </a:lnTo>
                    <a:lnTo>
                      <a:pt x="105" y="52"/>
                    </a:lnTo>
                    <a:lnTo>
                      <a:pt x="94" y="57"/>
                    </a:lnTo>
                    <a:lnTo>
                      <a:pt x="83" y="63"/>
                    </a:lnTo>
                    <a:lnTo>
                      <a:pt x="69" y="67"/>
                    </a:lnTo>
                    <a:lnTo>
                      <a:pt x="56" y="72"/>
                    </a:lnTo>
                    <a:lnTo>
                      <a:pt x="39" y="75"/>
                    </a:lnTo>
                    <a:lnTo>
                      <a:pt x="21" y="79"/>
                    </a:lnTo>
                    <a:lnTo>
                      <a:pt x="0" y="82"/>
                    </a:lnTo>
                    <a:lnTo>
                      <a:pt x="1" y="8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62" name="Freeform 27">
                <a:extLst>
                  <a:ext uri="{FF2B5EF4-FFF2-40B4-BE49-F238E27FC236}">
                    <a16:creationId xmlns:a16="http://schemas.microsoft.com/office/drawing/2014/main" id="{FD2B6361-9466-5C41-8601-320FA8122C5D}"/>
                  </a:ext>
                </a:extLst>
              </p:cNvPr>
              <p:cNvSpPr>
                <a:spLocks/>
              </p:cNvSpPr>
              <p:nvPr/>
            </p:nvSpPr>
            <p:spPr bwMode="auto">
              <a:xfrm>
                <a:off x="435" y="1229"/>
                <a:ext cx="32" cy="21"/>
              </a:xfrm>
              <a:custGeom>
                <a:avLst/>
                <a:gdLst>
                  <a:gd name="T0" fmla="*/ 2 w 32"/>
                  <a:gd name="T1" fmla="*/ 21 h 21"/>
                  <a:gd name="T2" fmla="*/ 2 w 32"/>
                  <a:gd name="T3" fmla="*/ 21 h 21"/>
                  <a:gd name="T4" fmla="*/ 5 w 32"/>
                  <a:gd name="T5" fmla="*/ 19 h 21"/>
                  <a:gd name="T6" fmla="*/ 9 w 32"/>
                  <a:gd name="T7" fmla="*/ 16 h 21"/>
                  <a:gd name="T8" fmla="*/ 13 w 32"/>
                  <a:gd name="T9" fmla="*/ 14 h 21"/>
                  <a:gd name="T10" fmla="*/ 17 w 32"/>
                  <a:gd name="T11" fmla="*/ 11 h 21"/>
                  <a:gd name="T12" fmla="*/ 20 w 32"/>
                  <a:gd name="T13" fmla="*/ 9 h 21"/>
                  <a:gd name="T14" fmla="*/ 25 w 32"/>
                  <a:gd name="T15" fmla="*/ 7 h 21"/>
                  <a:gd name="T16" fmla="*/ 28 w 32"/>
                  <a:gd name="T17" fmla="*/ 5 h 21"/>
                  <a:gd name="T18" fmla="*/ 32 w 32"/>
                  <a:gd name="T19" fmla="*/ 4 h 21"/>
                  <a:gd name="T20" fmla="*/ 31 w 32"/>
                  <a:gd name="T21" fmla="*/ 0 h 21"/>
                  <a:gd name="T22" fmla="*/ 27 w 32"/>
                  <a:gd name="T23" fmla="*/ 1 h 21"/>
                  <a:gd name="T24" fmla="*/ 22 w 32"/>
                  <a:gd name="T25" fmla="*/ 3 h 21"/>
                  <a:gd name="T26" fmla="*/ 18 w 32"/>
                  <a:gd name="T27" fmla="*/ 5 h 21"/>
                  <a:gd name="T28" fmla="*/ 14 w 32"/>
                  <a:gd name="T29" fmla="*/ 8 h 21"/>
                  <a:gd name="T30" fmla="*/ 10 w 32"/>
                  <a:gd name="T31" fmla="*/ 10 h 21"/>
                  <a:gd name="T32" fmla="*/ 6 w 32"/>
                  <a:gd name="T33" fmla="*/ 13 h 21"/>
                  <a:gd name="T34" fmla="*/ 3 w 32"/>
                  <a:gd name="T35" fmla="*/ 16 h 21"/>
                  <a:gd name="T36" fmla="*/ 0 w 32"/>
                  <a:gd name="T37" fmla="*/ 18 h 21"/>
                  <a:gd name="T38" fmla="*/ 0 w 32"/>
                  <a:gd name="T39" fmla="*/ 18 h 21"/>
                  <a:gd name="T40" fmla="*/ 2 w 32"/>
                  <a:gd name="T41" fmla="*/ 21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
                  <a:gd name="T64" fmla="*/ 0 h 21"/>
                  <a:gd name="T65" fmla="*/ 32 w 32"/>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 h="21">
                    <a:moveTo>
                      <a:pt x="2" y="21"/>
                    </a:moveTo>
                    <a:lnTo>
                      <a:pt x="2" y="21"/>
                    </a:lnTo>
                    <a:lnTo>
                      <a:pt x="5" y="19"/>
                    </a:lnTo>
                    <a:lnTo>
                      <a:pt x="9" y="16"/>
                    </a:lnTo>
                    <a:lnTo>
                      <a:pt x="13" y="14"/>
                    </a:lnTo>
                    <a:lnTo>
                      <a:pt x="17" y="11"/>
                    </a:lnTo>
                    <a:lnTo>
                      <a:pt x="20" y="9"/>
                    </a:lnTo>
                    <a:lnTo>
                      <a:pt x="25" y="7"/>
                    </a:lnTo>
                    <a:lnTo>
                      <a:pt x="28" y="5"/>
                    </a:lnTo>
                    <a:lnTo>
                      <a:pt x="32" y="4"/>
                    </a:lnTo>
                    <a:lnTo>
                      <a:pt x="31" y="0"/>
                    </a:lnTo>
                    <a:lnTo>
                      <a:pt x="27" y="1"/>
                    </a:lnTo>
                    <a:lnTo>
                      <a:pt x="22" y="3"/>
                    </a:lnTo>
                    <a:lnTo>
                      <a:pt x="18" y="5"/>
                    </a:lnTo>
                    <a:lnTo>
                      <a:pt x="14" y="8"/>
                    </a:lnTo>
                    <a:lnTo>
                      <a:pt x="10" y="10"/>
                    </a:lnTo>
                    <a:lnTo>
                      <a:pt x="6" y="13"/>
                    </a:lnTo>
                    <a:lnTo>
                      <a:pt x="3" y="16"/>
                    </a:lnTo>
                    <a:lnTo>
                      <a:pt x="0" y="18"/>
                    </a:lnTo>
                    <a:lnTo>
                      <a:pt x="2" y="2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63" name="Freeform 28">
                <a:extLst>
                  <a:ext uri="{FF2B5EF4-FFF2-40B4-BE49-F238E27FC236}">
                    <a16:creationId xmlns:a16="http://schemas.microsoft.com/office/drawing/2014/main" id="{D70F96C6-AAE1-1F48-9453-BE64EB96F29B}"/>
                  </a:ext>
                </a:extLst>
              </p:cNvPr>
              <p:cNvSpPr>
                <a:spLocks/>
              </p:cNvSpPr>
              <p:nvPr/>
            </p:nvSpPr>
            <p:spPr bwMode="auto">
              <a:xfrm>
                <a:off x="393" y="1247"/>
                <a:ext cx="44" cy="44"/>
              </a:xfrm>
              <a:custGeom>
                <a:avLst/>
                <a:gdLst>
                  <a:gd name="T0" fmla="*/ 4 w 44"/>
                  <a:gd name="T1" fmla="*/ 44 h 44"/>
                  <a:gd name="T2" fmla="*/ 4 w 44"/>
                  <a:gd name="T3" fmla="*/ 44 h 44"/>
                  <a:gd name="T4" fmla="*/ 9 w 44"/>
                  <a:gd name="T5" fmla="*/ 39 h 44"/>
                  <a:gd name="T6" fmla="*/ 13 w 44"/>
                  <a:gd name="T7" fmla="*/ 34 h 44"/>
                  <a:gd name="T8" fmla="*/ 19 w 44"/>
                  <a:gd name="T9" fmla="*/ 28 h 44"/>
                  <a:gd name="T10" fmla="*/ 24 w 44"/>
                  <a:gd name="T11" fmla="*/ 23 h 44"/>
                  <a:gd name="T12" fmla="*/ 28 w 44"/>
                  <a:gd name="T13" fmla="*/ 18 h 44"/>
                  <a:gd name="T14" fmla="*/ 34 w 44"/>
                  <a:gd name="T15" fmla="*/ 13 h 44"/>
                  <a:gd name="T16" fmla="*/ 38 w 44"/>
                  <a:gd name="T17" fmla="*/ 8 h 44"/>
                  <a:gd name="T18" fmla="*/ 44 w 44"/>
                  <a:gd name="T19" fmla="*/ 3 h 44"/>
                  <a:gd name="T20" fmla="*/ 42 w 44"/>
                  <a:gd name="T21" fmla="*/ 0 h 44"/>
                  <a:gd name="T22" fmla="*/ 35 w 44"/>
                  <a:gd name="T23" fmla="*/ 5 h 44"/>
                  <a:gd name="T24" fmla="*/ 30 w 44"/>
                  <a:gd name="T25" fmla="*/ 10 h 44"/>
                  <a:gd name="T26" fmla="*/ 25 w 44"/>
                  <a:gd name="T27" fmla="*/ 15 h 44"/>
                  <a:gd name="T28" fmla="*/ 20 w 44"/>
                  <a:gd name="T29" fmla="*/ 21 h 44"/>
                  <a:gd name="T30" fmla="*/ 15 w 44"/>
                  <a:gd name="T31" fmla="*/ 26 h 44"/>
                  <a:gd name="T32" fmla="*/ 10 w 44"/>
                  <a:gd name="T33" fmla="*/ 31 h 44"/>
                  <a:gd name="T34" fmla="*/ 6 w 44"/>
                  <a:gd name="T35" fmla="*/ 36 h 44"/>
                  <a:gd name="T36" fmla="*/ 0 w 44"/>
                  <a:gd name="T37" fmla="*/ 41 h 44"/>
                  <a:gd name="T38" fmla="*/ 0 w 44"/>
                  <a:gd name="T39" fmla="*/ 41 h 44"/>
                  <a:gd name="T40" fmla="*/ 4 w 44"/>
                  <a:gd name="T41" fmla="*/ 44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4"/>
                  <a:gd name="T65" fmla="*/ 44 w 44"/>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4">
                    <a:moveTo>
                      <a:pt x="4" y="44"/>
                    </a:moveTo>
                    <a:lnTo>
                      <a:pt x="4" y="44"/>
                    </a:lnTo>
                    <a:lnTo>
                      <a:pt x="9" y="39"/>
                    </a:lnTo>
                    <a:lnTo>
                      <a:pt x="13" y="34"/>
                    </a:lnTo>
                    <a:lnTo>
                      <a:pt x="19" y="28"/>
                    </a:lnTo>
                    <a:lnTo>
                      <a:pt x="24" y="23"/>
                    </a:lnTo>
                    <a:lnTo>
                      <a:pt x="28" y="18"/>
                    </a:lnTo>
                    <a:lnTo>
                      <a:pt x="34" y="13"/>
                    </a:lnTo>
                    <a:lnTo>
                      <a:pt x="38" y="8"/>
                    </a:lnTo>
                    <a:lnTo>
                      <a:pt x="44" y="3"/>
                    </a:lnTo>
                    <a:lnTo>
                      <a:pt x="42" y="0"/>
                    </a:lnTo>
                    <a:lnTo>
                      <a:pt x="35" y="5"/>
                    </a:lnTo>
                    <a:lnTo>
                      <a:pt x="30" y="10"/>
                    </a:lnTo>
                    <a:lnTo>
                      <a:pt x="25" y="15"/>
                    </a:lnTo>
                    <a:lnTo>
                      <a:pt x="20" y="21"/>
                    </a:lnTo>
                    <a:lnTo>
                      <a:pt x="15" y="26"/>
                    </a:lnTo>
                    <a:lnTo>
                      <a:pt x="10" y="31"/>
                    </a:lnTo>
                    <a:lnTo>
                      <a:pt x="6" y="36"/>
                    </a:lnTo>
                    <a:lnTo>
                      <a:pt x="0" y="41"/>
                    </a:lnTo>
                    <a:lnTo>
                      <a:pt x="4" y="4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64" name="Freeform 29">
                <a:extLst>
                  <a:ext uri="{FF2B5EF4-FFF2-40B4-BE49-F238E27FC236}">
                    <a16:creationId xmlns:a16="http://schemas.microsoft.com/office/drawing/2014/main" id="{F724060E-DCCE-384E-A59B-C67BD2741CE5}"/>
                  </a:ext>
                </a:extLst>
              </p:cNvPr>
              <p:cNvSpPr>
                <a:spLocks/>
              </p:cNvSpPr>
              <p:nvPr/>
            </p:nvSpPr>
            <p:spPr bwMode="auto">
              <a:xfrm>
                <a:off x="366" y="1288"/>
                <a:ext cx="31" cy="49"/>
              </a:xfrm>
              <a:custGeom>
                <a:avLst/>
                <a:gdLst>
                  <a:gd name="T0" fmla="*/ 4 w 31"/>
                  <a:gd name="T1" fmla="*/ 49 h 49"/>
                  <a:gd name="T2" fmla="*/ 4 w 31"/>
                  <a:gd name="T3" fmla="*/ 49 h 49"/>
                  <a:gd name="T4" fmla="*/ 7 w 31"/>
                  <a:gd name="T5" fmla="*/ 42 h 49"/>
                  <a:gd name="T6" fmla="*/ 9 w 31"/>
                  <a:gd name="T7" fmla="*/ 36 h 49"/>
                  <a:gd name="T8" fmla="*/ 12 w 31"/>
                  <a:gd name="T9" fmla="*/ 30 h 49"/>
                  <a:gd name="T10" fmla="*/ 15 w 31"/>
                  <a:gd name="T11" fmla="*/ 24 h 49"/>
                  <a:gd name="T12" fmla="*/ 18 w 31"/>
                  <a:gd name="T13" fmla="*/ 19 h 49"/>
                  <a:gd name="T14" fmla="*/ 22 w 31"/>
                  <a:gd name="T15" fmla="*/ 13 h 49"/>
                  <a:gd name="T16" fmla="*/ 26 w 31"/>
                  <a:gd name="T17" fmla="*/ 8 h 49"/>
                  <a:gd name="T18" fmla="*/ 31 w 31"/>
                  <a:gd name="T19" fmla="*/ 3 h 49"/>
                  <a:gd name="T20" fmla="*/ 27 w 31"/>
                  <a:gd name="T21" fmla="*/ 0 h 49"/>
                  <a:gd name="T22" fmla="*/ 22 w 31"/>
                  <a:gd name="T23" fmla="*/ 6 h 49"/>
                  <a:gd name="T24" fmla="*/ 18 w 31"/>
                  <a:gd name="T25" fmla="*/ 11 h 49"/>
                  <a:gd name="T26" fmla="*/ 15 w 31"/>
                  <a:gd name="T27" fmla="*/ 16 h 49"/>
                  <a:gd name="T28" fmla="*/ 11 w 31"/>
                  <a:gd name="T29" fmla="*/ 22 h 49"/>
                  <a:gd name="T30" fmla="*/ 8 w 31"/>
                  <a:gd name="T31" fmla="*/ 28 h 49"/>
                  <a:gd name="T32" fmla="*/ 5 w 31"/>
                  <a:gd name="T33" fmla="*/ 35 h 49"/>
                  <a:gd name="T34" fmla="*/ 2 w 31"/>
                  <a:gd name="T35" fmla="*/ 41 h 49"/>
                  <a:gd name="T36" fmla="*/ 0 w 31"/>
                  <a:gd name="T37" fmla="*/ 48 h 49"/>
                  <a:gd name="T38" fmla="*/ 0 w 31"/>
                  <a:gd name="T39" fmla="*/ 48 h 49"/>
                  <a:gd name="T40" fmla="*/ 4 w 31"/>
                  <a:gd name="T41" fmla="*/ 49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49"/>
                  <a:gd name="T65" fmla="*/ 31 w 31"/>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49">
                    <a:moveTo>
                      <a:pt x="4" y="49"/>
                    </a:moveTo>
                    <a:lnTo>
                      <a:pt x="4" y="49"/>
                    </a:lnTo>
                    <a:lnTo>
                      <a:pt x="7" y="42"/>
                    </a:lnTo>
                    <a:lnTo>
                      <a:pt x="9" y="36"/>
                    </a:lnTo>
                    <a:lnTo>
                      <a:pt x="12" y="30"/>
                    </a:lnTo>
                    <a:lnTo>
                      <a:pt x="15" y="24"/>
                    </a:lnTo>
                    <a:lnTo>
                      <a:pt x="18" y="19"/>
                    </a:lnTo>
                    <a:lnTo>
                      <a:pt x="22" y="13"/>
                    </a:lnTo>
                    <a:lnTo>
                      <a:pt x="26" y="8"/>
                    </a:lnTo>
                    <a:lnTo>
                      <a:pt x="31" y="3"/>
                    </a:lnTo>
                    <a:lnTo>
                      <a:pt x="27" y="0"/>
                    </a:lnTo>
                    <a:lnTo>
                      <a:pt x="22" y="6"/>
                    </a:lnTo>
                    <a:lnTo>
                      <a:pt x="18" y="11"/>
                    </a:lnTo>
                    <a:lnTo>
                      <a:pt x="15" y="16"/>
                    </a:lnTo>
                    <a:lnTo>
                      <a:pt x="11" y="22"/>
                    </a:lnTo>
                    <a:lnTo>
                      <a:pt x="8" y="28"/>
                    </a:lnTo>
                    <a:lnTo>
                      <a:pt x="5" y="35"/>
                    </a:lnTo>
                    <a:lnTo>
                      <a:pt x="2" y="41"/>
                    </a:lnTo>
                    <a:lnTo>
                      <a:pt x="0" y="48"/>
                    </a:lnTo>
                    <a:lnTo>
                      <a:pt x="4" y="4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65" name="Freeform 30">
                <a:extLst>
                  <a:ext uri="{FF2B5EF4-FFF2-40B4-BE49-F238E27FC236}">
                    <a16:creationId xmlns:a16="http://schemas.microsoft.com/office/drawing/2014/main" id="{44926AA5-2503-F44A-B491-751690EBEDD4}"/>
                  </a:ext>
                </a:extLst>
              </p:cNvPr>
              <p:cNvSpPr>
                <a:spLocks/>
              </p:cNvSpPr>
              <p:nvPr/>
            </p:nvSpPr>
            <p:spPr bwMode="auto">
              <a:xfrm>
                <a:off x="358" y="1336"/>
                <a:ext cx="12" cy="72"/>
              </a:xfrm>
              <a:custGeom>
                <a:avLst/>
                <a:gdLst>
                  <a:gd name="T0" fmla="*/ 4 w 12"/>
                  <a:gd name="T1" fmla="*/ 72 h 72"/>
                  <a:gd name="T2" fmla="*/ 4 w 12"/>
                  <a:gd name="T3" fmla="*/ 72 h 72"/>
                  <a:gd name="T4" fmla="*/ 4 w 12"/>
                  <a:gd name="T5" fmla="*/ 63 h 72"/>
                  <a:gd name="T6" fmla="*/ 4 w 12"/>
                  <a:gd name="T7" fmla="*/ 54 h 72"/>
                  <a:gd name="T8" fmla="*/ 6 w 12"/>
                  <a:gd name="T9" fmla="*/ 45 h 72"/>
                  <a:gd name="T10" fmla="*/ 6 w 12"/>
                  <a:gd name="T11" fmla="*/ 35 h 72"/>
                  <a:gd name="T12" fmla="*/ 7 w 12"/>
                  <a:gd name="T13" fmla="*/ 26 h 72"/>
                  <a:gd name="T14" fmla="*/ 8 w 12"/>
                  <a:gd name="T15" fmla="*/ 18 h 72"/>
                  <a:gd name="T16" fmla="*/ 10 w 12"/>
                  <a:gd name="T17" fmla="*/ 9 h 72"/>
                  <a:gd name="T18" fmla="*/ 12 w 12"/>
                  <a:gd name="T19" fmla="*/ 1 h 72"/>
                  <a:gd name="T20" fmla="*/ 8 w 12"/>
                  <a:gd name="T21" fmla="*/ 0 h 72"/>
                  <a:gd name="T22" fmla="*/ 6 w 12"/>
                  <a:gd name="T23" fmla="*/ 8 h 72"/>
                  <a:gd name="T24" fmla="*/ 3 w 12"/>
                  <a:gd name="T25" fmla="*/ 17 h 72"/>
                  <a:gd name="T26" fmla="*/ 2 w 12"/>
                  <a:gd name="T27" fmla="*/ 26 h 72"/>
                  <a:gd name="T28" fmla="*/ 1 w 12"/>
                  <a:gd name="T29" fmla="*/ 34 h 72"/>
                  <a:gd name="T30" fmla="*/ 0 w 12"/>
                  <a:gd name="T31" fmla="*/ 44 h 72"/>
                  <a:gd name="T32" fmla="*/ 0 w 12"/>
                  <a:gd name="T33" fmla="*/ 54 h 72"/>
                  <a:gd name="T34" fmla="*/ 0 w 12"/>
                  <a:gd name="T35" fmla="*/ 63 h 72"/>
                  <a:gd name="T36" fmla="*/ 0 w 12"/>
                  <a:gd name="T37" fmla="*/ 72 h 72"/>
                  <a:gd name="T38" fmla="*/ 0 w 12"/>
                  <a:gd name="T39" fmla="*/ 72 h 72"/>
                  <a:gd name="T40" fmla="*/ 4 w 12"/>
                  <a:gd name="T41" fmla="*/ 72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72"/>
                  <a:gd name="T65" fmla="*/ 12 w 12"/>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72">
                    <a:moveTo>
                      <a:pt x="4" y="72"/>
                    </a:moveTo>
                    <a:lnTo>
                      <a:pt x="4" y="72"/>
                    </a:lnTo>
                    <a:lnTo>
                      <a:pt x="4" y="63"/>
                    </a:lnTo>
                    <a:lnTo>
                      <a:pt x="4" y="54"/>
                    </a:lnTo>
                    <a:lnTo>
                      <a:pt x="6" y="45"/>
                    </a:lnTo>
                    <a:lnTo>
                      <a:pt x="6" y="35"/>
                    </a:lnTo>
                    <a:lnTo>
                      <a:pt x="7" y="26"/>
                    </a:lnTo>
                    <a:lnTo>
                      <a:pt x="8" y="18"/>
                    </a:lnTo>
                    <a:lnTo>
                      <a:pt x="10" y="9"/>
                    </a:lnTo>
                    <a:lnTo>
                      <a:pt x="12" y="1"/>
                    </a:lnTo>
                    <a:lnTo>
                      <a:pt x="8" y="0"/>
                    </a:lnTo>
                    <a:lnTo>
                      <a:pt x="6" y="8"/>
                    </a:lnTo>
                    <a:lnTo>
                      <a:pt x="3" y="17"/>
                    </a:lnTo>
                    <a:lnTo>
                      <a:pt x="2" y="26"/>
                    </a:lnTo>
                    <a:lnTo>
                      <a:pt x="1" y="34"/>
                    </a:lnTo>
                    <a:lnTo>
                      <a:pt x="0" y="44"/>
                    </a:lnTo>
                    <a:lnTo>
                      <a:pt x="0" y="54"/>
                    </a:lnTo>
                    <a:lnTo>
                      <a:pt x="0" y="63"/>
                    </a:lnTo>
                    <a:lnTo>
                      <a:pt x="0" y="72"/>
                    </a:lnTo>
                    <a:lnTo>
                      <a:pt x="4" y="7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66" name="Freeform 31">
                <a:extLst>
                  <a:ext uri="{FF2B5EF4-FFF2-40B4-BE49-F238E27FC236}">
                    <a16:creationId xmlns:a16="http://schemas.microsoft.com/office/drawing/2014/main" id="{808AF9C5-60BC-1144-9369-7394ABD1F625}"/>
                  </a:ext>
                </a:extLst>
              </p:cNvPr>
              <p:cNvSpPr>
                <a:spLocks/>
              </p:cNvSpPr>
              <p:nvPr/>
            </p:nvSpPr>
            <p:spPr bwMode="auto">
              <a:xfrm>
                <a:off x="358" y="1408"/>
                <a:ext cx="13" cy="82"/>
              </a:xfrm>
              <a:custGeom>
                <a:avLst/>
                <a:gdLst>
                  <a:gd name="T0" fmla="*/ 13 w 13"/>
                  <a:gd name="T1" fmla="*/ 81 h 82"/>
                  <a:gd name="T2" fmla="*/ 13 w 13"/>
                  <a:gd name="T3" fmla="*/ 81 h 82"/>
                  <a:gd name="T4" fmla="*/ 12 w 13"/>
                  <a:gd name="T5" fmla="*/ 70 h 82"/>
                  <a:gd name="T6" fmla="*/ 11 w 13"/>
                  <a:gd name="T7" fmla="*/ 60 h 82"/>
                  <a:gd name="T8" fmla="*/ 9 w 13"/>
                  <a:gd name="T9" fmla="*/ 51 h 82"/>
                  <a:gd name="T10" fmla="*/ 8 w 13"/>
                  <a:gd name="T11" fmla="*/ 41 h 82"/>
                  <a:gd name="T12" fmla="*/ 7 w 13"/>
                  <a:gd name="T13" fmla="*/ 31 h 82"/>
                  <a:gd name="T14" fmla="*/ 6 w 13"/>
                  <a:gd name="T15" fmla="*/ 20 h 82"/>
                  <a:gd name="T16" fmla="*/ 6 w 13"/>
                  <a:gd name="T17" fmla="*/ 10 h 82"/>
                  <a:gd name="T18" fmla="*/ 4 w 13"/>
                  <a:gd name="T19" fmla="*/ 0 h 82"/>
                  <a:gd name="T20" fmla="*/ 0 w 13"/>
                  <a:gd name="T21" fmla="*/ 0 h 82"/>
                  <a:gd name="T22" fmla="*/ 0 w 13"/>
                  <a:gd name="T23" fmla="*/ 10 h 82"/>
                  <a:gd name="T24" fmla="*/ 1 w 13"/>
                  <a:gd name="T25" fmla="*/ 20 h 82"/>
                  <a:gd name="T26" fmla="*/ 2 w 13"/>
                  <a:gd name="T27" fmla="*/ 31 h 82"/>
                  <a:gd name="T28" fmla="*/ 3 w 13"/>
                  <a:gd name="T29" fmla="*/ 41 h 82"/>
                  <a:gd name="T30" fmla="*/ 4 w 13"/>
                  <a:gd name="T31" fmla="*/ 51 h 82"/>
                  <a:gd name="T32" fmla="*/ 6 w 13"/>
                  <a:gd name="T33" fmla="*/ 61 h 82"/>
                  <a:gd name="T34" fmla="*/ 8 w 13"/>
                  <a:gd name="T35" fmla="*/ 71 h 82"/>
                  <a:gd name="T36" fmla="*/ 9 w 13"/>
                  <a:gd name="T37" fmla="*/ 82 h 82"/>
                  <a:gd name="T38" fmla="*/ 9 w 13"/>
                  <a:gd name="T39" fmla="*/ 82 h 82"/>
                  <a:gd name="T40" fmla="*/ 13 w 13"/>
                  <a:gd name="T41" fmla="*/ 81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82"/>
                  <a:gd name="T65" fmla="*/ 13 w 13"/>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82">
                    <a:moveTo>
                      <a:pt x="13" y="81"/>
                    </a:moveTo>
                    <a:lnTo>
                      <a:pt x="13" y="81"/>
                    </a:lnTo>
                    <a:lnTo>
                      <a:pt x="12" y="70"/>
                    </a:lnTo>
                    <a:lnTo>
                      <a:pt x="11" y="60"/>
                    </a:lnTo>
                    <a:lnTo>
                      <a:pt x="9" y="51"/>
                    </a:lnTo>
                    <a:lnTo>
                      <a:pt x="8" y="41"/>
                    </a:lnTo>
                    <a:lnTo>
                      <a:pt x="7" y="31"/>
                    </a:lnTo>
                    <a:lnTo>
                      <a:pt x="6" y="20"/>
                    </a:lnTo>
                    <a:lnTo>
                      <a:pt x="6" y="10"/>
                    </a:lnTo>
                    <a:lnTo>
                      <a:pt x="4" y="0"/>
                    </a:lnTo>
                    <a:lnTo>
                      <a:pt x="0" y="0"/>
                    </a:lnTo>
                    <a:lnTo>
                      <a:pt x="0" y="10"/>
                    </a:lnTo>
                    <a:lnTo>
                      <a:pt x="1" y="20"/>
                    </a:lnTo>
                    <a:lnTo>
                      <a:pt x="2" y="31"/>
                    </a:lnTo>
                    <a:lnTo>
                      <a:pt x="3" y="41"/>
                    </a:lnTo>
                    <a:lnTo>
                      <a:pt x="4" y="51"/>
                    </a:lnTo>
                    <a:lnTo>
                      <a:pt x="6" y="61"/>
                    </a:lnTo>
                    <a:lnTo>
                      <a:pt x="8" y="71"/>
                    </a:lnTo>
                    <a:lnTo>
                      <a:pt x="9" y="82"/>
                    </a:lnTo>
                    <a:lnTo>
                      <a:pt x="13" y="8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67" name="Freeform 32">
                <a:extLst>
                  <a:ext uri="{FF2B5EF4-FFF2-40B4-BE49-F238E27FC236}">
                    <a16:creationId xmlns:a16="http://schemas.microsoft.com/office/drawing/2014/main" id="{BA280344-B33C-404F-911F-A0751286D998}"/>
                  </a:ext>
                </a:extLst>
              </p:cNvPr>
              <p:cNvSpPr>
                <a:spLocks/>
              </p:cNvSpPr>
              <p:nvPr/>
            </p:nvSpPr>
            <p:spPr bwMode="auto">
              <a:xfrm>
                <a:off x="350" y="1489"/>
                <a:ext cx="23" cy="120"/>
              </a:xfrm>
              <a:custGeom>
                <a:avLst/>
                <a:gdLst>
                  <a:gd name="T0" fmla="*/ 5 w 23"/>
                  <a:gd name="T1" fmla="*/ 119 h 120"/>
                  <a:gd name="T2" fmla="*/ 5 w 23"/>
                  <a:gd name="T3" fmla="*/ 120 h 120"/>
                  <a:gd name="T4" fmla="*/ 8 w 23"/>
                  <a:gd name="T5" fmla="*/ 103 h 120"/>
                  <a:gd name="T6" fmla="*/ 11 w 23"/>
                  <a:gd name="T7" fmla="*/ 86 h 120"/>
                  <a:gd name="T8" fmla="*/ 15 w 23"/>
                  <a:gd name="T9" fmla="*/ 69 h 120"/>
                  <a:gd name="T10" fmla="*/ 17 w 23"/>
                  <a:gd name="T11" fmla="*/ 52 h 120"/>
                  <a:gd name="T12" fmla="*/ 20 w 23"/>
                  <a:gd name="T13" fmla="*/ 36 h 120"/>
                  <a:gd name="T14" fmla="*/ 21 w 23"/>
                  <a:gd name="T15" fmla="*/ 22 h 120"/>
                  <a:gd name="T16" fmla="*/ 23 w 23"/>
                  <a:gd name="T17" fmla="*/ 10 h 120"/>
                  <a:gd name="T18" fmla="*/ 21 w 23"/>
                  <a:gd name="T19" fmla="*/ 0 h 120"/>
                  <a:gd name="T20" fmla="*/ 17 w 23"/>
                  <a:gd name="T21" fmla="*/ 1 h 120"/>
                  <a:gd name="T22" fmla="*/ 17 w 23"/>
                  <a:gd name="T23" fmla="*/ 10 h 120"/>
                  <a:gd name="T24" fmla="*/ 17 w 23"/>
                  <a:gd name="T25" fmla="*/ 21 h 120"/>
                  <a:gd name="T26" fmla="*/ 15 w 23"/>
                  <a:gd name="T27" fmla="*/ 35 h 120"/>
                  <a:gd name="T28" fmla="*/ 12 w 23"/>
                  <a:gd name="T29" fmla="*/ 52 h 120"/>
                  <a:gd name="T30" fmla="*/ 10 w 23"/>
                  <a:gd name="T31" fmla="*/ 68 h 120"/>
                  <a:gd name="T32" fmla="*/ 7 w 23"/>
                  <a:gd name="T33" fmla="*/ 85 h 120"/>
                  <a:gd name="T34" fmla="*/ 3 w 23"/>
                  <a:gd name="T35" fmla="*/ 102 h 120"/>
                  <a:gd name="T36" fmla="*/ 0 w 23"/>
                  <a:gd name="T37" fmla="*/ 119 h 120"/>
                  <a:gd name="T38" fmla="*/ 0 w 23"/>
                  <a:gd name="T39" fmla="*/ 119 h 120"/>
                  <a:gd name="T40" fmla="*/ 5 w 23"/>
                  <a:gd name="T41" fmla="*/ 119 h 1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120"/>
                  <a:gd name="T65" fmla="*/ 23 w 23"/>
                  <a:gd name="T66" fmla="*/ 120 h 1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120">
                    <a:moveTo>
                      <a:pt x="5" y="119"/>
                    </a:moveTo>
                    <a:lnTo>
                      <a:pt x="5" y="120"/>
                    </a:lnTo>
                    <a:lnTo>
                      <a:pt x="8" y="103"/>
                    </a:lnTo>
                    <a:lnTo>
                      <a:pt x="11" y="86"/>
                    </a:lnTo>
                    <a:lnTo>
                      <a:pt x="15" y="69"/>
                    </a:lnTo>
                    <a:lnTo>
                      <a:pt x="17" y="52"/>
                    </a:lnTo>
                    <a:lnTo>
                      <a:pt x="20" y="36"/>
                    </a:lnTo>
                    <a:lnTo>
                      <a:pt x="21" y="22"/>
                    </a:lnTo>
                    <a:lnTo>
                      <a:pt x="23" y="10"/>
                    </a:lnTo>
                    <a:lnTo>
                      <a:pt x="21" y="0"/>
                    </a:lnTo>
                    <a:lnTo>
                      <a:pt x="17" y="1"/>
                    </a:lnTo>
                    <a:lnTo>
                      <a:pt x="17" y="10"/>
                    </a:lnTo>
                    <a:lnTo>
                      <a:pt x="17" y="21"/>
                    </a:lnTo>
                    <a:lnTo>
                      <a:pt x="15" y="35"/>
                    </a:lnTo>
                    <a:lnTo>
                      <a:pt x="12" y="52"/>
                    </a:lnTo>
                    <a:lnTo>
                      <a:pt x="10" y="68"/>
                    </a:lnTo>
                    <a:lnTo>
                      <a:pt x="7" y="85"/>
                    </a:lnTo>
                    <a:lnTo>
                      <a:pt x="3" y="102"/>
                    </a:lnTo>
                    <a:lnTo>
                      <a:pt x="0" y="119"/>
                    </a:lnTo>
                    <a:lnTo>
                      <a:pt x="5" y="11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68" name="Freeform 33">
                <a:extLst>
                  <a:ext uri="{FF2B5EF4-FFF2-40B4-BE49-F238E27FC236}">
                    <a16:creationId xmlns:a16="http://schemas.microsoft.com/office/drawing/2014/main" id="{27F86FD3-BAD7-0D4A-8089-2A5BF433F5E1}"/>
                  </a:ext>
                </a:extLst>
              </p:cNvPr>
              <p:cNvSpPr>
                <a:spLocks/>
              </p:cNvSpPr>
              <p:nvPr/>
            </p:nvSpPr>
            <p:spPr bwMode="auto">
              <a:xfrm>
                <a:off x="347" y="1608"/>
                <a:ext cx="8" cy="50"/>
              </a:xfrm>
              <a:custGeom>
                <a:avLst/>
                <a:gdLst>
                  <a:gd name="T0" fmla="*/ 4 w 8"/>
                  <a:gd name="T1" fmla="*/ 50 h 50"/>
                  <a:gd name="T2" fmla="*/ 4 w 8"/>
                  <a:gd name="T3" fmla="*/ 50 h 50"/>
                  <a:gd name="T4" fmla="*/ 4 w 8"/>
                  <a:gd name="T5" fmla="*/ 44 h 50"/>
                  <a:gd name="T6" fmla="*/ 5 w 8"/>
                  <a:gd name="T7" fmla="*/ 36 h 50"/>
                  <a:gd name="T8" fmla="*/ 5 w 8"/>
                  <a:gd name="T9" fmla="*/ 30 h 50"/>
                  <a:gd name="T10" fmla="*/ 5 w 8"/>
                  <a:gd name="T11" fmla="*/ 24 h 50"/>
                  <a:gd name="T12" fmla="*/ 6 w 8"/>
                  <a:gd name="T13" fmla="*/ 18 h 50"/>
                  <a:gd name="T14" fmla="*/ 6 w 8"/>
                  <a:gd name="T15" fmla="*/ 12 h 50"/>
                  <a:gd name="T16" fmla="*/ 8 w 8"/>
                  <a:gd name="T17" fmla="*/ 6 h 50"/>
                  <a:gd name="T18" fmla="*/ 8 w 8"/>
                  <a:gd name="T19" fmla="*/ 0 h 50"/>
                  <a:gd name="T20" fmla="*/ 3 w 8"/>
                  <a:gd name="T21" fmla="*/ 0 h 50"/>
                  <a:gd name="T22" fmla="*/ 2 w 8"/>
                  <a:gd name="T23" fmla="*/ 6 h 50"/>
                  <a:gd name="T24" fmla="*/ 2 w 8"/>
                  <a:gd name="T25" fmla="*/ 12 h 50"/>
                  <a:gd name="T26" fmla="*/ 1 w 8"/>
                  <a:gd name="T27" fmla="*/ 18 h 50"/>
                  <a:gd name="T28" fmla="*/ 1 w 8"/>
                  <a:gd name="T29" fmla="*/ 24 h 50"/>
                  <a:gd name="T30" fmla="*/ 1 w 8"/>
                  <a:gd name="T31" fmla="*/ 30 h 50"/>
                  <a:gd name="T32" fmla="*/ 1 w 8"/>
                  <a:gd name="T33" fmla="*/ 36 h 50"/>
                  <a:gd name="T34" fmla="*/ 0 w 8"/>
                  <a:gd name="T35" fmla="*/ 42 h 50"/>
                  <a:gd name="T36" fmla="*/ 0 w 8"/>
                  <a:gd name="T37" fmla="*/ 49 h 50"/>
                  <a:gd name="T38" fmla="*/ 0 w 8"/>
                  <a:gd name="T39" fmla="*/ 49 h 50"/>
                  <a:gd name="T40" fmla="*/ 4 w 8"/>
                  <a:gd name="T41" fmla="*/ 50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50"/>
                  <a:gd name="T65" fmla="*/ 8 w 8"/>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50">
                    <a:moveTo>
                      <a:pt x="4" y="50"/>
                    </a:moveTo>
                    <a:lnTo>
                      <a:pt x="4" y="50"/>
                    </a:lnTo>
                    <a:lnTo>
                      <a:pt x="4" y="44"/>
                    </a:lnTo>
                    <a:lnTo>
                      <a:pt x="5" y="36"/>
                    </a:lnTo>
                    <a:lnTo>
                      <a:pt x="5" y="30"/>
                    </a:lnTo>
                    <a:lnTo>
                      <a:pt x="5" y="24"/>
                    </a:lnTo>
                    <a:lnTo>
                      <a:pt x="6" y="18"/>
                    </a:lnTo>
                    <a:lnTo>
                      <a:pt x="6" y="12"/>
                    </a:lnTo>
                    <a:lnTo>
                      <a:pt x="8" y="6"/>
                    </a:lnTo>
                    <a:lnTo>
                      <a:pt x="8" y="0"/>
                    </a:lnTo>
                    <a:lnTo>
                      <a:pt x="3" y="0"/>
                    </a:lnTo>
                    <a:lnTo>
                      <a:pt x="2" y="6"/>
                    </a:lnTo>
                    <a:lnTo>
                      <a:pt x="2" y="12"/>
                    </a:lnTo>
                    <a:lnTo>
                      <a:pt x="1" y="18"/>
                    </a:lnTo>
                    <a:lnTo>
                      <a:pt x="1" y="24"/>
                    </a:lnTo>
                    <a:lnTo>
                      <a:pt x="1" y="30"/>
                    </a:lnTo>
                    <a:lnTo>
                      <a:pt x="1" y="36"/>
                    </a:lnTo>
                    <a:lnTo>
                      <a:pt x="0" y="42"/>
                    </a:lnTo>
                    <a:lnTo>
                      <a:pt x="0" y="49"/>
                    </a:lnTo>
                    <a:lnTo>
                      <a:pt x="4" y="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69" name="Freeform 34">
                <a:extLst>
                  <a:ext uri="{FF2B5EF4-FFF2-40B4-BE49-F238E27FC236}">
                    <a16:creationId xmlns:a16="http://schemas.microsoft.com/office/drawing/2014/main" id="{2C2F4A00-F31D-7449-90F0-D46559FECFC6}"/>
                  </a:ext>
                </a:extLst>
              </p:cNvPr>
              <p:cNvSpPr>
                <a:spLocks/>
              </p:cNvSpPr>
              <p:nvPr/>
            </p:nvSpPr>
            <p:spPr bwMode="auto">
              <a:xfrm>
                <a:off x="332" y="1657"/>
                <a:ext cx="19" cy="245"/>
              </a:xfrm>
              <a:custGeom>
                <a:avLst/>
                <a:gdLst>
                  <a:gd name="T0" fmla="*/ 4 w 19"/>
                  <a:gd name="T1" fmla="*/ 245 h 245"/>
                  <a:gd name="T2" fmla="*/ 4 w 19"/>
                  <a:gd name="T3" fmla="*/ 245 h 245"/>
                  <a:gd name="T4" fmla="*/ 6 w 19"/>
                  <a:gd name="T5" fmla="*/ 238 h 245"/>
                  <a:gd name="T6" fmla="*/ 8 w 19"/>
                  <a:gd name="T7" fmla="*/ 228 h 245"/>
                  <a:gd name="T8" fmla="*/ 9 w 19"/>
                  <a:gd name="T9" fmla="*/ 217 h 245"/>
                  <a:gd name="T10" fmla="*/ 11 w 19"/>
                  <a:gd name="T11" fmla="*/ 203 h 245"/>
                  <a:gd name="T12" fmla="*/ 12 w 19"/>
                  <a:gd name="T13" fmla="*/ 172 h 245"/>
                  <a:gd name="T14" fmla="*/ 15 w 19"/>
                  <a:gd name="T15" fmla="*/ 137 h 245"/>
                  <a:gd name="T16" fmla="*/ 16 w 19"/>
                  <a:gd name="T17" fmla="*/ 100 h 245"/>
                  <a:gd name="T18" fmla="*/ 16 w 19"/>
                  <a:gd name="T19" fmla="*/ 64 h 245"/>
                  <a:gd name="T20" fmla="*/ 17 w 19"/>
                  <a:gd name="T21" fmla="*/ 30 h 245"/>
                  <a:gd name="T22" fmla="*/ 19 w 19"/>
                  <a:gd name="T23" fmla="*/ 1 h 245"/>
                  <a:gd name="T24" fmla="*/ 15 w 19"/>
                  <a:gd name="T25" fmla="*/ 0 h 245"/>
                  <a:gd name="T26" fmla="*/ 12 w 19"/>
                  <a:gd name="T27" fmla="*/ 30 h 245"/>
                  <a:gd name="T28" fmla="*/ 11 w 19"/>
                  <a:gd name="T29" fmla="*/ 64 h 245"/>
                  <a:gd name="T30" fmla="*/ 10 w 19"/>
                  <a:gd name="T31" fmla="*/ 100 h 245"/>
                  <a:gd name="T32" fmla="*/ 9 w 19"/>
                  <a:gd name="T33" fmla="*/ 137 h 245"/>
                  <a:gd name="T34" fmla="*/ 8 w 19"/>
                  <a:gd name="T35" fmla="*/ 172 h 245"/>
                  <a:gd name="T36" fmla="*/ 6 w 19"/>
                  <a:gd name="T37" fmla="*/ 202 h 245"/>
                  <a:gd name="T38" fmla="*/ 4 w 19"/>
                  <a:gd name="T39" fmla="*/ 217 h 245"/>
                  <a:gd name="T40" fmla="*/ 3 w 19"/>
                  <a:gd name="T41" fmla="*/ 228 h 245"/>
                  <a:gd name="T42" fmla="*/ 1 w 19"/>
                  <a:gd name="T43" fmla="*/ 237 h 245"/>
                  <a:gd name="T44" fmla="*/ 0 w 19"/>
                  <a:gd name="T45" fmla="*/ 244 h 245"/>
                  <a:gd name="T46" fmla="*/ 0 w 19"/>
                  <a:gd name="T47" fmla="*/ 244 h 245"/>
                  <a:gd name="T48" fmla="*/ 4 w 19"/>
                  <a:gd name="T49" fmla="*/ 245 h 2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
                  <a:gd name="T76" fmla="*/ 0 h 245"/>
                  <a:gd name="T77" fmla="*/ 19 w 19"/>
                  <a:gd name="T78" fmla="*/ 245 h 2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 h="245">
                    <a:moveTo>
                      <a:pt x="4" y="245"/>
                    </a:moveTo>
                    <a:lnTo>
                      <a:pt x="4" y="245"/>
                    </a:lnTo>
                    <a:lnTo>
                      <a:pt x="6" y="238"/>
                    </a:lnTo>
                    <a:lnTo>
                      <a:pt x="8" y="228"/>
                    </a:lnTo>
                    <a:lnTo>
                      <a:pt x="9" y="217"/>
                    </a:lnTo>
                    <a:lnTo>
                      <a:pt x="11" y="203"/>
                    </a:lnTo>
                    <a:lnTo>
                      <a:pt x="12" y="172"/>
                    </a:lnTo>
                    <a:lnTo>
                      <a:pt x="15" y="137"/>
                    </a:lnTo>
                    <a:lnTo>
                      <a:pt x="16" y="100"/>
                    </a:lnTo>
                    <a:lnTo>
                      <a:pt x="16" y="64"/>
                    </a:lnTo>
                    <a:lnTo>
                      <a:pt x="17" y="30"/>
                    </a:lnTo>
                    <a:lnTo>
                      <a:pt x="19" y="1"/>
                    </a:lnTo>
                    <a:lnTo>
                      <a:pt x="15" y="0"/>
                    </a:lnTo>
                    <a:lnTo>
                      <a:pt x="12" y="30"/>
                    </a:lnTo>
                    <a:lnTo>
                      <a:pt x="11" y="64"/>
                    </a:lnTo>
                    <a:lnTo>
                      <a:pt x="10" y="100"/>
                    </a:lnTo>
                    <a:lnTo>
                      <a:pt x="9" y="137"/>
                    </a:lnTo>
                    <a:lnTo>
                      <a:pt x="8" y="172"/>
                    </a:lnTo>
                    <a:lnTo>
                      <a:pt x="6" y="202"/>
                    </a:lnTo>
                    <a:lnTo>
                      <a:pt x="4" y="217"/>
                    </a:lnTo>
                    <a:lnTo>
                      <a:pt x="3" y="228"/>
                    </a:lnTo>
                    <a:lnTo>
                      <a:pt x="1" y="237"/>
                    </a:lnTo>
                    <a:lnTo>
                      <a:pt x="0" y="244"/>
                    </a:lnTo>
                    <a:lnTo>
                      <a:pt x="4" y="24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70" name="Freeform 35">
                <a:extLst>
                  <a:ext uri="{FF2B5EF4-FFF2-40B4-BE49-F238E27FC236}">
                    <a16:creationId xmlns:a16="http://schemas.microsoft.com/office/drawing/2014/main" id="{35006AD7-3F4C-4E4F-A673-594DF6D0B251}"/>
                  </a:ext>
                </a:extLst>
              </p:cNvPr>
              <p:cNvSpPr>
                <a:spLocks/>
              </p:cNvSpPr>
              <p:nvPr/>
            </p:nvSpPr>
            <p:spPr bwMode="auto">
              <a:xfrm>
                <a:off x="277" y="1901"/>
                <a:ext cx="59" cy="299"/>
              </a:xfrm>
              <a:custGeom>
                <a:avLst/>
                <a:gdLst>
                  <a:gd name="T0" fmla="*/ 4 w 59"/>
                  <a:gd name="T1" fmla="*/ 299 h 299"/>
                  <a:gd name="T2" fmla="*/ 4 w 59"/>
                  <a:gd name="T3" fmla="*/ 299 h 299"/>
                  <a:gd name="T4" fmla="*/ 12 w 59"/>
                  <a:gd name="T5" fmla="*/ 267 h 299"/>
                  <a:gd name="T6" fmla="*/ 18 w 59"/>
                  <a:gd name="T7" fmla="*/ 230 h 299"/>
                  <a:gd name="T8" fmla="*/ 23 w 59"/>
                  <a:gd name="T9" fmla="*/ 190 h 299"/>
                  <a:gd name="T10" fmla="*/ 29 w 59"/>
                  <a:gd name="T11" fmla="*/ 150 h 299"/>
                  <a:gd name="T12" fmla="*/ 35 w 59"/>
                  <a:gd name="T13" fmla="*/ 108 h 299"/>
                  <a:gd name="T14" fmla="*/ 41 w 59"/>
                  <a:gd name="T15" fmla="*/ 69 h 299"/>
                  <a:gd name="T16" fmla="*/ 45 w 59"/>
                  <a:gd name="T17" fmla="*/ 50 h 299"/>
                  <a:gd name="T18" fmla="*/ 49 w 59"/>
                  <a:gd name="T19" fmla="*/ 33 h 299"/>
                  <a:gd name="T20" fmla="*/ 54 w 59"/>
                  <a:gd name="T21" fmla="*/ 16 h 299"/>
                  <a:gd name="T22" fmla="*/ 59 w 59"/>
                  <a:gd name="T23" fmla="*/ 1 h 299"/>
                  <a:gd name="T24" fmla="*/ 55 w 59"/>
                  <a:gd name="T25" fmla="*/ 0 h 299"/>
                  <a:gd name="T26" fmla="*/ 49 w 59"/>
                  <a:gd name="T27" fmla="*/ 15 h 299"/>
                  <a:gd name="T28" fmla="*/ 45 w 59"/>
                  <a:gd name="T29" fmla="*/ 32 h 299"/>
                  <a:gd name="T30" fmla="*/ 40 w 59"/>
                  <a:gd name="T31" fmla="*/ 50 h 299"/>
                  <a:gd name="T32" fmla="*/ 37 w 59"/>
                  <a:gd name="T33" fmla="*/ 68 h 299"/>
                  <a:gd name="T34" fmla="*/ 30 w 59"/>
                  <a:gd name="T35" fmla="*/ 108 h 299"/>
                  <a:gd name="T36" fmla="*/ 23 w 59"/>
                  <a:gd name="T37" fmla="*/ 149 h 299"/>
                  <a:gd name="T38" fmla="*/ 19 w 59"/>
                  <a:gd name="T39" fmla="*/ 189 h 299"/>
                  <a:gd name="T40" fmla="*/ 13 w 59"/>
                  <a:gd name="T41" fmla="*/ 229 h 299"/>
                  <a:gd name="T42" fmla="*/ 6 w 59"/>
                  <a:gd name="T43" fmla="*/ 266 h 299"/>
                  <a:gd name="T44" fmla="*/ 0 w 59"/>
                  <a:gd name="T45" fmla="*/ 298 h 299"/>
                  <a:gd name="T46" fmla="*/ 0 w 59"/>
                  <a:gd name="T47" fmla="*/ 298 h 299"/>
                  <a:gd name="T48" fmla="*/ 4 w 59"/>
                  <a:gd name="T49" fmla="*/ 299 h 2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299"/>
                  <a:gd name="T77" fmla="*/ 59 w 59"/>
                  <a:gd name="T78" fmla="*/ 299 h 29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299">
                    <a:moveTo>
                      <a:pt x="4" y="299"/>
                    </a:moveTo>
                    <a:lnTo>
                      <a:pt x="4" y="299"/>
                    </a:lnTo>
                    <a:lnTo>
                      <a:pt x="12" y="267"/>
                    </a:lnTo>
                    <a:lnTo>
                      <a:pt x="18" y="230"/>
                    </a:lnTo>
                    <a:lnTo>
                      <a:pt x="23" y="190"/>
                    </a:lnTo>
                    <a:lnTo>
                      <a:pt x="29" y="150"/>
                    </a:lnTo>
                    <a:lnTo>
                      <a:pt x="35" y="108"/>
                    </a:lnTo>
                    <a:lnTo>
                      <a:pt x="41" y="69"/>
                    </a:lnTo>
                    <a:lnTo>
                      <a:pt x="45" y="50"/>
                    </a:lnTo>
                    <a:lnTo>
                      <a:pt x="49" y="33"/>
                    </a:lnTo>
                    <a:lnTo>
                      <a:pt x="54" y="16"/>
                    </a:lnTo>
                    <a:lnTo>
                      <a:pt x="59" y="1"/>
                    </a:lnTo>
                    <a:lnTo>
                      <a:pt x="55" y="0"/>
                    </a:lnTo>
                    <a:lnTo>
                      <a:pt x="49" y="15"/>
                    </a:lnTo>
                    <a:lnTo>
                      <a:pt x="45" y="32"/>
                    </a:lnTo>
                    <a:lnTo>
                      <a:pt x="40" y="50"/>
                    </a:lnTo>
                    <a:lnTo>
                      <a:pt x="37" y="68"/>
                    </a:lnTo>
                    <a:lnTo>
                      <a:pt x="30" y="108"/>
                    </a:lnTo>
                    <a:lnTo>
                      <a:pt x="23" y="149"/>
                    </a:lnTo>
                    <a:lnTo>
                      <a:pt x="19" y="189"/>
                    </a:lnTo>
                    <a:lnTo>
                      <a:pt x="13" y="229"/>
                    </a:lnTo>
                    <a:lnTo>
                      <a:pt x="6" y="266"/>
                    </a:lnTo>
                    <a:lnTo>
                      <a:pt x="0" y="298"/>
                    </a:lnTo>
                    <a:lnTo>
                      <a:pt x="4" y="29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71" name="Freeform 36">
                <a:extLst>
                  <a:ext uri="{FF2B5EF4-FFF2-40B4-BE49-F238E27FC236}">
                    <a16:creationId xmlns:a16="http://schemas.microsoft.com/office/drawing/2014/main" id="{B4806BF0-B0E8-C44A-BABA-EBF3B7DE7C09}"/>
                  </a:ext>
                </a:extLst>
              </p:cNvPr>
              <p:cNvSpPr>
                <a:spLocks/>
              </p:cNvSpPr>
              <p:nvPr/>
            </p:nvSpPr>
            <p:spPr bwMode="auto">
              <a:xfrm>
                <a:off x="250" y="2199"/>
                <a:ext cx="31" cy="20"/>
              </a:xfrm>
              <a:custGeom>
                <a:avLst/>
                <a:gdLst>
                  <a:gd name="T0" fmla="*/ 2 w 31"/>
                  <a:gd name="T1" fmla="*/ 20 h 20"/>
                  <a:gd name="T2" fmla="*/ 2 w 31"/>
                  <a:gd name="T3" fmla="*/ 20 h 20"/>
                  <a:gd name="T4" fmla="*/ 5 w 31"/>
                  <a:gd name="T5" fmla="*/ 18 h 20"/>
                  <a:gd name="T6" fmla="*/ 10 w 31"/>
                  <a:gd name="T7" fmla="*/ 16 h 20"/>
                  <a:gd name="T8" fmla="*/ 14 w 31"/>
                  <a:gd name="T9" fmla="*/ 14 h 20"/>
                  <a:gd name="T10" fmla="*/ 19 w 31"/>
                  <a:gd name="T11" fmla="*/ 12 h 20"/>
                  <a:gd name="T12" fmla="*/ 22 w 31"/>
                  <a:gd name="T13" fmla="*/ 10 h 20"/>
                  <a:gd name="T14" fmla="*/ 27 w 31"/>
                  <a:gd name="T15" fmla="*/ 8 h 20"/>
                  <a:gd name="T16" fmla="*/ 30 w 31"/>
                  <a:gd name="T17" fmla="*/ 4 h 20"/>
                  <a:gd name="T18" fmla="*/ 31 w 31"/>
                  <a:gd name="T19" fmla="*/ 1 h 20"/>
                  <a:gd name="T20" fmla="*/ 27 w 31"/>
                  <a:gd name="T21" fmla="*/ 0 h 20"/>
                  <a:gd name="T22" fmla="*/ 26 w 31"/>
                  <a:gd name="T23" fmla="*/ 2 h 20"/>
                  <a:gd name="T24" fmla="*/ 23 w 31"/>
                  <a:gd name="T25" fmla="*/ 4 h 20"/>
                  <a:gd name="T26" fmla="*/ 20 w 31"/>
                  <a:gd name="T27" fmla="*/ 5 h 20"/>
                  <a:gd name="T28" fmla="*/ 16 w 31"/>
                  <a:gd name="T29" fmla="*/ 8 h 20"/>
                  <a:gd name="T30" fmla="*/ 12 w 31"/>
                  <a:gd name="T31" fmla="*/ 10 h 20"/>
                  <a:gd name="T32" fmla="*/ 7 w 31"/>
                  <a:gd name="T33" fmla="*/ 12 h 20"/>
                  <a:gd name="T34" fmla="*/ 3 w 31"/>
                  <a:gd name="T35" fmla="*/ 14 h 20"/>
                  <a:gd name="T36" fmla="*/ 0 w 31"/>
                  <a:gd name="T37" fmla="*/ 16 h 20"/>
                  <a:gd name="T38" fmla="*/ 0 w 31"/>
                  <a:gd name="T39" fmla="*/ 16 h 20"/>
                  <a:gd name="T40" fmla="*/ 2 w 31"/>
                  <a:gd name="T41" fmla="*/ 2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20"/>
                  <a:gd name="T65" fmla="*/ 31 w 31"/>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20">
                    <a:moveTo>
                      <a:pt x="2" y="20"/>
                    </a:moveTo>
                    <a:lnTo>
                      <a:pt x="2" y="20"/>
                    </a:lnTo>
                    <a:lnTo>
                      <a:pt x="5" y="18"/>
                    </a:lnTo>
                    <a:lnTo>
                      <a:pt x="10" y="16"/>
                    </a:lnTo>
                    <a:lnTo>
                      <a:pt x="14" y="14"/>
                    </a:lnTo>
                    <a:lnTo>
                      <a:pt x="19" y="12"/>
                    </a:lnTo>
                    <a:lnTo>
                      <a:pt x="22" y="10"/>
                    </a:lnTo>
                    <a:lnTo>
                      <a:pt x="27" y="8"/>
                    </a:lnTo>
                    <a:lnTo>
                      <a:pt x="30" y="4"/>
                    </a:lnTo>
                    <a:lnTo>
                      <a:pt x="31" y="1"/>
                    </a:lnTo>
                    <a:lnTo>
                      <a:pt x="27" y="0"/>
                    </a:lnTo>
                    <a:lnTo>
                      <a:pt x="26" y="2"/>
                    </a:lnTo>
                    <a:lnTo>
                      <a:pt x="23" y="4"/>
                    </a:lnTo>
                    <a:lnTo>
                      <a:pt x="20" y="5"/>
                    </a:lnTo>
                    <a:lnTo>
                      <a:pt x="16" y="8"/>
                    </a:lnTo>
                    <a:lnTo>
                      <a:pt x="12" y="10"/>
                    </a:lnTo>
                    <a:lnTo>
                      <a:pt x="7" y="12"/>
                    </a:lnTo>
                    <a:lnTo>
                      <a:pt x="3" y="14"/>
                    </a:lnTo>
                    <a:lnTo>
                      <a:pt x="0" y="16"/>
                    </a:lnTo>
                    <a:lnTo>
                      <a:pt x="2" y="2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72" name="Freeform 37">
                <a:extLst>
                  <a:ext uri="{FF2B5EF4-FFF2-40B4-BE49-F238E27FC236}">
                    <a16:creationId xmlns:a16="http://schemas.microsoft.com/office/drawing/2014/main" id="{A0F86F05-FDA1-5A4C-A3EE-E9A2E4A67454}"/>
                  </a:ext>
                </a:extLst>
              </p:cNvPr>
              <p:cNvSpPr>
                <a:spLocks/>
              </p:cNvSpPr>
              <p:nvPr/>
            </p:nvSpPr>
            <p:spPr bwMode="auto">
              <a:xfrm>
                <a:off x="228" y="2215"/>
                <a:ext cx="24" cy="26"/>
              </a:xfrm>
              <a:custGeom>
                <a:avLst/>
                <a:gdLst>
                  <a:gd name="T0" fmla="*/ 5 w 24"/>
                  <a:gd name="T1" fmla="*/ 26 h 26"/>
                  <a:gd name="T2" fmla="*/ 5 w 24"/>
                  <a:gd name="T3" fmla="*/ 26 h 26"/>
                  <a:gd name="T4" fmla="*/ 6 w 24"/>
                  <a:gd name="T5" fmla="*/ 23 h 26"/>
                  <a:gd name="T6" fmla="*/ 8 w 24"/>
                  <a:gd name="T7" fmla="*/ 20 h 26"/>
                  <a:gd name="T8" fmla="*/ 10 w 24"/>
                  <a:gd name="T9" fmla="*/ 17 h 26"/>
                  <a:gd name="T10" fmla="*/ 13 w 24"/>
                  <a:gd name="T11" fmla="*/ 14 h 26"/>
                  <a:gd name="T12" fmla="*/ 16 w 24"/>
                  <a:gd name="T13" fmla="*/ 11 h 26"/>
                  <a:gd name="T14" fmla="*/ 18 w 24"/>
                  <a:gd name="T15" fmla="*/ 8 h 26"/>
                  <a:gd name="T16" fmla="*/ 22 w 24"/>
                  <a:gd name="T17" fmla="*/ 6 h 26"/>
                  <a:gd name="T18" fmla="*/ 24 w 24"/>
                  <a:gd name="T19" fmla="*/ 4 h 26"/>
                  <a:gd name="T20" fmla="*/ 22 w 24"/>
                  <a:gd name="T21" fmla="*/ 0 h 26"/>
                  <a:gd name="T22" fmla="*/ 18 w 24"/>
                  <a:gd name="T23" fmla="*/ 3 h 26"/>
                  <a:gd name="T24" fmla="*/ 16 w 24"/>
                  <a:gd name="T25" fmla="*/ 5 h 26"/>
                  <a:gd name="T26" fmla="*/ 13 w 24"/>
                  <a:gd name="T27" fmla="*/ 8 h 26"/>
                  <a:gd name="T28" fmla="*/ 9 w 24"/>
                  <a:gd name="T29" fmla="*/ 11 h 26"/>
                  <a:gd name="T30" fmla="*/ 7 w 24"/>
                  <a:gd name="T31" fmla="*/ 14 h 26"/>
                  <a:gd name="T32" fmla="*/ 4 w 24"/>
                  <a:gd name="T33" fmla="*/ 18 h 26"/>
                  <a:gd name="T34" fmla="*/ 1 w 24"/>
                  <a:gd name="T35" fmla="*/ 21 h 26"/>
                  <a:gd name="T36" fmla="*/ 0 w 24"/>
                  <a:gd name="T37" fmla="*/ 25 h 26"/>
                  <a:gd name="T38" fmla="*/ 0 w 24"/>
                  <a:gd name="T39" fmla="*/ 25 h 26"/>
                  <a:gd name="T40" fmla="*/ 5 w 24"/>
                  <a:gd name="T41" fmla="*/ 26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26"/>
                  <a:gd name="T65" fmla="*/ 24 w 24"/>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26">
                    <a:moveTo>
                      <a:pt x="5" y="26"/>
                    </a:moveTo>
                    <a:lnTo>
                      <a:pt x="5" y="26"/>
                    </a:lnTo>
                    <a:lnTo>
                      <a:pt x="6" y="23"/>
                    </a:lnTo>
                    <a:lnTo>
                      <a:pt x="8" y="20"/>
                    </a:lnTo>
                    <a:lnTo>
                      <a:pt x="10" y="17"/>
                    </a:lnTo>
                    <a:lnTo>
                      <a:pt x="13" y="14"/>
                    </a:lnTo>
                    <a:lnTo>
                      <a:pt x="16" y="11"/>
                    </a:lnTo>
                    <a:lnTo>
                      <a:pt x="18" y="8"/>
                    </a:lnTo>
                    <a:lnTo>
                      <a:pt x="22" y="6"/>
                    </a:lnTo>
                    <a:lnTo>
                      <a:pt x="24" y="4"/>
                    </a:lnTo>
                    <a:lnTo>
                      <a:pt x="22" y="0"/>
                    </a:lnTo>
                    <a:lnTo>
                      <a:pt x="18" y="3"/>
                    </a:lnTo>
                    <a:lnTo>
                      <a:pt x="16" y="5"/>
                    </a:lnTo>
                    <a:lnTo>
                      <a:pt x="13" y="8"/>
                    </a:lnTo>
                    <a:lnTo>
                      <a:pt x="9" y="11"/>
                    </a:lnTo>
                    <a:lnTo>
                      <a:pt x="7" y="14"/>
                    </a:lnTo>
                    <a:lnTo>
                      <a:pt x="4" y="18"/>
                    </a:lnTo>
                    <a:lnTo>
                      <a:pt x="1" y="21"/>
                    </a:lnTo>
                    <a:lnTo>
                      <a:pt x="0" y="25"/>
                    </a:lnTo>
                    <a:lnTo>
                      <a:pt x="5" y="2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73" name="Freeform 38">
                <a:extLst>
                  <a:ext uri="{FF2B5EF4-FFF2-40B4-BE49-F238E27FC236}">
                    <a16:creationId xmlns:a16="http://schemas.microsoft.com/office/drawing/2014/main" id="{A1A80562-6994-8141-BD10-32190CF8D999}"/>
                  </a:ext>
                </a:extLst>
              </p:cNvPr>
              <p:cNvSpPr>
                <a:spLocks/>
              </p:cNvSpPr>
              <p:nvPr/>
            </p:nvSpPr>
            <p:spPr bwMode="auto">
              <a:xfrm>
                <a:off x="204" y="2240"/>
                <a:ext cx="29" cy="64"/>
              </a:xfrm>
              <a:custGeom>
                <a:avLst/>
                <a:gdLst>
                  <a:gd name="T0" fmla="*/ 5 w 29"/>
                  <a:gd name="T1" fmla="*/ 64 h 64"/>
                  <a:gd name="T2" fmla="*/ 5 w 29"/>
                  <a:gd name="T3" fmla="*/ 64 h 64"/>
                  <a:gd name="T4" fmla="*/ 6 w 29"/>
                  <a:gd name="T5" fmla="*/ 55 h 64"/>
                  <a:gd name="T6" fmla="*/ 8 w 29"/>
                  <a:gd name="T7" fmla="*/ 47 h 64"/>
                  <a:gd name="T8" fmla="*/ 11 w 29"/>
                  <a:gd name="T9" fmla="*/ 40 h 64"/>
                  <a:gd name="T10" fmla="*/ 14 w 29"/>
                  <a:gd name="T11" fmla="*/ 33 h 64"/>
                  <a:gd name="T12" fmla="*/ 17 w 29"/>
                  <a:gd name="T13" fmla="*/ 26 h 64"/>
                  <a:gd name="T14" fmla="*/ 21 w 29"/>
                  <a:gd name="T15" fmla="*/ 18 h 64"/>
                  <a:gd name="T16" fmla="*/ 24 w 29"/>
                  <a:gd name="T17" fmla="*/ 10 h 64"/>
                  <a:gd name="T18" fmla="*/ 29 w 29"/>
                  <a:gd name="T19" fmla="*/ 1 h 64"/>
                  <a:gd name="T20" fmla="*/ 24 w 29"/>
                  <a:gd name="T21" fmla="*/ 0 h 64"/>
                  <a:gd name="T22" fmla="*/ 20 w 29"/>
                  <a:gd name="T23" fmla="*/ 9 h 64"/>
                  <a:gd name="T24" fmla="*/ 16 w 29"/>
                  <a:gd name="T25" fmla="*/ 17 h 64"/>
                  <a:gd name="T26" fmla="*/ 13 w 29"/>
                  <a:gd name="T27" fmla="*/ 25 h 64"/>
                  <a:gd name="T28" fmla="*/ 9 w 29"/>
                  <a:gd name="T29" fmla="*/ 31 h 64"/>
                  <a:gd name="T30" fmla="*/ 6 w 29"/>
                  <a:gd name="T31" fmla="*/ 38 h 64"/>
                  <a:gd name="T32" fmla="*/ 4 w 29"/>
                  <a:gd name="T33" fmla="*/ 46 h 64"/>
                  <a:gd name="T34" fmla="*/ 2 w 29"/>
                  <a:gd name="T35" fmla="*/ 54 h 64"/>
                  <a:gd name="T36" fmla="*/ 0 w 29"/>
                  <a:gd name="T37" fmla="*/ 63 h 64"/>
                  <a:gd name="T38" fmla="*/ 0 w 29"/>
                  <a:gd name="T39" fmla="*/ 63 h 64"/>
                  <a:gd name="T40" fmla="*/ 5 w 29"/>
                  <a:gd name="T41" fmla="*/ 64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64"/>
                  <a:gd name="T65" fmla="*/ 29 w 29"/>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64">
                    <a:moveTo>
                      <a:pt x="5" y="64"/>
                    </a:moveTo>
                    <a:lnTo>
                      <a:pt x="5" y="64"/>
                    </a:lnTo>
                    <a:lnTo>
                      <a:pt x="6" y="55"/>
                    </a:lnTo>
                    <a:lnTo>
                      <a:pt x="8" y="47"/>
                    </a:lnTo>
                    <a:lnTo>
                      <a:pt x="11" y="40"/>
                    </a:lnTo>
                    <a:lnTo>
                      <a:pt x="14" y="33"/>
                    </a:lnTo>
                    <a:lnTo>
                      <a:pt x="17" y="26"/>
                    </a:lnTo>
                    <a:lnTo>
                      <a:pt x="21" y="18"/>
                    </a:lnTo>
                    <a:lnTo>
                      <a:pt x="24" y="10"/>
                    </a:lnTo>
                    <a:lnTo>
                      <a:pt x="29" y="1"/>
                    </a:lnTo>
                    <a:lnTo>
                      <a:pt x="24" y="0"/>
                    </a:lnTo>
                    <a:lnTo>
                      <a:pt x="20" y="9"/>
                    </a:lnTo>
                    <a:lnTo>
                      <a:pt x="16" y="17"/>
                    </a:lnTo>
                    <a:lnTo>
                      <a:pt x="13" y="25"/>
                    </a:lnTo>
                    <a:lnTo>
                      <a:pt x="9" y="31"/>
                    </a:lnTo>
                    <a:lnTo>
                      <a:pt x="6" y="38"/>
                    </a:lnTo>
                    <a:lnTo>
                      <a:pt x="4" y="46"/>
                    </a:lnTo>
                    <a:lnTo>
                      <a:pt x="2" y="54"/>
                    </a:lnTo>
                    <a:lnTo>
                      <a:pt x="0" y="63"/>
                    </a:lnTo>
                    <a:lnTo>
                      <a:pt x="5" y="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74" name="Freeform 39">
                <a:extLst>
                  <a:ext uri="{FF2B5EF4-FFF2-40B4-BE49-F238E27FC236}">
                    <a16:creationId xmlns:a16="http://schemas.microsoft.com/office/drawing/2014/main" id="{B34BD8F1-0E5D-484E-9562-E44D2AEF47EA}"/>
                  </a:ext>
                </a:extLst>
              </p:cNvPr>
              <p:cNvSpPr>
                <a:spLocks/>
              </p:cNvSpPr>
              <p:nvPr/>
            </p:nvSpPr>
            <p:spPr bwMode="auto">
              <a:xfrm>
                <a:off x="198" y="2303"/>
                <a:ext cx="11" cy="74"/>
              </a:xfrm>
              <a:custGeom>
                <a:avLst/>
                <a:gdLst>
                  <a:gd name="T0" fmla="*/ 5 w 11"/>
                  <a:gd name="T1" fmla="*/ 71 h 74"/>
                  <a:gd name="T2" fmla="*/ 5 w 11"/>
                  <a:gd name="T3" fmla="*/ 71 h 74"/>
                  <a:gd name="T4" fmla="*/ 5 w 11"/>
                  <a:gd name="T5" fmla="*/ 70 h 74"/>
                  <a:gd name="T6" fmla="*/ 4 w 11"/>
                  <a:gd name="T7" fmla="*/ 69 h 74"/>
                  <a:gd name="T8" fmla="*/ 4 w 11"/>
                  <a:gd name="T9" fmla="*/ 65 h 74"/>
                  <a:gd name="T10" fmla="*/ 4 w 11"/>
                  <a:gd name="T11" fmla="*/ 62 h 74"/>
                  <a:gd name="T12" fmla="*/ 4 w 11"/>
                  <a:gd name="T13" fmla="*/ 53 h 74"/>
                  <a:gd name="T14" fmla="*/ 5 w 11"/>
                  <a:gd name="T15" fmla="*/ 43 h 74"/>
                  <a:gd name="T16" fmla="*/ 8 w 11"/>
                  <a:gd name="T17" fmla="*/ 32 h 74"/>
                  <a:gd name="T18" fmla="*/ 9 w 11"/>
                  <a:gd name="T19" fmla="*/ 20 h 74"/>
                  <a:gd name="T20" fmla="*/ 11 w 11"/>
                  <a:gd name="T21" fmla="*/ 9 h 74"/>
                  <a:gd name="T22" fmla="*/ 11 w 11"/>
                  <a:gd name="T23" fmla="*/ 1 h 74"/>
                  <a:gd name="T24" fmla="*/ 6 w 11"/>
                  <a:gd name="T25" fmla="*/ 0 h 74"/>
                  <a:gd name="T26" fmla="*/ 6 w 11"/>
                  <a:gd name="T27" fmla="*/ 9 h 74"/>
                  <a:gd name="T28" fmla="*/ 4 w 11"/>
                  <a:gd name="T29" fmla="*/ 20 h 74"/>
                  <a:gd name="T30" fmla="*/ 3 w 11"/>
                  <a:gd name="T31" fmla="*/ 31 h 74"/>
                  <a:gd name="T32" fmla="*/ 1 w 11"/>
                  <a:gd name="T33" fmla="*/ 42 h 74"/>
                  <a:gd name="T34" fmla="*/ 0 w 11"/>
                  <a:gd name="T35" fmla="*/ 53 h 74"/>
                  <a:gd name="T36" fmla="*/ 0 w 11"/>
                  <a:gd name="T37" fmla="*/ 62 h 74"/>
                  <a:gd name="T38" fmla="*/ 0 w 11"/>
                  <a:gd name="T39" fmla="*/ 65 h 74"/>
                  <a:gd name="T40" fmla="*/ 0 w 11"/>
                  <a:gd name="T41" fmla="*/ 70 h 74"/>
                  <a:gd name="T42" fmla="*/ 1 w 11"/>
                  <a:gd name="T43" fmla="*/ 72 h 74"/>
                  <a:gd name="T44" fmla="*/ 3 w 11"/>
                  <a:gd name="T45" fmla="*/ 74 h 74"/>
                  <a:gd name="T46" fmla="*/ 3 w 11"/>
                  <a:gd name="T47" fmla="*/ 74 h 74"/>
                  <a:gd name="T48" fmla="*/ 5 w 11"/>
                  <a:gd name="T49" fmla="*/ 71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74"/>
                  <a:gd name="T77" fmla="*/ 11 w 11"/>
                  <a:gd name="T78" fmla="*/ 74 h 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74">
                    <a:moveTo>
                      <a:pt x="5" y="71"/>
                    </a:moveTo>
                    <a:lnTo>
                      <a:pt x="5" y="71"/>
                    </a:lnTo>
                    <a:lnTo>
                      <a:pt x="5" y="70"/>
                    </a:lnTo>
                    <a:lnTo>
                      <a:pt x="4" y="69"/>
                    </a:lnTo>
                    <a:lnTo>
                      <a:pt x="4" y="65"/>
                    </a:lnTo>
                    <a:lnTo>
                      <a:pt x="4" y="62"/>
                    </a:lnTo>
                    <a:lnTo>
                      <a:pt x="4" y="53"/>
                    </a:lnTo>
                    <a:lnTo>
                      <a:pt x="5" y="43"/>
                    </a:lnTo>
                    <a:lnTo>
                      <a:pt x="8" y="32"/>
                    </a:lnTo>
                    <a:lnTo>
                      <a:pt x="9" y="20"/>
                    </a:lnTo>
                    <a:lnTo>
                      <a:pt x="11" y="9"/>
                    </a:lnTo>
                    <a:lnTo>
                      <a:pt x="11" y="1"/>
                    </a:lnTo>
                    <a:lnTo>
                      <a:pt x="6" y="0"/>
                    </a:lnTo>
                    <a:lnTo>
                      <a:pt x="6" y="9"/>
                    </a:lnTo>
                    <a:lnTo>
                      <a:pt x="4" y="20"/>
                    </a:lnTo>
                    <a:lnTo>
                      <a:pt x="3" y="31"/>
                    </a:lnTo>
                    <a:lnTo>
                      <a:pt x="1" y="42"/>
                    </a:lnTo>
                    <a:lnTo>
                      <a:pt x="0" y="53"/>
                    </a:lnTo>
                    <a:lnTo>
                      <a:pt x="0" y="62"/>
                    </a:lnTo>
                    <a:lnTo>
                      <a:pt x="0" y="65"/>
                    </a:lnTo>
                    <a:lnTo>
                      <a:pt x="0" y="70"/>
                    </a:lnTo>
                    <a:lnTo>
                      <a:pt x="1" y="72"/>
                    </a:lnTo>
                    <a:lnTo>
                      <a:pt x="3" y="74"/>
                    </a:lnTo>
                    <a:lnTo>
                      <a:pt x="5" y="7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75" name="Freeform 40">
                <a:extLst>
                  <a:ext uri="{FF2B5EF4-FFF2-40B4-BE49-F238E27FC236}">
                    <a16:creationId xmlns:a16="http://schemas.microsoft.com/office/drawing/2014/main" id="{7D701F04-F5C9-4540-BF6F-7CE560018EE2}"/>
                  </a:ext>
                </a:extLst>
              </p:cNvPr>
              <p:cNvSpPr>
                <a:spLocks/>
              </p:cNvSpPr>
              <p:nvPr/>
            </p:nvSpPr>
            <p:spPr bwMode="auto">
              <a:xfrm>
                <a:off x="201" y="2365"/>
                <a:ext cx="28" cy="15"/>
              </a:xfrm>
              <a:custGeom>
                <a:avLst/>
                <a:gdLst>
                  <a:gd name="T0" fmla="*/ 25 w 28"/>
                  <a:gd name="T1" fmla="*/ 0 h 15"/>
                  <a:gd name="T2" fmla="*/ 24 w 28"/>
                  <a:gd name="T3" fmla="*/ 0 h 15"/>
                  <a:gd name="T4" fmla="*/ 21 w 28"/>
                  <a:gd name="T5" fmla="*/ 3 h 15"/>
                  <a:gd name="T6" fmla="*/ 19 w 28"/>
                  <a:gd name="T7" fmla="*/ 5 h 15"/>
                  <a:gd name="T8" fmla="*/ 17 w 28"/>
                  <a:gd name="T9" fmla="*/ 8 h 15"/>
                  <a:gd name="T10" fmla="*/ 14 w 28"/>
                  <a:gd name="T11" fmla="*/ 9 h 15"/>
                  <a:gd name="T12" fmla="*/ 11 w 28"/>
                  <a:gd name="T13" fmla="*/ 10 h 15"/>
                  <a:gd name="T14" fmla="*/ 9 w 28"/>
                  <a:gd name="T15" fmla="*/ 10 h 15"/>
                  <a:gd name="T16" fmla="*/ 6 w 28"/>
                  <a:gd name="T17" fmla="*/ 10 h 15"/>
                  <a:gd name="T18" fmla="*/ 2 w 28"/>
                  <a:gd name="T19" fmla="*/ 9 h 15"/>
                  <a:gd name="T20" fmla="*/ 0 w 28"/>
                  <a:gd name="T21" fmla="*/ 12 h 15"/>
                  <a:gd name="T22" fmla="*/ 5 w 28"/>
                  <a:gd name="T23" fmla="*/ 14 h 15"/>
                  <a:gd name="T24" fmla="*/ 9 w 28"/>
                  <a:gd name="T25" fmla="*/ 15 h 15"/>
                  <a:gd name="T26" fmla="*/ 12 w 28"/>
                  <a:gd name="T27" fmla="*/ 14 h 15"/>
                  <a:gd name="T28" fmla="*/ 16 w 28"/>
                  <a:gd name="T29" fmla="*/ 13 h 15"/>
                  <a:gd name="T30" fmla="*/ 19 w 28"/>
                  <a:gd name="T31" fmla="*/ 11 h 15"/>
                  <a:gd name="T32" fmla="*/ 23 w 28"/>
                  <a:gd name="T33" fmla="*/ 9 h 15"/>
                  <a:gd name="T34" fmla="*/ 25 w 28"/>
                  <a:gd name="T35" fmla="*/ 5 h 15"/>
                  <a:gd name="T36" fmla="*/ 28 w 28"/>
                  <a:gd name="T37" fmla="*/ 3 h 15"/>
                  <a:gd name="T38" fmla="*/ 27 w 28"/>
                  <a:gd name="T39" fmla="*/ 3 h 15"/>
                  <a:gd name="T40" fmla="*/ 25 w 28"/>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15"/>
                  <a:gd name="T65" fmla="*/ 28 w 28"/>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15">
                    <a:moveTo>
                      <a:pt x="25" y="0"/>
                    </a:moveTo>
                    <a:lnTo>
                      <a:pt x="24" y="0"/>
                    </a:lnTo>
                    <a:lnTo>
                      <a:pt x="21" y="3"/>
                    </a:lnTo>
                    <a:lnTo>
                      <a:pt x="19" y="5"/>
                    </a:lnTo>
                    <a:lnTo>
                      <a:pt x="17" y="8"/>
                    </a:lnTo>
                    <a:lnTo>
                      <a:pt x="14" y="9"/>
                    </a:lnTo>
                    <a:lnTo>
                      <a:pt x="11" y="10"/>
                    </a:lnTo>
                    <a:lnTo>
                      <a:pt x="9" y="10"/>
                    </a:lnTo>
                    <a:lnTo>
                      <a:pt x="6" y="10"/>
                    </a:lnTo>
                    <a:lnTo>
                      <a:pt x="2" y="9"/>
                    </a:lnTo>
                    <a:lnTo>
                      <a:pt x="0" y="12"/>
                    </a:lnTo>
                    <a:lnTo>
                      <a:pt x="5" y="14"/>
                    </a:lnTo>
                    <a:lnTo>
                      <a:pt x="9" y="15"/>
                    </a:lnTo>
                    <a:lnTo>
                      <a:pt x="12" y="14"/>
                    </a:lnTo>
                    <a:lnTo>
                      <a:pt x="16" y="13"/>
                    </a:lnTo>
                    <a:lnTo>
                      <a:pt x="19" y="11"/>
                    </a:lnTo>
                    <a:lnTo>
                      <a:pt x="23" y="9"/>
                    </a:lnTo>
                    <a:lnTo>
                      <a:pt x="25" y="5"/>
                    </a:lnTo>
                    <a:lnTo>
                      <a:pt x="28" y="3"/>
                    </a:lnTo>
                    <a:lnTo>
                      <a:pt x="27" y="3"/>
                    </a:lnTo>
                    <a:lnTo>
                      <a:pt x="2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76" name="Freeform 41">
                <a:extLst>
                  <a:ext uri="{FF2B5EF4-FFF2-40B4-BE49-F238E27FC236}">
                    <a16:creationId xmlns:a16="http://schemas.microsoft.com/office/drawing/2014/main" id="{F127D947-94B2-9948-B7AD-2F1470AB2A28}"/>
                  </a:ext>
                </a:extLst>
              </p:cNvPr>
              <p:cNvSpPr>
                <a:spLocks/>
              </p:cNvSpPr>
              <p:nvPr/>
            </p:nvSpPr>
            <p:spPr bwMode="auto">
              <a:xfrm>
                <a:off x="226" y="2326"/>
                <a:ext cx="21" cy="42"/>
              </a:xfrm>
              <a:custGeom>
                <a:avLst/>
                <a:gdLst>
                  <a:gd name="T0" fmla="*/ 21 w 21"/>
                  <a:gd name="T1" fmla="*/ 2 h 42"/>
                  <a:gd name="T2" fmla="*/ 18 w 21"/>
                  <a:gd name="T3" fmla="*/ 0 h 42"/>
                  <a:gd name="T4" fmla="*/ 15 w 21"/>
                  <a:gd name="T5" fmla="*/ 4 h 42"/>
                  <a:gd name="T6" fmla="*/ 11 w 21"/>
                  <a:gd name="T7" fmla="*/ 9 h 42"/>
                  <a:gd name="T8" fmla="*/ 8 w 21"/>
                  <a:gd name="T9" fmla="*/ 15 h 42"/>
                  <a:gd name="T10" fmla="*/ 6 w 21"/>
                  <a:gd name="T11" fmla="*/ 22 h 42"/>
                  <a:gd name="T12" fmla="*/ 3 w 21"/>
                  <a:gd name="T13" fmla="*/ 28 h 42"/>
                  <a:gd name="T14" fmla="*/ 2 w 21"/>
                  <a:gd name="T15" fmla="*/ 33 h 42"/>
                  <a:gd name="T16" fmla="*/ 0 w 21"/>
                  <a:gd name="T17" fmla="*/ 37 h 42"/>
                  <a:gd name="T18" fmla="*/ 0 w 21"/>
                  <a:gd name="T19" fmla="*/ 39 h 42"/>
                  <a:gd name="T20" fmla="*/ 2 w 21"/>
                  <a:gd name="T21" fmla="*/ 42 h 42"/>
                  <a:gd name="T22" fmla="*/ 4 w 21"/>
                  <a:gd name="T23" fmla="*/ 39 h 42"/>
                  <a:gd name="T24" fmla="*/ 7 w 21"/>
                  <a:gd name="T25" fmla="*/ 35 h 42"/>
                  <a:gd name="T26" fmla="*/ 8 w 21"/>
                  <a:gd name="T27" fmla="*/ 29 h 42"/>
                  <a:gd name="T28" fmla="*/ 10 w 21"/>
                  <a:gd name="T29" fmla="*/ 23 h 42"/>
                  <a:gd name="T30" fmla="*/ 12 w 21"/>
                  <a:gd name="T31" fmla="*/ 17 h 42"/>
                  <a:gd name="T32" fmla="*/ 16 w 21"/>
                  <a:gd name="T33" fmla="*/ 11 h 42"/>
                  <a:gd name="T34" fmla="*/ 18 w 21"/>
                  <a:gd name="T35" fmla="*/ 6 h 42"/>
                  <a:gd name="T36" fmla="*/ 21 w 21"/>
                  <a:gd name="T37" fmla="*/ 3 h 42"/>
                  <a:gd name="T38" fmla="*/ 18 w 21"/>
                  <a:gd name="T39" fmla="*/ 0 h 42"/>
                  <a:gd name="T40" fmla="*/ 21 w 21"/>
                  <a:gd name="T41" fmla="*/ 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42"/>
                  <a:gd name="T65" fmla="*/ 21 w 21"/>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42">
                    <a:moveTo>
                      <a:pt x="21" y="2"/>
                    </a:moveTo>
                    <a:lnTo>
                      <a:pt x="18" y="0"/>
                    </a:lnTo>
                    <a:lnTo>
                      <a:pt x="15" y="4"/>
                    </a:lnTo>
                    <a:lnTo>
                      <a:pt x="11" y="9"/>
                    </a:lnTo>
                    <a:lnTo>
                      <a:pt x="8" y="15"/>
                    </a:lnTo>
                    <a:lnTo>
                      <a:pt x="6" y="22"/>
                    </a:lnTo>
                    <a:lnTo>
                      <a:pt x="3" y="28"/>
                    </a:lnTo>
                    <a:lnTo>
                      <a:pt x="2" y="33"/>
                    </a:lnTo>
                    <a:lnTo>
                      <a:pt x="0" y="37"/>
                    </a:lnTo>
                    <a:lnTo>
                      <a:pt x="0" y="39"/>
                    </a:lnTo>
                    <a:lnTo>
                      <a:pt x="2" y="42"/>
                    </a:lnTo>
                    <a:lnTo>
                      <a:pt x="4" y="39"/>
                    </a:lnTo>
                    <a:lnTo>
                      <a:pt x="7" y="35"/>
                    </a:lnTo>
                    <a:lnTo>
                      <a:pt x="8" y="29"/>
                    </a:lnTo>
                    <a:lnTo>
                      <a:pt x="10" y="23"/>
                    </a:lnTo>
                    <a:lnTo>
                      <a:pt x="12" y="17"/>
                    </a:lnTo>
                    <a:lnTo>
                      <a:pt x="16" y="11"/>
                    </a:lnTo>
                    <a:lnTo>
                      <a:pt x="18" y="6"/>
                    </a:lnTo>
                    <a:lnTo>
                      <a:pt x="21" y="3"/>
                    </a:lnTo>
                    <a:lnTo>
                      <a:pt x="18" y="0"/>
                    </a:lnTo>
                    <a:lnTo>
                      <a:pt x="21"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77" name="Freeform 42">
                <a:extLst>
                  <a:ext uri="{FF2B5EF4-FFF2-40B4-BE49-F238E27FC236}">
                    <a16:creationId xmlns:a16="http://schemas.microsoft.com/office/drawing/2014/main" id="{5B3A230A-18EE-AC4F-BEB8-00FAD886B9B3}"/>
                  </a:ext>
                </a:extLst>
              </p:cNvPr>
              <p:cNvSpPr>
                <a:spLocks/>
              </p:cNvSpPr>
              <p:nvPr/>
            </p:nvSpPr>
            <p:spPr bwMode="auto">
              <a:xfrm>
                <a:off x="232" y="2326"/>
                <a:ext cx="15" cy="57"/>
              </a:xfrm>
              <a:custGeom>
                <a:avLst/>
                <a:gdLst>
                  <a:gd name="T0" fmla="*/ 5 w 15"/>
                  <a:gd name="T1" fmla="*/ 57 h 57"/>
                  <a:gd name="T2" fmla="*/ 5 w 15"/>
                  <a:gd name="T3" fmla="*/ 57 h 57"/>
                  <a:gd name="T4" fmla="*/ 5 w 15"/>
                  <a:gd name="T5" fmla="*/ 48 h 57"/>
                  <a:gd name="T6" fmla="*/ 5 w 15"/>
                  <a:gd name="T7" fmla="*/ 39 h 57"/>
                  <a:gd name="T8" fmla="*/ 5 w 15"/>
                  <a:gd name="T9" fmla="*/ 32 h 57"/>
                  <a:gd name="T10" fmla="*/ 6 w 15"/>
                  <a:gd name="T11" fmla="*/ 25 h 57"/>
                  <a:gd name="T12" fmla="*/ 9 w 15"/>
                  <a:gd name="T13" fmla="*/ 19 h 57"/>
                  <a:gd name="T14" fmla="*/ 10 w 15"/>
                  <a:gd name="T15" fmla="*/ 13 h 57"/>
                  <a:gd name="T16" fmla="*/ 13 w 15"/>
                  <a:gd name="T17" fmla="*/ 7 h 57"/>
                  <a:gd name="T18" fmla="*/ 15 w 15"/>
                  <a:gd name="T19" fmla="*/ 2 h 57"/>
                  <a:gd name="T20" fmla="*/ 12 w 15"/>
                  <a:gd name="T21" fmla="*/ 0 h 57"/>
                  <a:gd name="T22" fmla="*/ 9 w 15"/>
                  <a:gd name="T23" fmla="*/ 6 h 57"/>
                  <a:gd name="T24" fmla="*/ 6 w 15"/>
                  <a:gd name="T25" fmla="*/ 11 h 57"/>
                  <a:gd name="T26" fmla="*/ 4 w 15"/>
                  <a:gd name="T27" fmla="*/ 18 h 57"/>
                  <a:gd name="T28" fmla="*/ 2 w 15"/>
                  <a:gd name="T29" fmla="*/ 24 h 57"/>
                  <a:gd name="T30" fmla="*/ 1 w 15"/>
                  <a:gd name="T31" fmla="*/ 31 h 57"/>
                  <a:gd name="T32" fmla="*/ 0 w 15"/>
                  <a:gd name="T33" fmla="*/ 39 h 57"/>
                  <a:gd name="T34" fmla="*/ 0 w 15"/>
                  <a:gd name="T35" fmla="*/ 48 h 57"/>
                  <a:gd name="T36" fmla="*/ 1 w 15"/>
                  <a:gd name="T37" fmla="*/ 57 h 57"/>
                  <a:gd name="T38" fmla="*/ 1 w 15"/>
                  <a:gd name="T39" fmla="*/ 57 h 57"/>
                  <a:gd name="T40" fmla="*/ 5 w 15"/>
                  <a:gd name="T41" fmla="*/ 57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57"/>
                  <a:gd name="T65" fmla="*/ 15 w 15"/>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57">
                    <a:moveTo>
                      <a:pt x="5" y="57"/>
                    </a:moveTo>
                    <a:lnTo>
                      <a:pt x="5" y="57"/>
                    </a:lnTo>
                    <a:lnTo>
                      <a:pt x="5" y="48"/>
                    </a:lnTo>
                    <a:lnTo>
                      <a:pt x="5" y="39"/>
                    </a:lnTo>
                    <a:lnTo>
                      <a:pt x="5" y="32"/>
                    </a:lnTo>
                    <a:lnTo>
                      <a:pt x="6" y="25"/>
                    </a:lnTo>
                    <a:lnTo>
                      <a:pt x="9" y="19"/>
                    </a:lnTo>
                    <a:lnTo>
                      <a:pt x="10" y="13"/>
                    </a:lnTo>
                    <a:lnTo>
                      <a:pt x="13" y="7"/>
                    </a:lnTo>
                    <a:lnTo>
                      <a:pt x="15" y="2"/>
                    </a:lnTo>
                    <a:lnTo>
                      <a:pt x="12" y="0"/>
                    </a:lnTo>
                    <a:lnTo>
                      <a:pt x="9" y="6"/>
                    </a:lnTo>
                    <a:lnTo>
                      <a:pt x="6" y="11"/>
                    </a:lnTo>
                    <a:lnTo>
                      <a:pt x="4" y="18"/>
                    </a:lnTo>
                    <a:lnTo>
                      <a:pt x="2" y="24"/>
                    </a:lnTo>
                    <a:lnTo>
                      <a:pt x="1" y="31"/>
                    </a:lnTo>
                    <a:lnTo>
                      <a:pt x="0" y="39"/>
                    </a:lnTo>
                    <a:lnTo>
                      <a:pt x="0" y="48"/>
                    </a:lnTo>
                    <a:lnTo>
                      <a:pt x="1" y="57"/>
                    </a:lnTo>
                    <a:lnTo>
                      <a:pt x="5" y="5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78" name="Freeform 43">
                <a:extLst>
                  <a:ext uri="{FF2B5EF4-FFF2-40B4-BE49-F238E27FC236}">
                    <a16:creationId xmlns:a16="http://schemas.microsoft.com/office/drawing/2014/main" id="{6ED308D8-D851-D643-AC3B-9B3A8A205AF2}"/>
                  </a:ext>
                </a:extLst>
              </p:cNvPr>
              <p:cNvSpPr>
                <a:spLocks/>
              </p:cNvSpPr>
              <p:nvPr/>
            </p:nvSpPr>
            <p:spPr bwMode="auto">
              <a:xfrm>
                <a:off x="233" y="2383"/>
                <a:ext cx="9" cy="56"/>
              </a:xfrm>
              <a:custGeom>
                <a:avLst/>
                <a:gdLst>
                  <a:gd name="T0" fmla="*/ 9 w 9"/>
                  <a:gd name="T1" fmla="*/ 55 h 56"/>
                  <a:gd name="T2" fmla="*/ 9 w 9"/>
                  <a:gd name="T3" fmla="*/ 55 h 56"/>
                  <a:gd name="T4" fmla="*/ 8 w 9"/>
                  <a:gd name="T5" fmla="*/ 48 h 56"/>
                  <a:gd name="T6" fmla="*/ 6 w 9"/>
                  <a:gd name="T7" fmla="*/ 40 h 56"/>
                  <a:gd name="T8" fmla="*/ 5 w 9"/>
                  <a:gd name="T9" fmla="*/ 34 h 56"/>
                  <a:gd name="T10" fmla="*/ 5 w 9"/>
                  <a:gd name="T11" fmla="*/ 27 h 56"/>
                  <a:gd name="T12" fmla="*/ 5 w 9"/>
                  <a:gd name="T13" fmla="*/ 20 h 56"/>
                  <a:gd name="T14" fmla="*/ 5 w 9"/>
                  <a:gd name="T15" fmla="*/ 13 h 56"/>
                  <a:gd name="T16" fmla="*/ 4 w 9"/>
                  <a:gd name="T17" fmla="*/ 6 h 56"/>
                  <a:gd name="T18" fmla="*/ 4 w 9"/>
                  <a:gd name="T19" fmla="*/ 0 h 56"/>
                  <a:gd name="T20" fmla="*/ 0 w 9"/>
                  <a:gd name="T21" fmla="*/ 0 h 56"/>
                  <a:gd name="T22" fmla="*/ 0 w 9"/>
                  <a:gd name="T23" fmla="*/ 7 h 56"/>
                  <a:gd name="T24" fmla="*/ 0 w 9"/>
                  <a:gd name="T25" fmla="*/ 13 h 56"/>
                  <a:gd name="T26" fmla="*/ 1 w 9"/>
                  <a:gd name="T27" fmla="*/ 20 h 56"/>
                  <a:gd name="T28" fmla="*/ 1 w 9"/>
                  <a:gd name="T29" fmla="*/ 27 h 56"/>
                  <a:gd name="T30" fmla="*/ 1 w 9"/>
                  <a:gd name="T31" fmla="*/ 34 h 56"/>
                  <a:gd name="T32" fmla="*/ 2 w 9"/>
                  <a:gd name="T33" fmla="*/ 41 h 56"/>
                  <a:gd name="T34" fmla="*/ 2 w 9"/>
                  <a:gd name="T35" fmla="*/ 49 h 56"/>
                  <a:gd name="T36" fmla="*/ 3 w 9"/>
                  <a:gd name="T37" fmla="*/ 56 h 56"/>
                  <a:gd name="T38" fmla="*/ 3 w 9"/>
                  <a:gd name="T39" fmla="*/ 55 h 56"/>
                  <a:gd name="T40" fmla="*/ 9 w 9"/>
                  <a:gd name="T41" fmla="*/ 55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56"/>
                  <a:gd name="T65" fmla="*/ 9 w 9"/>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56">
                    <a:moveTo>
                      <a:pt x="9" y="55"/>
                    </a:moveTo>
                    <a:lnTo>
                      <a:pt x="9" y="55"/>
                    </a:lnTo>
                    <a:lnTo>
                      <a:pt x="8" y="48"/>
                    </a:lnTo>
                    <a:lnTo>
                      <a:pt x="6" y="40"/>
                    </a:lnTo>
                    <a:lnTo>
                      <a:pt x="5" y="34"/>
                    </a:lnTo>
                    <a:lnTo>
                      <a:pt x="5" y="27"/>
                    </a:lnTo>
                    <a:lnTo>
                      <a:pt x="5" y="20"/>
                    </a:lnTo>
                    <a:lnTo>
                      <a:pt x="5" y="13"/>
                    </a:lnTo>
                    <a:lnTo>
                      <a:pt x="4" y="6"/>
                    </a:lnTo>
                    <a:lnTo>
                      <a:pt x="4" y="0"/>
                    </a:lnTo>
                    <a:lnTo>
                      <a:pt x="0" y="0"/>
                    </a:lnTo>
                    <a:lnTo>
                      <a:pt x="0" y="7"/>
                    </a:lnTo>
                    <a:lnTo>
                      <a:pt x="0" y="13"/>
                    </a:lnTo>
                    <a:lnTo>
                      <a:pt x="1" y="20"/>
                    </a:lnTo>
                    <a:lnTo>
                      <a:pt x="1" y="27"/>
                    </a:lnTo>
                    <a:lnTo>
                      <a:pt x="1" y="34"/>
                    </a:lnTo>
                    <a:lnTo>
                      <a:pt x="2" y="41"/>
                    </a:lnTo>
                    <a:lnTo>
                      <a:pt x="2" y="49"/>
                    </a:lnTo>
                    <a:lnTo>
                      <a:pt x="3" y="56"/>
                    </a:lnTo>
                    <a:lnTo>
                      <a:pt x="3" y="55"/>
                    </a:lnTo>
                    <a:lnTo>
                      <a:pt x="9" y="5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79" name="Freeform 44">
                <a:extLst>
                  <a:ext uri="{FF2B5EF4-FFF2-40B4-BE49-F238E27FC236}">
                    <a16:creationId xmlns:a16="http://schemas.microsoft.com/office/drawing/2014/main" id="{B0EB16CC-39B5-DA4F-B635-29C77D5E2EA2}"/>
                  </a:ext>
                </a:extLst>
              </p:cNvPr>
              <p:cNvSpPr>
                <a:spLocks/>
              </p:cNvSpPr>
              <p:nvPr/>
            </p:nvSpPr>
            <p:spPr bwMode="auto">
              <a:xfrm>
                <a:off x="236" y="2438"/>
                <a:ext cx="9" cy="9"/>
              </a:xfrm>
              <a:custGeom>
                <a:avLst/>
                <a:gdLst>
                  <a:gd name="T0" fmla="*/ 8 w 9"/>
                  <a:gd name="T1" fmla="*/ 5 h 9"/>
                  <a:gd name="T2" fmla="*/ 9 w 9"/>
                  <a:gd name="T3" fmla="*/ 5 h 9"/>
                  <a:gd name="T4" fmla="*/ 8 w 9"/>
                  <a:gd name="T5" fmla="*/ 4 h 9"/>
                  <a:gd name="T6" fmla="*/ 8 w 9"/>
                  <a:gd name="T7" fmla="*/ 4 h 9"/>
                  <a:gd name="T8" fmla="*/ 7 w 9"/>
                  <a:gd name="T9" fmla="*/ 4 h 9"/>
                  <a:gd name="T10" fmla="*/ 7 w 9"/>
                  <a:gd name="T11" fmla="*/ 3 h 9"/>
                  <a:gd name="T12" fmla="*/ 6 w 9"/>
                  <a:gd name="T13" fmla="*/ 2 h 9"/>
                  <a:gd name="T14" fmla="*/ 6 w 9"/>
                  <a:gd name="T15" fmla="*/ 2 h 9"/>
                  <a:gd name="T16" fmla="*/ 6 w 9"/>
                  <a:gd name="T17" fmla="*/ 1 h 9"/>
                  <a:gd name="T18" fmla="*/ 6 w 9"/>
                  <a:gd name="T19" fmla="*/ 0 h 9"/>
                  <a:gd name="T20" fmla="*/ 0 w 9"/>
                  <a:gd name="T21" fmla="*/ 0 h 9"/>
                  <a:gd name="T22" fmla="*/ 1 w 9"/>
                  <a:gd name="T23" fmla="*/ 2 h 9"/>
                  <a:gd name="T24" fmla="*/ 1 w 9"/>
                  <a:gd name="T25" fmla="*/ 3 h 9"/>
                  <a:gd name="T26" fmla="*/ 2 w 9"/>
                  <a:gd name="T27" fmla="*/ 5 h 9"/>
                  <a:gd name="T28" fmla="*/ 2 w 9"/>
                  <a:gd name="T29" fmla="*/ 6 h 9"/>
                  <a:gd name="T30" fmla="*/ 3 w 9"/>
                  <a:gd name="T31" fmla="*/ 7 h 9"/>
                  <a:gd name="T32" fmla="*/ 5 w 9"/>
                  <a:gd name="T33" fmla="*/ 7 h 9"/>
                  <a:gd name="T34" fmla="*/ 6 w 9"/>
                  <a:gd name="T35" fmla="*/ 8 h 9"/>
                  <a:gd name="T36" fmla="*/ 7 w 9"/>
                  <a:gd name="T37" fmla="*/ 8 h 9"/>
                  <a:gd name="T38" fmla="*/ 8 w 9"/>
                  <a:gd name="T39" fmla="*/ 9 h 9"/>
                  <a:gd name="T40" fmla="*/ 8 w 9"/>
                  <a:gd name="T41" fmla="*/ 5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9"/>
                  <a:gd name="T65" fmla="*/ 9 w 9"/>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9">
                    <a:moveTo>
                      <a:pt x="8" y="5"/>
                    </a:moveTo>
                    <a:lnTo>
                      <a:pt x="9" y="5"/>
                    </a:lnTo>
                    <a:lnTo>
                      <a:pt x="8" y="4"/>
                    </a:lnTo>
                    <a:lnTo>
                      <a:pt x="7" y="4"/>
                    </a:lnTo>
                    <a:lnTo>
                      <a:pt x="7" y="3"/>
                    </a:lnTo>
                    <a:lnTo>
                      <a:pt x="6" y="2"/>
                    </a:lnTo>
                    <a:lnTo>
                      <a:pt x="6" y="1"/>
                    </a:lnTo>
                    <a:lnTo>
                      <a:pt x="6" y="0"/>
                    </a:lnTo>
                    <a:lnTo>
                      <a:pt x="0" y="0"/>
                    </a:lnTo>
                    <a:lnTo>
                      <a:pt x="1" y="2"/>
                    </a:lnTo>
                    <a:lnTo>
                      <a:pt x="1" y="3"/>
                    </a:lnTo>
                    <a:lnTo>
                      <a:pt x="2" y="5"/>
                    </a:lnTo>
                    <a:lnTo>
                      <a:pt x="2" y="6"/>
                    </a:lnTo>
                    <a:lnTo>
                      <a:pt x="3" y="7"/>
                    </a:lnTo>
                    <a:lnTo>
                      <a:pt x="5" y="7"/>
                    </a:lnTo>
                    <a:lnTo>
                      <a:pt x="6" y="8"/>
                    </a:lnTo>
                    <a:lnTo>
                      <a:pt x="7" y="8"/>
                    </a:lnTo>
                    <a:lnTo>
                      <a:pt x="8" y="9"/>
                    </a:lnTo>
                    <a:lnTo>
                      <a:pt x="8"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0" name="Freeform 45">
                <a:extLst>
                  <a:ext uri="{FF2B5EF4-FFF2-40B4-BE49-F238E27FC236}">
                    <a16:creationId xmlns:a16="http://schemas.microsoft.com/office/drawing/2014/main" id="{DC4DB7CE-E352-FB44-B94F-4CE5DEE4FC4D}"/>
                  </a:ext>
                </a:extLst>
              </p:cNvPr>
              <p:cNvSpPr>
                <a:spLocks/>
              </p:cNvSpPr>
              <p:nvPr/>
            </p:nvSpPr>
            <p:spPr bwMode="auto">
              <a:xfrm>
                <a:off x="244" y="2439"/>
                <a:ext cx="20" cy="9"/>
              </a:xfrm>
              <a:custGeom>
                <a:avLst/>
                <a:gdLst>
                  <a:gd name="T0" fmla="*/ 20 w 20"/>
                  <a:gd name="T1" fmla="*/ 3 h 9"/>
                  <a:gd name="T2" fmla="*/ 16 w 20"/>
                  <a:gd name="T3" fmla="*/ 2 h 9"/>
                  <a:gd name="T4" fmla="*/ 13 w 20"/>
                  <a:gd name="T5" fmla="*/ 3 h 9"/>
                  <a:gd name="T6" fmla="*/ 11 w 20"/>
                  <a:gd name="T7" fmla="*/ 4 h 9"/>
                  <a:gd name="T8" fmla="*/ 9 w 20"/>
                  <a:gd name="T9" fmla="*/ 4 h 9"/>
                  <a:gd name="T10" fmla="*/ 6 w 20"/>
                  <a:gd name="T11" fmla="*/ 4 h 9"/>
                  <a:gd name="T12" fmla="*/ 4 w 20"/>
                  <a:gd name="T13" fmla="*/ 4 h 9"/>
                  <a:gd name="T14" fmla="*/ 2 w 20"/>
                  <a:gd name="T15" fmla="*/ 4 h 9"/>
                  <a:gd name="T16" fmla="*/ 1 w 20"/>
                  <a:gd name="T17" fmla="*/ 4 h 9"/>
                  <a:gd name="T18" fmla="*/ 0 w 20"/>
                  <a:gd name="T19" fmla="*/ 4 h 9"/>
                  <a:gd name="T20" fmla="*/ 0 w 20"/>
                  <a:gd name="T21" fmla="*/ 8 h 9"/>
                  <a:gd name="T22" fmla="*/ 0 w 20"/>
                  <a:gd name="T23" fmla="*/ 8 h 9"/>
                  <a:gd name="T24" fmla="*/ 1 w 20"/>
                  <a:gd name="T25" fmla="*/ 8 h 9"/>
                  <a:gd name="T26" fmla="*/ 3 w 20"/>
                  <a:gd name="T27" fmla="*/ 8 h 9"/>
                  <a:gd name="T28" fmla="*/ 6 w 20"/>
                  <a:gd name="T29" fmla="*/ 9 h 9"/>
                  <a:gd name="T30" fmla="*/ 9 w 20"/>
                  <a:gd name="T31" fmla="*/ 9 h 9"/>
                  <a:gd name="T32" fmla="*/ 12 w 20"/>
                  <a:gd name="T33" fmla="*/ 8 h 9"/>
                  <a:gd name="T34" fmla="*/ 16 w 20"/>
                  <a:gd name="T35" fmla="*/ 7 h 9"/>
                  <a:gd name="T36" fmla="*/ 19 w 20"/>
                  <a:gd name="T37" fmla="*/ 5 h 9"/>
                  <a:gd name="T38" fmla="*/ 16 w 20"/>
                  <a:gd name="T39" fmla="*/ 4 h 9"/>
                  <a:gd name="T40" fmla="*/ 20 w 20"/>
                  <a:gd name="T41" fmla="*/ 3 h 9"/>
                  <a:gd name="T42" fmla="*/ 19 w 20"/>
                  <a:gd name="T43" fmla="*/ 0 h 9"/>
                  <a:gd name="T44" fmla="*/ 16 w 20"/>
                  <a:gd name="T45" fmla="*/ 2 h 9"/>
                  <a:gd name="T46" fmla="*/ 20 w 20"/>
                  <a:gd name="T47" fmla="*/ 3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9"/>
                  <a:gd name="T74" fmla="*/ 20 w 20"/>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9">
                    <a:moveTo>
                      <a:pt x="20" y="3"/>
                    </a:moveTo>
                    <a:lnTo>
                      <a:pt x="16" y="2"/>
                    </a:lnTo>
                    <a:lnTo>
                      <a:pt x="13" y="3"/>
                    </a:lnTo>
                    <a:lnTo>
                      <a:pt x="11" y="4"/>
                    </a:lnTo>
                    <a:lnTo>
                      <a:pt x="9" y="4"/>
                    </a:lnTo>
                    <a:lnTo>
                      <a:pt x="6" y="4"/>
                    </a:lnTo>
                    <a:lnTo>
                      <a:pt x="4" y="4"/>
                    </a:lnTo>
                    <a:lnTo>
                      <a:pt x="2" y="4"/>
                    </a:lnTo>
                    <a:lnTo>
                      <a:pt x="1" y="4"/>
                    </a:lnTo>
                    <a:lnTo>
                      <a:pt x="0" y="4"/>
                    </a:lnTo>
                    <a:lnTo>
                      <a:pt x="0" y="8"/>
                    </a:lnTo>
                    <a:lnTo>
                      <a:pt x="1" y="8"/>
                    </a:lnTo>
                    <a:lnTo>
                      <a:pt x="3" y="8"/>
                    </a:lnTo>
                    <a:lnTo>
                      <a:pt x="6" y="9"/>
                    </a:lnTo>
                    <a:lnTo>
                      <a:pt x="9" y="9"/>
                    </a:lnTo>
                    <a:lnTo>
                      <a:pt x="12" y="8"/>
                    </a:lnTo>
                    <a:lnTo>
                      <a:pt x="16" y="7"/>
                    </a:lnTo>
                    <a:lnTo>
                      <a:pt x="19" y="5"/>
                    </a:lnTo>
                    <a:lnTo>
                      <a:pt x="16" y="4"/>
                    </a:lnTo>
                    <a:lnTo>
                      <a:pt x="20" y="3"/>
                    </a:lnTo>
                    <a:lnTo>
                      <a:pt x="19" y="0"/>
                    </a:lnTo>
                    <a:lnTo>
                      <a:pt x="16" y="2"/>
                    </a:lnTo>
                    <a:lnTo>
                      <a:pt x="2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1" name="Freeform 46">
                <a:extLst>
                  <a:ext uri="{FF2B5EF4-FFF2-40B4-BE49-F238E27FC236}">
                    <a16:creationId xmlns:a16="http://schemas.microsoft.com/office/drawing/2014/main" id="{CD35EC5E-8BF6-584A-922E-3680A25F764F}"/>
                  </a:ext>
                </a:extLst>
              </p:cNvPr>
              <p:cNvSpPr>
                <a:spLocks/>
              </p:cNvSpPr>
              <p:nvPr/>
            </p:nvSpPr>
            <p:spPr bwMode="auto">
              <a:xfrm>
                <a:off x="260" y="2442"/>
                <a:ext cx="19" cy="15"/>
              </a:xfrm>
              <a:custGeom>
                <a:avLst/>
                <a:gdLst>
                  <a:gd name="T0" fmla="*/ 18 w 19"/>
                  <a:gd name="T1" fmla="*/ 11 h 15"/>
                  <a:gd name="T2" fmla="*/ 18 w 19"/>
                  <a:gd name="T3" fmla="*/ 11 h 15"/>
                  <a:gd name="T4" fmla="*/ 14 w 19"/>
                  <a:gd name="T5" fmla="*/ 11 h 15"/>
                  <a:gd name="T6" fmla="*/ 12 w 19"/>
                  <a:gd name="T7" fmla="*/ 11 h 15"/>
                  <a:gd name="T8" fmla="*/ 10 w 19"/>
                  <a:gd name="T9" fmla="*/ 10 h 15"/>
                  <a:gd name="T10" fmla="*/ 8 w 19"/>
                  <a:gd name="T11" fmla="*/ 8 h 15"/>
                  <a:gd name="T12" fmla="*/ 6 w 19"/>
                  <a:gd name="T13" fmla="*/ 7 h 15"/>
                  <a:gd name="T14" fmla="*/ 5 w 19"/>
                  <a:gd name="T15" fmla="*/ 5 h 15"/>
                  <a:gd name="T16" fmla="*/ 4 w 19"/>
                  <a:gd name="T17" fmla="*/ 2 h 15"/>
                  <a:gd name="T18" fmla="*/ 4 w 19"/>
                  <a:gd name="T19" fmla="*/ 0 h 15"/>
                  <a:gd name="T20" fmla="*/ 0 w 19"/>
                  <a:gd name="T21" fmla="*/ 1 h 15"/>
                  <a:gd name="T22" fmla="*/ 0 w 19"/>
                  <a:gd name="T23" fmla="*/ 4 h 15"/>
                  <a:gd name="T24" fmla="*/ 1 w 19"/>
                  <a:gd name="T25" fmla="*/ 6 h 15"/>
                  <a:gd name="T26" fmla="*/ 2 w 19"/>
                  <a:gd name="T27" fmla="*/ 9 h 15"/>
                  <a:gd name="T28" fmla="*/ 4 w 19"/>
                  <a:gd name="T29" fmla="*/ 11 h 15"/>
                  <a:gd name="T30" fmla="*/ 8 w 19"/>
                  <a:gd name="T31" fmla="*/ 13 h 15"/>
                  <a:gd name="T32" fmla="*/ 11 w 19"/>
                  <a:gd name="T33" fmla="*/ 15 h 15"/>
                  <a:gd name="T34" fmla="*/ 14 w 19"/>
                  <a:gd name="T35" fmla="*/ 15 h 15"/>
                  <a:gd name="T36" fmla="*/ 19 w 19"/>
                  <a:gd name="T37" fmla="*/ 15 h 15"/>
                  <a:gd name="T38" fmla="*/ 19 w 19"/>
                  <a:gd name="T39" fmla="*/ 15 h 15"/>
                  <a:gd name="T40" fmla="*/ 18 w 19"/>
                  <a:gd name="T41" fmla="*/ 11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15"/>
                  <a:gd name="T65" fmla="*/ 19 w 19"/>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15">
                    <a:moveTo>
                      <a:pt x="18" y="11"/>
                    </a:moveTo>
                    <a:lnTo>
                      <a:pt x="18" y="11"/>
                    </a:lnTo>
                    <a:lnTo>
                      <a:pt x="14" y="11"/>
                    </a:lnTo>
                    <a:lnTo>
                      <a:pt x="12" y="11"/>
                    </a:lnTo>
                    <a:lnTo>
                      <a:pt x="10" y="10"/>
                    </a:lnTo>
                    <a:lnTo>
                      <a:pt x="8" y="8"/>
                    </a:lnTo>
                    <a:lnTo>
                      <a:pt x="6" y="7"/>
                    </a:lnTo>
                    <a:lnTo>
                      <a:pt x="5" y="5"/>
                    </a:lnTo>
                    <a:lnTo>
                      <a:pt x="4" y="2"/>
                    </a:lnTo>
                    <a:lnTo>
                      <a:pt x="4" y="0"/>
                    </a:lnTo>
                    <a:lnTo>
                      <a:pt x="0" y="1"/>
                    </a:lnTo>
                    <a:lnTo>
                      <a:pt x="0" y="4"/>
                    </a:lnTo>
                    <a:lnTo>
                      <a:pt x="1" y="6"/>
                    </a:lnTo>
                    <a:lnTo>
                      <a:pt x="2" y="9"/>
                    </a:lnTo>
                    <a:lnTo>
                      <a:pt x="4" y="11"/>
                    </a:lnTo>
                    <a:lnTo>
                      <a:pt x="8" y="13"/>
                    </a:lnTo>
                    <a:lnTo>
                      <a:pt x="11" y="15"/>
                    </a:lnTo>
                    <a:lnTo>
                      <a:pt x="14" y="15"/>
                    </a:lnTo>
                    <a:lnTo>
                      <a:pt x="19" y="15"/>
                    </a:lnTo>
                    <a:lnTo>
                      <a:pt x="18" y="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2" name="Freeform 47">
                <a:extLst>
                  <a:ext uri="{FF2B5EF4-FFF2-40B4-BE49-F238E27FC236}">
                    <a16:creationId xmlns:a16="http://schemas.microsoft.com/office/drawing/2014/main" id="{C709AF50-D50C-AA4C-AA95-84D56EE95477}"/>
                  </a:ext>
                </a:extLst>
              </p:cNvPr>
              <p:cNvSpPr>
                <a:spLocks/>
              </p:cNvSpPr>
              <p:nvPr/>
            </p:nvSpPr>
            <p:spPr bwMode="auto">
              <a:xfrm>
                <a:off x="278" y="2446"/>
                <a:ext cx="14" cy="11"/>
              </a:xfrm>
              <a:custGeom>
                <a:avLst/>
                <a:gdLst>
                  <a:gd name="T0" fmla="*/ 14 w 14"/>
                  <a:gd name="T1" fmla="*/ 2 h 11"/>
                  <a:gd name="T2" fmla="*/ 14 w 14"/>
                  <a:gd name="T3" fmla="*/ 2 h 11"/>
                  <a:gd name="T4" fmla="*/ 12 w 14"/>
                  <a:gd name="T5" fmla="*/ 0 h 11"/>
                  <a:gd name="T6" fmla="*/ 9 w 14"/>
                  <a:gd name="T7" fmla="*/ 0 h 11"/>
                  <a:gd name="T8" fmla="*/ 8 w 14"/>
                  <a:gd name="T9" fmla="*/ 1 h 11"/>
                  <a:gd name="T10" fmla="*/ 7 w 14"/>
                  <a:gd name="T11" fmla="*/ 3 h 11"/>
                  <a:gd name="T12" fmla="*/ 5 w 14"/>
                  <a:gd name="T13" fmla="*/ 4 h 11"/>
                  <a:gd name="T14" fmla="*/ 4 w 14"/>
                  <a:gd name="T15" fmla="*/ 5 h 11"/>
                  <a:gd name="T16" fmla="*/ 2 w 14"/>
                  <a:gd name="T17" fmla="*/ 6 h 11"/>
                  <a:gd name="T18" fmla="*/ 0 w 14"/>
                  <a:gd name="T19" fmla="*/ 7 h 11"/>
                  <a:gd name="T20" fmla="*/ 1 w 14"/>
                  <a:gd name="T21" fmla="*/ 11 h 11"/>
                  <a:gd name="T22" fmla="*/ 4 w 14"/>
                  <a:gd name="T23" fmla="*/ 10 h 11"/>
                  <a:gd name="T24" fmla="*/ 7 w 14"/>
                  <a:gd name="T25" fmla="*/ 9 h 11"/>
                  <a:gd name="T26" fmla="*/ 9 w 14"/>
                  <a:gd name="T27" fmla="*/ 7 h 11"/>
                  <a:gd name="T28" fmla="*/ 10 w 14"/>
                  <a:gd name="T29" fmla="*/ 5 h 11"/>
                  <a:gd name="T30" fmla="*/ 11 w 14"/>
                  <a:gd name="T31" fmla="*/ 4 h 11"/>
                  <a:gd name="T32" fmla="*/ 11 w 14"/>
                  <a:gd name="T33" fmla="*/ 4 h 11"/>
                  <a:gd name="T34" fmla="*/ 10 w 14"/>
                  <a:gd name="T35" fmla="*/ 4 h 11"/>
                  <a:gd name="T36" fmla="*/ 10 w 14"/>
                  <a:gd name="T37" fmla="*/ 4 h 11"/>
                  <a:gd name="T38" fmla="*/ 10 w 14"/>
                  <a:gd name="T39" fmla="*/ 4 h 11"/>
                  <a:gd name="T40" fmla="*/ 14 w 14"/>
                  <a:gd name="T41" fmla="*/ 2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1"/>
                  <a:gd name="T65" fmla="*/ 14 w 14"/>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1">
                    <a:moveTo>
                      <a:pt x="14" y="2"/>
                    </a:moveTo>
                    <a:lnTo>
                      <a:pt x="14" y="2"/>
                    </a:lnTo>
                    <a:lnTo>
                      <a:pt x="12" y="0"/>
                    </a:lnTo>
                    <a:lnTo>
                      <a:pt x="9" y="0"/>
                    </a:lnTo>
                    <a:lnTo>
                      <a:pt x="8" y="1"/>
                    </a:lnTo>
                    <a:lnTo>
                      <a:pt x="7" y="3"/>
                    </a:lnTo>
                    <a:lnTo>
                      <a:pt x="5" y="4"/>
                    </a:lnTo>
                    <a:lnTo>
                      <a:pt x="4" y="5"/>
                    </a:lnTo>
                    <a:lnTo>
                      <a:pt x="2" y="6"/>
                    </a:lnTo>
                    <a:lnTo>
                      <a:pt x="0" y="7"/>
                    </a:lnTo>
                    <a:lnTo>
                      <a:pt x="1" y="11"/>
                    </a:lnTo>
                    <a:lnTo>
                      <a:pt x="4" y="10"/>
                    </a:lnTo>
                    <a:lnTo>
                      <a:pt x="7" y="9"/>
                    </a:lnTo>
                    <a:lnTo>
                      <a:pt x="9" y="7"/>
                    </a:lnTo>
                    <a:lnTo>
                      <a:pt x="10" y="5"/>
                    </a:lnTo>
                    <a:lnTo>
                      <a:pt x="11" y="4"/>
                    </a:lnTo>
                    <a:lnTo>
                      <a:pt x="10" y="4"/>
                    </a:lnTo>
                    <a:lnTo>
                      <a:pt x="14"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3" name="Freeform 48">
                <a:extLst>
                  <a:ext uri="{FF2B5EF4-FFF2-40B4-BE49-F238E27FC236}">
                    <a16:creationId xmlns:a16="http://schemas.microsoft.com/office/drawing/2014/main" id="{8298E79D-F465-D549-89AC-6B93E8B6229E}"/>
                  </a:ext>
                </a:extLst>
              </p:cNvPr>
              <p:cNvSpPr>
                <a:spLocks/>
              </p:cNvSpPr>
              <p:nvPr/>
            </p:nvSpPr>
            <p:spPr bwMode="auto">
              <a:xfrm>
                <a:off x="288" y="2448"/>
                <a:ext cx="21" cy="7"/>
              </a:xfrm>
              <a:custGeom>
                <a:avLst/>
                <a:gdLst>
                  <a:gd name="T0" fmla="*/ 17 w 21"/>
                  <a:gd name="T1" fmla="*/ 1 h 7"/>
                  <a:gd name="T2" fmla="*/ 18 w 21"/>
                  <a:gd name="T3" fmla="*/ 1 h 7"/>
                  <a:gd name="T4" fmla="*/ 16 w 21"/>
                  <a:gd name="T5" fmla="*/ 2 h 7"/>
                  <a:gd name="T6" fmla="*/ 15 w 21"/>
                  <a:gd name="T7" fmla="*/ 2 h 7"/>
                  <a:gd name="T8" fmla="*/ 12 w 21"/>
                  <a:gd name="T9" fmla="*/ 2 h 7"/>
                  <a:gd name="T10" fmla="*/ 10 w 21"/>
                  <a:gd name="T11" fmla="*/ 2 h 7"/>
                  <a:gd name="T12" fmla="*/ 9 w 21"/>
                  <a:gd name="T13" fmla="*/ 2 h 7"/>
                  <a:gd name="T14" fmla="*/ 7 w 21"/>
                  <a:gd name="T15" fmla="*/ 2 h 7"/>
                  <a:gd name="T16" fmla="*/ 6 w 21"/>
                  <a:gd name="T17" fmla="*/ 1 h 7"/>
                  <a:gd name="T18" fmla="*/ 4 w 21"/>
                  <a:gd name="T19" fmla="*/ 0 h 7"/>
                  <a:gd name="T20" fmla="*/ 0 w 21"/>
                  <a:gd name="T21" fmla="*/ 2 h 7"/>
                  <a:gd name="T22" fmla="*/ 2 w 21"/>
                  <a:gd name="T23" fmla="*/ 4 h 7"/>
                  <a:gd name="T24" fmla="*/ 4 w 21"/>
                  <a:gd name="T25" fmla="*/ 5 h 7"/>
                  <a:gd name="T26" fmla="*/ 8 w 21"/>
                  <a:gd name="T27" fmla="*/ 6 h 7"/>
                  <a:gd name="T28" fmla="*/ 10 w 21"/>
                  <a:gd name="T29" fmla="*/ 7 h 7"/>
                  <a:gd name="T30" fmla="*/ 12 w 21"/>
                  <a:gd name="T31" fmla="*/ 7 h 7"/>
                  <a:gd name="T32" fmla="*/ 16 w 21"/>
                  <a:gd name="T33" fmla="*/ 6 h 7"/>
                  <a:gd name="T34" fmla="*/ 18 w 21"/>
                  <a:gd name="T35" fmla="*/ 6 h 7"/>
                  <a:gd name="T36" fmla="*/ 20 w 21"/>
                  <a:gd name="T37" fmla="*/ 5 h 7"/>
                  <a:gd name="T38" fmla="*/ 21 w 21"/>
                  <a:gd name="T39" fmla="*/ 4 h 7"/>
                  <a:gd name="T40" fmla="*/ 17 w 21"/>
                  <a:gd name="T41" fmla="*/ 1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7"/>
                  <a:gd name="T65" fmla="*/ 21 w 21"/>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7">
                    <a:moveTo>
                      <a:pt x="17" y="1"/>
                    </a:moveTo>
                    <a:lnTo>
                      <a:pt x="18" y="1"/>
                    </a:lnTo>
                    <a:lnTo>
                      <a:pt x="16" y="2"/>
                    </a:lnTo>
                    <a:lnTo>
                      <a:pt x="15" y="2"/>
                    </a:lnTo>
                    <a:lnTo>
                      <a:pt x="12" y="2"/>
                    </a:lnTo>
                    <a:lnTo>
                      <a:pt x="10" y="2"/>
                    </a:lnTo>
                    <a:lnTo>
                      <a:pt x="9" y="2"/>
                    </a:lnTo>
                    <a:lnTo>
                      <a:pt x="7" y="2"/>
                    </a:lnTo>
                    <a:lnTo>
                      <a:pt x="6" y="1"/>
                    </a:lnTo>
                    <a:lnTo>
                      <a:pt x="4" y="0"/>
                    </a:lnTo>
                    <a:lnTo>
                      <a:pt x="0" y="2"/>
                    </a:lnTo>
                    <a:lnTo>
                      <a:pt x="2" y="4"/>
                    </a:lnTo>
                    <a:lnTo>
                      <a:pt x="4" y="5"/>
                    </a:lnTo>
                    <a:lnTo>
                      <a:pt x="8" y="6"/>
                    </a:lnTo>
                    <a:lnTo>
                      <a:pt x="10" y="7"/>
                    </a:lnTo>
                    <a:lnTo>
                      <a:pt x="12" y="7"/>
                    </a:lnTo>
                    <a:lnTo>
                      <a:pt x="16" y="6"/>
                    </a:lnTo>
                    <a:lnTo>
                      <a:pt x="18" y="6"/>
                    </a:lnTo>
                    <a:lnTo>
                      <a:pt x="20" y="5"/>
                    </a:lnTo>
                    <a:lnTo>
                      <a:pt x="21" y="4"/>
                    </a:lnTo>
                    <a:lnTo>
                      <a:pt x="17"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4" name="Freeform 49">
                <a:extLst>
                  <a:ext uri="{FF2B5EF4-FFF2-40B4-BE49-F238E27FC236}">
                    <a16:creationId xmlns:a16="http://schemas.microsoft.com/office/drawing/2014/main" id="{FB85D766-07A9-574F-B7A0-ABC2CEDF00BF}"/>
                  </a:ext>
                </a:extLst>
              </p:cNvPr>
              <p:cNvSpPr>
                <a:spLocks/>
              </p:cNvSpPr>
              <p:nvPr/>
            </p:nvSpPr>
            <p:spPr bwMode="auto">
              <a:xfrm>
                <a:off x="305" y="2440"/>
                <a:ext cx="12" cy="12"/>
              </a:xfrm>
              <a:custGeom>
                <a:avLst/>
                <a:gdLst>
                  <a:gd name="T0" fmla="*/ 12 w 12"/>
                  <a:gd name="T1" fmla="*/ 3 h 12"/>
                  <a:gd name="T2" fmla="*/ 8 w 12"/>
                  <a:gd name="T3" fmla="*/ 2 h 12"/>
                  <a:gd name="T4" fmla="*/ 7 w 12"/>
                  <a:gd name="T5" fmla="*/ 4 h 12"/>
                  <a:gd name="T6" fmla="*/ 4 w 12"/>
                  <a:gd name="T7" fmla="*/ 5 h 12"/>
                  <a:gd name="T8" fmla="*/ 3 w 12"/>
                  <a:gd name="T9" fmla="*/ 6 h 12"/>
                  <a:gd name="T10" fmla="*/ 2 w 12"/>
                  <a:gd name="T11" fmla="*/ 7 h 12"/>
                  <a:gd name="T12" fmla="*/ 2 w 12"/>
                  <a:gd name="T13" fmla="*/ 8 h 12"/>
                  <a:gd name="T14" fmla="*/ 1 w 12"/>
                  <a:gd name="T15" fmla="*/ 9 h 12"/>
                  <a:gd name="T16" fmla="*/ 1 w 12"/>
                  <a:gd name="T17" fmla="*/ 9 h 12"/>
                  <a:gd name="T18" fmla="*/ 0 w 12"/>
                  <a:gd name="T19" fmla="*/ 9 h 12"/>
                  <a:gd name="T20" fmla="*/ 4 w 12"/>
                  <a:gd name="T21" fmla="*/ 12 h 12"/>
                  <a:gd name="T22" fmla="*/ 4 w 12"/>
                  <a:gd name="T23" fmla="*/ 12 h 12"/>
                  <a:gd name="T24" fmla="*/ 4 w 12"/>
                  <a:gd name="T25" fmla="*/ 11 h 12"/>
                  <a:gd name="T26" fmla="*/ 6 w 12"/>
                  <a:gd name="T27" fmla="*/ 11 h 12"/>
                  <a:gd name="T28" fmla="*/ 6 w 12"/>
                  <a:gd name="T29" fmla="*/ 10 h 12"/>
                  <a:gd name="T30" fmla="*/ 7 w 12"/>
                  <a:gd name="T31" fmla="*/ 9 h 12"/>
                  <a:gd name="T32" fmla="*/ 8 w 12"/>
                  <a:gd name="T33" fmla="*/ 8 h 12"/>
                  <a:gd name="T34" fmla="*/ 10 w 12"/>
                  <a:gd name="T35" fmla="*/ 7 h 12"/>
                  <a:gd name="T36" fmla="*/ 11 w 12"/>
                  <a:gd name="T37" fmla="*/ 5 h 12"/>
                  <a:gd name="T38" fmla="*/ 8 w 12"/>
                  <a:gd name="T39" fmla="*/ 4 h 12"/>
                  <a:gd name="T40" fmla="*/ 12 w 12"/>
                  <a:gd name="T41" fmla="*/ 3 h 12"/>
                  <a:gd name="T42" fmla="*/ 11 w 12"/>
                  <a:gd name="T43" fmla="*/ 0 h 12"/>
                  <a:gd name="T44" fmla="*/ 8 w 12"/>
                  <a:gd name="T45" fmla="*/ 2 h 12"/>
                  <a:gd name="T46" fmla="*/ 12 w 12"/>
                  <a:gd name="T47" fmla="*/ 3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12"/>
                  <a:gd name="T74" fmla="*/ 12 w 12"/>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12">
                    <a:moveTo>
                      <a:pt x="12" y="3"/>
                    </a:moveTo>
                    <a:lnTo>
                      <a:pt x="8" y="2"/>
                    </a:lnTo>
                    <a:lnTo>
                      <a:pt x="7" y="4"/>
                    </a:lnTo>
                    <a:lnTo>
                      <a:pt x="4" y="5"/>
                    </a:lnTo>
                    <a:lnTo>
                      <a:pt x="3" y="6"/>
                    </a:lnTo>
                    <a:lnTo>
                      <a:pt x="2" y="7"/>
                    </a:lnTo>
                    <a:lnTo>
                      <a:pt x="2" y="8"/>
                    </a:lnTo>
                    <a:lnTo>
                      <a:pt x="1" y="9"/>
                    </a:lnTo>
                    <a:lnTo>
                      <a:pt x="0" y="9"/>
                    </a:lnTo>
                    <a:lnTo>
                      <a:pt x="4" y="12"/>
                    </a:lnTo>
                    <a:lnTo>
                      <a:pt x="4" y="11"/>
                    </a:lnTo>
                    <a:lnTo>
                      <a:pt x="6" y="11"/>
                    </a:lnTo>
                    <a:lnTo>
                      <a:pt x="6" y="10"/>
                    </a:lnTo>
                    <a:lnTo>
                      <a:pt x="7" y="9"/>
                    </a:lnTo>
                    <a:lnTo>
                      <a:pt x="8" y="8"/>
                    </a:lnTo>
                    <a:lnTo>
                      <a:pt x="10" y="7"/>
                    </a:lnTo>
                    <a:lnTo>
                      <a:pt x="11" y="5"/>
                    </a:lnTo>
                    <a:lnTo>
                      <a:pt x="8" y="4"/>
                    </a:lnTo>
                    <a:lnTo>
                      <a:pt x="12" y="3"/>
                    </a:lnTo>
                    <a:lnTo>
                      <a:pt x="11" y="0"/>
                    </a:lnTo>
                    <a:lnTo>
                      <a:pt x="8" y="2"/>
                    </a:lnTo>
                    <a:lnTo>
                      <a:pt x="12"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5" name="Freeform 50">
                <a:extLst>
                  <a:ext uri="{FF2B5EF4-FFF2-40B4-BE49-F238E27FC236}">
                    <a16:creationId xmlns:a16="http://schemas.microsoft.com/office/drawing/2014/main" id="{F0933F30-DF76-F643-A576-F23DDE02D89C}"/>
                  </a:ext>
                </a:extLst>
              </p:cNvPr>
              <p:cNvSpPr>
                <a:spLocks/>
              </p:cNvSpPr>
              <p:nvPr/>
            </p:nvSpPr>
            <p:spPr bwMode="auto">
              <a:xfrm>
                <a:off x="313" y="2443"/>
                <a:ext cx="19" cy="7"/>
              </a:xfrm>
              <a:custGeom>
                <a:avLst/>
                <a:gdLst>
                  <a:gd name="T0" fmla="*/ 17 w 19"/>
                  <a:gd name="T1" fmla="*/ 2 h 7"/>
                  <a:gd name="T2" fmla="*/ 18 w 19"/>
                  <a:gd name="T3" fmla="*/ 2 h 7"/>
                  <a:gd name="T4" fmla="*/ 17 w 19"/>
                  <a:gd name="T5" fmla="*/ 2 h 7"/>
                  <a:gd name="T6" fmla="*/ 14 w 19"/>
                  <a:gd name="T7" fmla="*/ 2 h 7"/>
                  <a:gd name="T8" fmla="*/ 12 w 19"/>
                  <a:gd name="T9" fmla="*/ 2 h 7"/>
                  <a:gd name="T10" fmla="*/ 10 w 19"/>
                  <a:gd name="T11" fmla="*/ 2 h 7"/>
                  <a:gd name="T12" fmla="*/ 8 w 19"/>
                  <a:gd name="T13" fmla="*/ 2 h 7"/>
                  <a:gd name="T14" fmla="*/ 7 w 19"/>
                  <a:gd name="T15" fmla="*/ 2 h 7"/>
                  <a:gd name="T16" fmla="*/ 5 w 19"/>
                  <a:gd name="T17" fmla="*/ 1 h 7"/>
                  <a:gd name="T18" fmla="*/ 4 w 19"/>
                  <a:gd name="T19" fmla="*/ 0 h 7"/>
                  <a:gd name="T20" fmla="*/ 0 w 19"/>
                  <a:gd name="T21" fmla="*/ 1 h 7"/>
                  <a:gd name="T22" fmla="*/ 1 w 19"/>
                  <a:gd name="T23" fmla="*/ 4 h 7"/>
                  <a:gd name="T24" fmla="*/ 4 w 19"/>
                  <a:gd name="T25" fmla="*/ 6 h 7"/>
                  <a:gd name="T26" fmla="*/ 8 w 19"/>
                  <a:gd name="T27" fmla="*/ 6 h 7"/>
                  <a:gd name="T28" fmla="*/ 10 w 19"/>
                  <a:gd name="T29" fmla="*/ 7 h 7"/>
                  <a:gd name="T30" fmla="*/ 13 w 19"/>
                  <a:gd name="T31" fmla="*/ 6 h 7"/>
                  <a:gd name="T32" fmla="*/ 16 w 19"/>
                  <a:gd name="T33" fmla="*/ 6 h 7"/>
                  <a:gd name="T34" fmla="*/ 18 w 19"/>
                  <a:gd name="T35" fmla="*/ 6 h 7"/>
                  <a:gd name="T36" fmla="*/ 18 w 19"/>
                  <a:gd name="T37" fmla="*/ 6 h 7"/>
                  <a:gd name="T38" fmla="*/ 19 w 19"/>
                  <a:gd name="T39" fmla="*/ 6 h 7"/>
                  <a:gd name="T40" fmla="*/ 17 w 19"/>
                  <a:gd name="T41" fmla="*/ 2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7"/>
                  <a:gd name="T65" fmla="*/ 19 w 19"/>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7">
                    <a:moveTo>
                      <a:pt x="17" y="2"/>
                    </a:moveTo>
                    <a:lnTo>
                      <a:pt x="18" y="2"/>
                    </a:lnTo>
                    <a:lnTo>
                      <a:pt x="17" y="2"/>
                    </a:lnTo>
                    <a:lnTo>
                      <a:pt x="14" y="2"/>
                    </a:lnTo>
                    <a:lnTo>
                      <a:pt x="12" y="2"/>
                    </a:lnTo>
                    <a:lnTo>
                      <a:pt x="10" y="2"/>
                    </a:lnTo>
                    <a:lnTo>
                      <a:pt x="8" y="2"/>
                    </a:lnTo>
                    <a:lnTo>
                      <a:pt x="7" y="2"/>
                    </a:lnTo>
                    <a:lnTo>
                      <a:pt x="5" y="1"/>
                    </a:lnTo>
                    <a:lnTo>
                      <a:pt x="4" y="0"/>
                    </a:lnTo>
                    <a:lnTo>
                      <a:pt x="0" y="1"/>
                    </a:lnTo>
                    <a:lnTo>
                      <a:pt x="1" y="4"/>
                    </a:lnTo>
                    <a:lnTo>
                      <a:pt x="4" y="6"/>
                    </a:lnTo>
                    <a:lnTo>
                      <a:pt x="8" y="6"/>
                    </a:lnTo>
                    <a:lnTo>
                      <a:pt x="10" y="7"/>
                    </a:lnTo>
                    <a:lnTo>
                      <a:pt x="13" y="6"/>
                    </a:lnTo>
                    <a:lnTo>
                      <a:pt x="16" y="6"/>
                    </a:lnTo>
                    <a:lnTo>
                      <a:pt x="18" y="6"/>
                    </a:lnTo>
                    <a:lnTo>
                      <a:pt x="19" y="6"/>
                    </a:lnTo>
                    <a:lnTo>
                      <a:pt x="17"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6" name="Freeform 51">
                <a:extLst>
                  <a:ext uri="{FF2B5EF4-FFF2-40B4-BE49-F238E27FC236}">
                    <a16:creationId xmlns:a16="http://schemas.microsoft.com/office/drawing/2014/main" id="{BCD545F5-B657-6444-9B3F-80D196BB23FE}"/>
                  </a:ext>
                </a:extLst>
              </p:cNvPr>
              <p:cNvSpPr>
                <a:spLocks/>
              </p:cNvSpPr>
              <p:nvPr/>
            </p:nvSpPr>
            <p:spPr bwMode="auto">
              <a:xfrm>
                <a:off x="330" y="2404"/>
                <a:ext cx="27" cy="45"/>
              </a:xfrm>
              <a:custGeom>
                <a:avLst/>
                <a:gdLst>
                  <a:gd name="T0" fmla="*/ 22 w 27"/>
                  <a:gd name="T1" fmla="*/ 0 h 45"/>
                  <a:gd name="T2" fmla="*/ 22 w 27"/>
                  <a:gd name="T3" fmla="*/ 0 h 45"/>
                  <a:gd name="T4" fmla="*/ 21 w 27"/>
                  <a:gd name="T5" fmla="*/ 6 h 45"/>
                  <a:gd name="T6" fmla="*/ 20 w 27"/>
                  <a:gd name="T7" fmla="*/ 12 h 45"/>
                  <a:gd name="T8" fmla="*/ 18 w 27"/>
                  <a:gd name="T9" fmla="*/ 17 h 45"/>
                  <a:gd name="T10" fmla="*/ 16 w 27"/>
                  <a:gd name="T11" fmla="*/ 24 h 45"/>
                  <a:gd name="T12" fmla="*/ 13 w 27"/>
                  <a:gd name="T13" fmla="*/ 29 h 45"/>
                  <a:gd name="T14" fmla="*/ 9 w 27"/>
                  <a:gd name="T15" fmla="*/ 34 h 45"/>
                  <a:gd name="T16" fmla="*/ 4 w 27"/>
                  <a:gd name="T17" fmla="*/ 38 h 45"/>
                  <a:gd name="T18" fmla="*/ 0 w 27"/>
                  <a:gd name="T19" fmla="*/ 41 h 45"/>
                  <a:gd name="T20" fmla="*/ 2 w 27"/>
                  <a:gd name="T21" fmla="*/ 45 h 45"/>
                  <a:gd name="T22" fmla="*/ 8 w 27"/>
                  <a:gd name="T23" fmla="*/ 41 h 45"/>
                  <a:gd name="T24" fmla="*/ 13 w 27"/>
                  <a:gd name="T25" fmla="*/ 36 h 45"/>
                  <a:gd name="T26" fmla="*/ 17 w 27"/>
                  <a:gd name="T27" fmla="*/ 31 h 45"/>
                  <a:gd name="T28" fmla="*/ 20 w 27"/>
                  <a:gd name="T29" fmla="*/ 26 h 45"/>
                  <a:gd name="T30" fmla="*/ 22 w 27"/>
                  <a:gd name="T31" fmla="*/ 19 h 45"/>
                  <a:gd name="T32" fmla="*/ 25 w 27"/>
                  <a:gd name="T33" fmla="*/ 13 h 45"/>
                  <a:gd name="T34" fmla="*/ 26 w 27"/>
                  <a:gd name="T35" fmla="*/ 7 h 45"/>
                  <a:gd name="T36" fmla="*/ 27 w 27"/>
                  <a:gd name="T37" fmla="*/ 1 h 45"/>
                  <a:gd name="T38" fmla="*/ 27 w 27"/>
                  <a:gd name="T39" fmla="*/ 1 h 45"/>
                  <a:gd name="T40" fmla="*/ 22 w 27"/>
                  <a:gd name="T41" fmla="*/ 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45"/>
                  <a:gd name="T65" fmla="*/ 27 w 27"/>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45">
                    <a:moveTo>
                      <a:pt x="22" y="0"/>
                    </a:moveTo>
                    <a:lnTo>
                      <a:pt x="22" y="0"/>
                    </a:lnTo>
                    <a:lnTo>
                      <a:pt x="21" y="6"/>
                    </a:lnTo>
                    <a:lnTo>
                      <a:pt x="20" y="12"/>
                    </a:lnTo>
                    <a:lnTo>
                      <a:pt x="18" y="17"/>
                    </a:lnTo>
                    <a:lnTo>
                      <a:pt x="16" y="24"/>
                    </a:lnTo>
                    <a:lnTo>
                      <a:pt x="13" y="29"/>
                    </a:lnTo>
                    <a:lnTo>
                      <a:pt x="9" y="34"/>
                    </a:lnTo>
                    <a:lnTo>
                      <a:pt x="4" y="38"/>
                    </a:lnTo>
                    <a:lnTo>
                      <a:pt x="0" y="41"/>
                    </a:lnTo>
                    <a:lnTo>
                      <a:pt x="2" y="45"/>
                    </a:lnTo>
                    <a:lnTo>
                      <a:pt x="8" y="41"/>
                    </a:lnTo>
                    <a:lnTo>
                      <a:pt x="13" y="36"/>
                    </a:lnTo>
                    <a:lnTo>
                      <a:pt x="17" y="31"/>
                    </a:lnTo>
                    <a:lnTo>
                      <a:pt x="20" y="26"/>
                    </a:lnTo>
                    <a:lnTo>
                      <a:pt x="22" y="19"/>
                    </a:lnTo>
                    <a:lnTo>
                      <a:pt x="25" y="13"/>
                    </a:lnTo>
                    <a:lnTo>
                      <a:pt x="26" y="7"/>
                    </a:lnTo>
                    <a:lnTo>
                      <a:pt x="27" y="1"/>
                    </a:lnTo>
                    <a:lnTo>
                      <a:pt x="2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7" name="Freeform 52">
                <a:extLst>
                  <a:ext uri="{FF2B5EF4-FFF2-40B4-BE49-F238E27FC236}">
                    <a16:creationId xmlns:a16="http://schemas.microsoft.com/office/drawing/2014/main" id="{53F77BC3-973B-CD44-8ACA-5E9B0873B559}"/>
                  </a:ext>
                </a:extLst>
              </p:cNvPr>
              <p:cNvSpPr>
                <a:spLocks/>
              </p:cNvSpPr>
              <p:nvPr/>
            </p:nvSpPr>
            <p:spPr bwMode="auto">
              <a:xfrm>
                <a:off x="352" y="2279"/>
                <a:ext cx="38" cy="126"/>
              </a:xfrm>
              <a:custGeom>
                <a:avLst/>
                <a:gdLst>
                  <a:gd name="T0" fmla="*/ 33 w 38"/>
                  <a:gd name="T1" fmla="*/ 0 h 126"/>
                  <a:gd name="T2" fmla="*/ 33 w 38"/>
                  <a:gd name="T3" fmla="*/ 0 h 126"/>
                  <a:gd name="T4" fmla="*/ 30 w 38"/>
                  <a:gd name="T5" fmla="*/ 17 h 126"/>
                  <a:gd name="T6" fmla="*/ 25 w 38"/>
                  <a:gd name="T7" fmla="*/ 33 h 126"/>
                  <a:gd name="T8" fmla="*/ 21 w 38"/>
                  <a:gd name="T9" fmla="*/ 48 h 126"/>
                  <a:gd name="T10" fmla="*/ 16 w 38"/>
                  <a:gd name="T11" fmla="*/ 61 h 126"/>
                  <a:gd name="T12" fmla="*/ 12 w 38"/>
                  <a:gd name="T13" fmla="*/ 74 h 126"/>
                  <a:gd name="T14" fmla="*/ 7 w 38"/>
                  <a:gd name="T15" fmla="*/ 89 h 126"/>
                  <a:gd name="T16" fmla="*/ 4 w 38"/>
                  <a:gd name="T17" fmla="*/ 106 h 126"/>
                  <a:gd name="T18" fmla="*/ 0 w 38"/>
                  <a:gd name="T19" fmla="*/ 125 h 126"/>
                  <a:gd name="T20" fmla="*/ 5 w 38"/>
                  <a:gd name="T21" fmla="*/ 126 h 126"/>
                  <a:gd name="T22" fmla="*/ 8 w 38"/>
                  <a:gd name="T23" fmla="*/ 107 h 126"/>
                  <a:gd name="T24" fmla="*/ 12 w 38"/>
                  <a:gd name="T25" fmla="*/ 90 h 126"/>
                  <a:gd name="T26" fmla="*/ 16 w 38"/>
                  <a:gd name="T27" fmla="*/ 75 h 126"/>
                  <a:gd name="T28" fmla="*/ 21 w 38"/>
                  <a:gd name="T29" fmla="*/ 62 h 126"/>
                  <a:gd name="T30" fmla="*/ 25 w 38"/>
                  <a:gd name="T31" fmla="*/ 49 h 126"/>
                  <a:gd name="T32" fmla="*/ 30 w 38"/>
                  <a:gd name="T33" fmla="*/ 34 h 126"/>
                  <a:gd name="T34" fmla="*/ 34 w 38"/>
                  <a:gd name="T35" fmla="*/ 18 h 126"/>
                  <a:gd name="T36" fmla="*/ 38 w 38"/>
                  <a:gd name="T37" fmla="*/ 0 h 126"/>
                  <a:gd name="T38" fmla="*/ 38 w 38"/>
                  <a:gd name="T39" fmla="*/ 0 h 126"/>
                  <a:gd name="T40" fmla="*/ 33 w 38"/>
                  <a:gd name="T41" fmla="*/ 0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126"/>
                  <a:gd name="T65" fmla="*/ 38 w 38"/>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126">
                    <a:moveTo>
                      <a:pt x="33" y="0"/>
                    </a:moveTo>
                    <a:lnTo>
                      <a:pt x="33" y="0"/>
                    </a:lnTo>
                    <a:lnTo>
                      <a:pt x="30" y="17"/>
                    </a:lnTo>
                    <a:lnTo>
                      <a:pt x="25" y="33"/>
                    </a:lnTo>
                    <a:lnTo>
                      <a:pt x="21" y="48"/>
                    </a:lnTo>
                    <a:lnTo>
                      <a:pt x="16" y="61"/>
                    </a:lnTo>
                    <a:lnTo>
                      <a:pt x="12" y="74"/>
                    </a:lnTo>
                    <a:lnTo>
                      <a:pt x="7" y="89"/>
                    </a:lnTo>
                    <a:lnTo>
                      <a:pt x="4" y="106"/>
                    </a:lnTo>
                    <a:lnTo>
                      <a:pt x="0" y="125"/>
                    </a:lnTo>
                    <a:lnTo>
                      <a:pt x="5" y="126"/>
                    </a:lnTo>
                    <a:lnTo>
                      <a:pt x="8" y="107"/>
                    </a:lnTo>
                    <a:lnTo>
                      <a:pt x="12" y="90"/>
                    </a:lnTo>
                    <a:lnTo>
                      <a:pt x="16" y="75"/>
                    </a:lnTo>
                    <a:lnTo>
                      <a:pt x="21" y="62"/>
                    </a:lnTo>
                    <a:lnTo>
                      <a:pt x="25" y="49"/>
                    </a:lnTo>
                    <a:lnTo>
                      <a:pt x="30" y="34"/>
                    </a:lnTo>
                    <a:lnTo>
                      <a:pt x="34" y="18"/>
                    </a:lnTo>
                    <a:lnTo>
                      <a:pt x="38" y="0"/>
                    </a:lnTo>
                    <a:lnTo>
                      <a:pt x="3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8" name="Freeform 53">
                <a:extLst>
                  <a:ext uri="{FF2B5EF4-FFF2-40B4-BE49-F238E27FC236}">
                    <a16:creationId xmlns:a16="http://schemas.microsoft.com/office/drawing/2014/main" id="{5C7BC559-22DC-774B-A838-645DE5DBB775}"/>
                  </a:ext>
                </a:extLst>
              </p:cNvPr>
              <p:cNvSpPr>
                <a:spLocks/>
              </p:cNvSpPr>
              <p:nvPr/>
            </p:nvSpPr>
            <p:spPr bwMode="auto">
              <a:xfrm>
                <a:off x="383" y="2227"/>
                <a:ext cx="8" cy="52"/>
              </a:xfrm>
              <a:custGeom>
                <a:avLst/>
                <a:gdLst>
                  <a:gd name="T0" fmla="*/ 2 w 8"/>
                  <a:gd name="T1" fmla="*/ 0 h 52"/>
                  <a:gd name="T2" fmla="*/ 3 w 8"/>
                  <a:gd name="T3" fmla="*/ 0 h 52"/>
                  <a:gd name="T4" fmla="*/ 1 w 8"/>
                  <a:gd name="T5" fmla="*/ 3 h 52"/>
                  <a:gd name="T6" fmla="*/ 0 w 8"/>
                  <a:gd name="T7" fmla="*/ 7 h 52"/>
                  <a:gd name="T8" fmla="*/ 1 w 8"/>
                  <a:gd name="T9" fmla="*/ 12 h 52"/>
                  <a:gd name="T10" fmla="*/ 1 w 8"/>
                  <a:gd name="T11" fmla="*/ 19 h 52"/>
                  <a:gd name="T12" fmla="*/ 2 w 8"/>
                  <a:gd name="T13" fmla="*/ 26 h 52"/>
                  <a:gd name="T14" fmla="*/ 2 w 8"/>
                  <a:gd name="T15" fmla="*/ 34 h 52"/>
                  <a:gd name="T16" fmla="*/ 2 w 8"/>
                  <a:gd name="T17" fmla="*/ 43 h 52"/>
                  <a:gd name="T18" fmla="*/ 2 w 8"/>
                  <a:gd name="T19" fmla="*/ 52 h 52"/>
                  <a:gd name="T20" fmla="*/ 7 w 8"/>
                  <a:gd name="T21" fmla="*/ 52 h 52"/>
                  <a:gd name="T22" fmla="*/ 8 w 8"/>
                  <a:gd name="T23" fmla="*/ 43 h 52"/>
                  <a:gd name="T24" fmla="*/ 8 w 8"/>
                  <a:gd name="T25" fmla="*/ 34 h 52"/>
                  <a:gd name="T26" fmla="*/ 7 w 8"/>
                  <a:gd name="T27" fmla="*/ 25 h 52"/>
                  <a:gd name="T28" fmla="*/ 5 w 8"/>
                  <a:gd name="T29" fmla="*/ 18 h 52"/>
                  <a:gd name="T30" fmla="*/ 5 w 8"/>
                  <a:gd name="T31" fmla="*/ 12 h 52"/>
                  <a:gd name="T32" fmla="*/ 5 w 8"/>
                  <a:gd name="T33" fmla="*/ 7 h 52"/>
                  <a:gd name="T34" fmla="*/ 5 w 8"/>
                  <a:gd name="T35" fmla="*/ 4 h 52"/>
                  <a:gd name="T36" fmla="*/ 5 w 8"/>
                  <a:gd name="T37" fmla="*/ 3 h 52"/>
                  <a:gd name="T38" fmla="*/ 7 w 8"/>
                  <a:gd name="T39" fmla="*/ 3 h 52"/>
                  <a:gd name="T40" fmla="*/ 2 w 8"/>
                  <a:gd name="T41" fmla="*/ 0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52"/>
                  <a:gd name="T65" fmla="*/ 8 w 8"/>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52">
                    <a:moveTo>
                      <a:pt x="2" y="0"/>
                    </a:moveTo>
                    <a:lnTo>
                      <a:pt x="3" y="0"/>
                    </a:lnTo>
                    <a:lnTo>
                      <a:pt x="1" y="3"/>
                    </a:lnTo>
                    <a:lnTo>
                      <a:pt x="0" y="7"/>
                    </a:lnTo>
                    <a:lnTo>
                      <a:pt x="1" y="12"/>
                    </a:lnTo>
                    <a:lnTo>
                      <a:pt x="1" y="19"/>
                    </a:lnTo>
                    <a:lnTo>
                      <a:pt x="2" y="26"/>
                    </a:lnTo>
                    <a:lnTo>
                      <a:pt x="2" y="34"/>
                    </a:lnTo>
                    <a:lnTo>
                      <a:pt x="2" y="43"/>
                    </a:lnTo>
                    <a:lnTo>
                      <a:pt x="2" y="52"/>
                    </a:lnTo>
                    <a:lnTo>
                      <a:pt x="7" y="52"/>
                    </a:lnTo>
                    <a:lnTo>
                      <a:pt x="8" y="43"/>
                    </a:lnTo>
                    <a:lnTo>
                      <a:pt x="8" y="34"/>
                    </a:lnTo>
                    <a:lnTo>
                      <a:pt x="7" y="25"/>
                    </a:lnTo>
                    <a:lnTo>
                      <a:pt x="5" y="18"/>
                    </a:lnTo>
                    <a:lnTo>
                      <a:pt x="5" y="12"/>
                    </a:lnTo>
                    <a:lnTo>
                      <a:pt x="5" y="7"/>
                    </a:lnTo>
                    <a:lnTo>
                      <a:pt x="5" y="4"/>
                    </a:lnTo>
                    <a:lnTo>
                      <a:pt x="5" y="3"/>
                    </a:lnTo>
                    <a:lnTo>
                      <a:pt x="7" y="3"/>
                    </a:lnTo>
                    <a:lnTo>
                      <a:pt x="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9" name="Freeform 54">
                <a:extLst>
                  <a:ext uri="{FF2B5EF4-FFF2-40B4-BE49-F238E27FC236}">
                    <a16:creationId xmlns:a16="http://schemas.microsoft.com/office/drawing/2014/main" id="{6E94B2D4-9F35-0840-882F-2BAD7824CA9F}"/>
                  </a:ext>
                </a:extLst>
              </p:cNvPr>
              <p:cNvSpPr>
                <a:spLocks/>
              </p:cNvSpPr>
              <p:nvPr/>
            </p:nvSpPr>
            <p:spPr bwMode="auto">
              <a:xfrm>
                <a:off x="385" y="2177"/>
                <a:ext cx="28" cy="53"/>
              </a:xfrm>
              <a:custGeom>
                <a:avLst/>
                <a:gdLst>
                  <a:gd name="T0" fmla="*/ 24 w 28"/>
                  <a:gd name="T1" fmla="*/ 0 h 53"/>
                  <a:gd name="T2" fmla="*/ 24 w 28"/>
                  <a:gd name="T3" fmla="*/ 0 h 53"/>
                  <a:gd name="T4" fmla="*/ 23 w 28"/>
                  <a:gd name="T5" fmla="*/ 4 h 53"/>
                  <a:gd name="T6" fmla="*/ 20 w 28"/>
                  <a:gd name="T7" fmla="*/ 9 h 53"/>
                  <a:gd name="T8" fmla="*/ 17 w 28"/>
                  <a:gd name="T9" fmla="*/ 17 h 53"/>
                  <a:gd name="T10" fmla="*/ 14 w 28"/>
                  <a:gd name="T11" fmla="*/ 25 h 53"/>
                  <a:gd name="T12" fmla="*/ 9 w 28"/>
                  <a:gd name="T13" fmla="*/ 34 h 53"/>
                  <a:gd name="T14" fmla="*/ 6 w 28"/>
                  <a:gd name="T15" fmla="*/ 41 h 53"/>
                  <a:gd name="T16" fmla="*/ 2 w 28"/>
                  <a:gd name="T17" fmla="*/ 47 h 53"/>
                  <a:gd name="T18" fmla="*/ 0 w 28"/>
                  <a:gd name="T19" fmla="*/ 50 h 53"/>
                  <a:gd name="T20" fmla="*/ 5 w 28"/>
                  <a:gd name="T21" fmla="*/ 53 h 53"/>
                  <a:gd name="T22" fmla="*/ 7 w 28"/>
                  <a:gd name="T23" fmla="*/ 49 h 53"/>
                  <a:gd name="T24" fmla="*/ 10 w 28"/>
                  <a:gd name="T25" fmla="*/ 43 h 53"/>
                  <a:gd name="T26" fmla="*/ 14 w 28"/>
                  <a:gd name="T27" fmla="*/ 36 h 53"/>
                  <a:gd name="T28" fmla="*/ 18 w 28"/>
                  <a:gd name="T29" fmla="*/ 26 h 53"/>
                  <a:gd name="T30" fmla="*/ 21 w 28"/>
                  <a:gd name="T31" fmla="*/ 18 h 53"/>
                  <a:gd name="T32" fmla="*/ 25 w 28"/>
                  <a:gd name="T33" fmla="*/ 11 h 53"/>
                  <a:gd name="T34" fmla="*/ 27 w 28"/>
                  <a:gd name="T35" fmla="*/ 5 h 53"/>
                  <a:gd name="T36" fmla="*/ 28 w 28"/>
                  <a:gd name="T37" fmla="*/ 1 h 53"/>
                  <a:gd name="T38" fmla="*/ 28 w 28"/>
                  <a:gd name="T39" fmla="*/ 1 h 53"/>
                  <a:gd name="T40" fmla="*/ 24 w 28"/>
                  <a:gd name="T41" fmla="*/ 0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53"/>
                  <a:gd name="T65" fmla="*/ 28 w 28"/>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53">
                    <a:moveTo>
                      <a:pt x="24" y="0"/>
                    </a:moveTo>
                    <a:lnTo>
                      <a:pt x="24" y="0"/>
                    </a:lnTo>
                    <a:lnTo>
                      <a:pt x="23" y="4"/>
                    </a:lnTo>
                    <a:lnTo>
                      <a:pt x="20" y="9"/>
                    </a:lnTo>
                    <a:lnTo>
                      <a:pt x="17" y="17"/>
                    </a:lnTo>
                    <a:lnTo>
                      <a:pt x="14" y="25"/>
                    </a:lnTo>
                    <a:lnTo>
                      <a:pt x="9" y="34"/>
                    </a:lnTo>
                    <a:lnTo>
                      <a:pt x="6" y="41"/>
                    </a:lnTo>
                    <a:lnTo>
                      <a:pt x="2" y="47"/>
                    </a:lnTo>
                    <a:lnTo>
                      <a:pt x="0" y="50"/>
                    </a:lnTo>
                    <a:lnTo>
                      <a:pt x="5" y="53"/>
                    </a:lnTo>
                    <a:lnTo>
                      <a:pt x="7" y="49"/>
                    </a:lnTo>
                    <a:lnTo>
                      <a:pt x="10" y="43"/>
                    </a:lnTo>
                    <a:lnTo>
                      <a:pt x="14" y="36"/>
                    </a:lnTo>
                    <a:lnTo>
                      <a:pt x="18" y="26"/>
                    </a:lnTo>
                    <a:lnTo>
                      <a:pt x="21" y="18"/>
                    </a:lnTo>
                    <a:lnTo>
                      <a:pt x="25" y="11"/>
                    </a:lnTo>
                    <a:lnTo>
                      <a:pt x="27" y="5"/>
                    </a:lnTo>
                    <a:lnTo>
                      <a:pt x="28" y="1"/>
                    </a:lnTo>
                    <a:lnTo>
                      <a:pt x="2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0" name="Freeform 55">
                <a:extLst>
                  <a:ext uri="{FF2B5EF4-FFF2-40B4-BE49-F238E27FC236}">
                    <a16:creationId xmlns:a16="http://schemas.microsoft.com/office/drawing/2014/main" id="{CE93B959-B9AE-CD4B-9D0A-545CF61F6651}"/>
                  </a:ext>
                </a:extLst>
              </p:cNvPr>
              <p:cNvSpPr>
                <a:spLocks/>
              </p:cNvSpPr>
              <p:nvPr/>
            </p:nvSpPr>
            <p:spPr bwMode="auto">
              <a:xfrm>
                <a:off x="409" y="1913"/>
                <a:ext cx="84" cy="265"/>
              </a:xfrm>
              <a:custGeom>
                <a:avLst/>
                <a:gdLst>
                  <a:gd name="T0" fmla="*/ 80 w 84"/>
                  <a:gd name="T1" fmla="*/ 0 h 265"/>
                  <a:gd name="T2" fmla="*/ 80 w 84"/>
                  <a:gd name="T3" fmla="*/ 0 h 265"/>
                  <a:gd name="T4" fmla="*/ 71 w 84"/>
                  <a:gd name="T5" fmla="*/ 28 h 265"/>
                  <a:gd name="T6" fmla="*/ 61 w 84"/>
                  <a:gd name="T7" fmla="*/ 60 h 265"/>
                  <a:gd name="T8" fmla="*/ 49 w 84"/>
                  <a:gd name="T9" fmla="*/ 95 h 265"/>
                  <a:gd name="T10" fmla="*/ 38 w 84"/>
                  <a:gd name="T11" fmla="*/ 131 h 265"/>
                  <a:gd name="T12" fmla="*/ 27 w 84"/>
                  <a:gd name="T13" fmla="*/ 166 h 265"/>
                  <a:gd name="T14" fmla="*/ 17 w 84"/>
                  <a:gd name="T15" fmla="*/ 202 h 265"/>
                  <a:gd name="T16" fmla="*/ 8 w 84"/>
                  <a:gd name="T17" fmla="*/ 234 h 265"/>
                  <a:gd name="T18" fmla="*/ 0 w 84"/>
                  <a:gd name="T19" fmla="*/ 264 h 265"/>
                  <a:gd name="T20" fmla="*/ 4 w 84"/>
                  <a:gd name="T21" fmla="*/ 265 h 265"/>
                  <a:gd name="T22" fmla="*/ 12 w 84"/>
                  <a:gd name="T23" fmla="*/ 235 h 265"/>
                  <a:gd name="T24" fmla="*/ 21 w 84"/>
                  <a:gd name="T25" fmla="*/ 203 h 265"/>
                  <a:gd name="T26" fmla="*/ 31 w 84"/>
                  <a:gd name="T27" fmla="*/ 167 h 265"/>
                  <a:gd name="T28" fmla="*/ 43 w 84"/>
                  <a:gd name="T29" fmla="*/ 132 h 265"/>
                  <a:gd name="T30" fmla="*/ 54 w 84"/>
                  <a:gd name="T31" fmla="*/ 96 h 265"/>
                  <a:gd name="T32" fmla="*/ 65 w 84"/>
                  <a:gd name="T33" fmla="*/ 61 h 265"/>
                  <a:gd name="T34" fmla="*/ 75 w 84"/>
                  <a:gd name="T35" fmla="*/ 30 h 265"/>
                  <a:gd name="T36" fmla="*/ 84 w 84"/>
                  <a:gd name="T37" fmla="*/ 1 h 265"/>
                  <a:gd name="T38" fmla="*/ 84 w 84"/>
                  <a:gd name="T39" fmla="*/ 1 h 265"/>
                  <a:gd name="T40" fmla="*/ 80 w 84"/>
                  <a:gd name="T41" fmla="*/ 0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265"/>
                  <a:gd name="T65" fmla="*/ 84 w 84"/>
                  <a:gd name="T66" fmla="*/ 265 h 2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265">
                    <a:moveTo>
                      <a:pt x="80" y="0"/>
                    </a:moveTo>
                    <a:lnTo>
                      <a:pt x="80" y="0"/>
                    </a:lnTo>
                    <a:lnTo>
                      <a:pt x="71" y="28"/>
                    </a:lnTo>
                    <a:lnTo>
                      <a:pt x="61" y="60"/>
                    </a:lnTo>
                    <a:lnTo>
                      <a:pt x="49" y="95"/>
                    </a:lnTo>
                    <a:lnTo>
                      <a:pt x="38" y="131"/>
                    </a:lnTo>
                    <a:lnTo>
                      <a:pt x="27" y="166"/>
                    </a:lnTo>
                    <a:lnTo>
                      <a:pt x="17" y="202"/>
                    </a:lnTo>
                    <a:lnTo>
                      <a:pt x="8" y="234"/>
                    </a:lnTo>
                    <a:lnTo>
                      <a:pt x="0" y="264"/>
                    </a:lnTo>
                    <a:lnTo>
                      <a:pt x="4" y="265"/>
                    </a:lnTo>
                    <a:lnTo>
                      <a:pt x="12" y="235"/>
                    </a:lnTo>
                    <a:lnTo>
                      <a:pt x="21" y="203"/>
                    </a:lnTo>
                    <a:lnTo>
                      <a:pt x="31" y="167"/>
                    </a:lnTo>
                    <a:lnTo>
                      <a:pt x="43" y="132"/>
                    </a:lnTo>
                    <a:lnTo>
                      <a:pt x="54" y="96"/>
                    </a:lnTo>
                    <a:lnTo>
                      <a:pt x="65" y="61"/>
                    </a:lnTo>
                    <a:lnTo>
                      <a:pt x="75" y="30"/>
                    </a:lnTo>
                    <a:lnTo>
                      <a:pt x="84" y="1"/>
                    </a:lnTo>
                    <a:lnTo>
                      <a:pt x="8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1" name="Freeform 56">
                <a:extLst>
                  <a:ext uri="{FF2B5EF4-FFF2-40B4-BE49-F238E27FC236}">
                    <a16:creationId xmlns:a16="http://schemas.microsoft.com/office/drawing/2014/main" id="{7C8E1D3E-A1C9-2943-991D-33268C748988}"/>
                  </a:ext>
                </a:extLst>
              </p:cNvPr>
              <p:cNvSpPr>
                <a:spLocks/>
              </p:cNvSpPr>
              <p:nvPr/>
            </p:nvSpPr>
            <p:spPr bwMode="auto">
              <a:xfrm>
                <a:off x="489" y="1862"/>
                <a:ext cx="9" cy="52"/>
              </a:xfrm>
              <a:custGeom>
                <a:avLst/>
                <a:gdLst>
                  <a:gd name="T0" fmla="*/ 4 w 9"/>
                  <a:gd name="T1" fmla="*/ 0 h 52"/>
                  <a:gd name="T2" fmla="*/ 4 w 9"/>
                  <a:gd name="T3" fmla="*/ 0 h 52"/>
                  <a:gd name="T4" fmla="*/ 4 w 9"/>
                  <a:gd name="T5" fmla="*/ 3 h 52"/>
                  <a:gd name="T6" fmla="*/ 4 w 9"/>
                  <a:gd name="T7" fmla="*/ 9 h 52"/>
                  <a:gd name="T8" fmla="*/ 4 w 9"/>
                  <a:gd name="T9" fmla="*/ 17 h 52"/>
                  <a:gd name="T10" fmla="*/ 3 w 9"/>
                  <a:gd name="T11" fmla="*/ 25 h 52"/>
                  <a:gd name="T12" fmla="*/ 2 w 9"/>
                  <a:gd name="T13" fmla="*/ 32 h 52"/>
                  <a:gd name="T14" fmla="*/ 2 w 9"/>
                  <a:gd name="T15" fmla="*/ 40 h 52"/>
                  <a:gd name="T16" fmla="*/ 1 w 9"/>
                  <a:gd name="T17" fmla="*/ 46 h 52"/>
                  <a:gd name="T18" fmla="*/ 0 w 9"/>
                  <a:gd name="T19" fmla="*/ 51 h 52"/>
                  <a:gd name="T20" fmla="*/ 4 w 9"/>
                  <a:gd name="T21" fmla="*/ 52 h 52"/>
                  <a:gd name="T22" fmla="*/ 6 w 9"/>
                  <a:gd name="T23" fmla="*/ 47 h 52"/>
                  <a:gd name="T24" fmla="*/ 7 w 9"/>
                  <a:gd name="T25" fmla="*/ 40 h 52"/>
                  <a:gd name="T26" fmla="*/ 8 w 9"/>
                  <a:gd name="T27" fmla="*/ 33 h 52"/>
                  <a:gd name="T28" fmla="*/ 8 w 9"/>
                  <a:gd name="T29" fmla="*/ 25 h 52"/>
                  <a:gd name="T30" fmla="*/ 9 w 9"/>
                  <a:gd name="T31" fmla="*/ 17 h 52"/>
                  <a:gd name="T32" fmla="*/ 9 w 9"/>
                  <a:gd name="T33" fmla="*/ 9 h 52"/>
                  <a:gd name="T34" fmla="*/ 9 w 9"/>
                  <a:gd name="T35" fmla="*/ 3 h 52"/>
                  <a:gd name="T36" fmla="*/ 9 w 9"/>
                  <a:gd name="T37" fmla="*/ 0 h 52"/>
                  <a:gd name="T38" fmla="*/ 9 w 9"/>
                  <a:gd name="T39" fmla="*/ 0 h 52"/>
                  <a:gd name="T40" fmla="*/ 4 w 9"/>
                  <a:gd name="T41" fmla="*/ 0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52"/>
                  <a:gd name="T65" fmla="*/ 9 w 9"/>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52">
                    <a:moveTo>
                      <a:pt x="4" y="0"/>
                    </a:moveTo>
                    <a:lnTo>
                      <a:pt x="4" y="0"/>
                    </a:lnTo>
                    <a:lnTo>
                      <a:pt x="4" y="3"/>
                    </a:lnTo>
                    <a:lnTo>
                      <a:pt x="4" y="9"/>
                    </a:lnTo>
                    <a:lnTo>
                      <a:pt x="4" y="17"/>
                    </a:lnTo>
                    <a:lnTo>
                      <a:pt x="3" y="25"/>
                    </a:lnTo>
                    <a:lnTo>
                      <a:pt x="2" y="32"/>
                    </a:lnTo>
                    <a:lnTo>
                      <a:pt x="2" y="40"/>
                    </a:lnTo>
                    <a:lnTo>
                      <a:pt x="1" y="46"/>
                    </a:lnTo>
                    <a:lnTo>
                      <a:pt x="0" y="51"/>
                    </a:lnTo>
                    <a:lnTo>
                      <a:pt x="4" y="52"/>
                    </a:lnTo>
                    <a:lnTo>
                      <a:pt x="6" y="47"/>
                    </a:lnTo>
                    <a:lnTo>
                      <a:pt x="7" y="40"/>
                    </a:lnTo>
                    <a:lnTo>
                      <a:pt x="8" y="33"/>
                    </a:lnTo>
                    <a:lnTo>
                      <a:pt x="8" y="25"/>
                    </a:lnTo>
                    <a:lnTo>
                      <a:pt x="9" y="17"/>
                    </a:lnTo>
                    <a:lnTo>
                      <a:pt x="9" y="9"/>
                    </a:lnTo>
                    <a:lnTo>
                      <a:pt x="9" y="3"/>
                    </a:lnTo>
                    <a:lnTo>
                      <a:pt x="9" y="0"/>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2" name="Freeform 57">
                <a:extLst>
                  <a:ext uri="{FF2B5EF4-FFF2-40B4-BE49-F238E27FC236}">
                    <a16:creationId xmlns:a16="http://schemas.microsoft.com/office/drawing/2014/main" id="{31527C7E-4E0F-BC48-B0E2-057FF8CB377B}"/>
                  </a:ext>
                </a:extLst>
              </p:cNvPr>
              <p:cNvSpPr>
                <a:spLocks/>
              </p:cNvSpPr>
              <p:nvPr/>
            </p:nvSpPr>
            <p:spPr bwMode="auto">
              <a:xfrm>
                <a:off x="493" y="1754"/>
                <a:ext cx="17" cy="108"/>
              </a:xfrm>
              <a:custGeom>
                <a:avLst/>
                <a:gdLst>
                  <a:gd name="T0" fmla="*/ 13 w 17"/>
                  <a:gd name="T1" fmla="*/ 0 h 108"/>
                  <a:gd name="T2" fmla="*/ 13 w 17"/>
                  <a:gd name="T3" fmla="*/ 0 h 108"/>
                  <a:gd name="T4" fmla="*/ 9 w 17"/>
                  <a:gd name="T5" fmla="*/ 10 h 108"/>
                  <a:gd name="T6" fmla="*/ 7 w 17"/>
                  <a:gd name="T7" fmla="*/ 23 h 108"/>
                  <a:gd name="T8" fmla="*/ 5 w 17"/>
                  <a:gd name="T9" fmla="*/ 37 h 108"/>
                  <a:gd name="T10" fmla="*/ 4 w 17"/>
                  <a:gd name="T11" fmla="*/ 53 h 108"/>
                  <a:gd name="T12" fmla="*/ 3 w 17"/>
                  <a:gd name="T13" fmla="*/ 69 h 108"/>
                  <a:gd name="T14" fmla="*/ 2 w 17"/>
                  <a:gd name="T15" fmla="*/ 84 h 108"/>
                  <a:gd name="T16" fmla="*/ 0 w 17"/>
                  <a:gd name="T17" fmla="*/ 97 h 108"/>
                  <a:gd name="T18" fmla="*/ 0 w 17"/>
                  <a:gd name="T19" fmla="*/ 108 h 108"/>
                  <a:gd name="T20" fmla="*/ 5 w 17"/>
                  <a:gd name="T21" fmla="*/ 108 h 108"/>
                  <a:gd name="T22" fmla="*/ 6 w 17"/>
                  <a:gd name="T23" fmla="*/ 97 h 108"/>
                  <a:gd name="T24" fmla="*/ 6 w 17"/>
                  <a:gd name="T25" fmla="*/ 84 h 108"/>
                  <a:gd name="T26" fmla="*/ 7 w 17"/>
                  <a:gd name="T27" fmla="*/ 69 h 108"/>
                  <a:gd name="T28" fmla="*/ 8 w 17"/>
                  <a:gd name="T29" fmla="*/ 53 h 108"/>
                  <a:gd name="T30" fmla="*/ 9 w 17"/>
                  <a:gd name="T31" fmla="*/ 38 h 108"/>
                  <a:gd name="T32" fmla="*/ 12 w 17"/>
                  <a:gd name="T33" fmla="*/ 24 h 108"/>
                  <a:gd name="T34" fmla="*/ 14 w 17"/>
                  <a:gd name="T35" fmla="*/ 11 h 108"/>
                  <a:gd name="T36" fmla="*/ 17 w 17"/>
                  <a:gd name="T37" fmla="*/ 1 h 108"/>
                  <a:gd name="T38" fmla="*/ 17 w 17"/>
                  <a:gd name="T39" fmla="*/ 1 h 108"/>
                  <a:gd name="T40" fmla="*/ 13 w 17"/>
                  <a:gd name="T41" fmla="*/ 0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08"/>
                  <a:gd name="T65" fmla="*/ 17 w 17"/>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08">
                    <a:moveTo>
                      <a:pt x="13" y="0"/>
                    </a:moveTo>
                    <a:lnTo>
                      <a:pt x="13" y="0"/>
                    </a:lnTo>
                    <a:lnTo>
                      <a:pt x="9" y="10"/>
                    </a:lnTo>
                    <a:lnTo>
                      <a:pt x="7" y="23"/>
                    </a:lnTo>
                    <a:lnTo>
                      <a:pt x="5" y="37"/>
                    </a:lnTo>
                    <a:lnTo>
                      <a:pt x="4" y="53"/>
                    </a:lnTo>
                    <a:lnTo>
                      <a:pt x="3" y="69"/>
                    </a:lnTo>
                    <a:lnTo>
                      <a:pt x="2" y="84"/>
                    </a:lnTo>
                    <a:lnTo>
                      <a:pt x="0" y="97"/>
                    </a:lnTo>
                    <a:lnTo>
                      <a:pt x="0" y="108"/>
                    </a:lnTo>
                    <a:lnTo>
                      <a:pt x="5" y="108"/>
                    </a:lnTo>
                    <a:lnTo>
                      <a:pt x="6" y="97"/>
                    </a:lnTo>
                    <a:lnTo>
                      <a:pt x="6" y="84"/>
                    </a:lnTo>
                    <a:lnTo>
                      <a:pt x="7" y="69"/>
                    </a:lnTo>
                    <a:lnTo>
                      <a:pt x="8" y="53"/>
                    </a:lnTo>
                    <a:lnTo>
                      <a:pt x="9" y="38"/>
                    </a:lnTo>
                    <a:lnTo>
                      <a:pt x="12" y="24"/>
                    </a:lnTo>
                    <a:lnTo>
                      <a:pt x="14" y="11"/>
                    </a:lnTo>
                    <a:lnTo>
                      <a:pt x="17" y="1"/>
                    </a:lnTo>
                    <a:lnTo>
                      <a:pt x="1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3" name="Freeform 58">
                <a:extLst>
                  <a:ext uri="{FF2B5EF4-FFF2-40B4-BE49-F238E27FC236}">
                    <a16:creationId xmlns:a16="http://schemas.microsoft.com/office/drawing/2014/main" id="{3E54ED50-E39C-F445-99EA-3B793206852C}"/>
                  </a:ext>
                </a:extLst>
              </p:cNvPr>
              <p:cNvSpPr>
                <a:spLocks/>
              </p:cNvSpPr>
              <p:nvPr/>
            </p:nvSpPr>
            <p:spPr bwMode="auto">
              <a:xfrm>
                <a:off x="506" y="1570"/>
                <a:ext cx="20" cy="185"/>
              </a:xfrm>
              <a:custGeom>
                <a:avLst/>
                <a:gdLst>
                  <a:gd name="T0" fmla="*/ 16 w 20"/>
                  <a:gd name="T1" fmla="*/ 0 h 185"/>
                  <a:gd name="T2" fmla="*/ 10 w 20"/>
                  <a:gd name="T3" fmla="*/ 0 h 185"/>
                  <a:gd name="T4" fmla="*/ 12 w 20"/>
                  <a:gd name="T5" fmla="*/ 23 h 185"/>
                  <a:gd name="T6" fmla="*/ 13 w 20"/>
                  <a:gd name="T7" fmla="*/ 47 h 185"/>
                  <a:gd name="T8" fmla="*/ 16 w 20"/>
                  <a:gd name="T9" fmla="*/ 70 h 185"/>
                  <a:gd name="T10" fmla="*/ 16 w 20"/>
                  <a:gd name="T11" fmla="*/ 94 h 185"/>
                  <a:gd name="T12" fmla="*/ 16 w 20"/>
                  <a:gd name="T13" fmla="*/ 116 h 185"/>
                  <a:gd name="T14" fmla="*/ 12 w 20"/>
                  <a:gd name="T15" fmla="*/ 139 h 185"/>
                  <a:gd name="T16" fmla="*/ 10 w 20"/>
                  <a:gd name="T17" fmla="*/ 150 h 185"/>
                  <a:gd name="T18" fmla="*/ 8 w 20"/>
                  <a:gd name="T19" fmla="*/ 162 h 185"/>
                  <a:gd name="T20" fmla="*/ 4 w 20"/>
                  <a:gd name="T21" fmla="*/ 173 h 185"/>
                  <a:gd name="T22" fmla="*/ 0 w 20"/>
                  <a:gd name="T23" fmla="*/ 184 h 185"/>
                  <a:gd name="T24" fmla="*/ 4 w 20"/>
                  <a:gd name="T25" fmla="*/ 185 h 185"/>
                  <a:gd name="T26" fmla="*/ 9 w 20"/>
                  <a:gd name="T27" fmla="*/ 174 h 185"/>
                  <a:gd name="T28" fmla="*/ 12 w 20"/>
                  <a:gd name="T29" fmla="*/ 163 h 185"/>
                  <a:gd name="T30" fmla="*/ 16 w 20"/>
                  <a:gd name="T31" fmla="*/ 151 h 185"/>
                  <a:gd name="T32" fmla="*/ 17 w 20"/>
                  <a:gd name="T33" fmla="*/ 140 h 185"/>
                  <a:gd name="T34" fmla="*/ 20 w 20"/>
                  <a:gd name="T35" fmla="*/ 116 h 185"/>
                  <a:gd name="T36" fmla="*/ 20 w 20"/>
                  <a:gd name="T37" fmla="*/ 94 h 185"/>
                  <a:gd name="T38" fmla="*/ 20 w 20"/>
                  <a:gd name="T39" fmla="*/ 70 h 185"/>
                  <a:gd name="T40" fmla="*/ 18 w 20"/>
                  <a:gd name="T41" fmla="*/ 47 h 185"/>
                  <a:gd name="T42" fmla="*/ 17 w 20"/>
                  <a:gd name="T43" fmla="*/ 23 h 185"/>
                  <a:gd name="T44" fmla="*/ 16 w 20"/>
                  <a:gd name="T45" fmla="*/ 0 h 185"/>
                  <a:gd name="T46" fmla="*/ 10 w 20"/>
                  <a:gd name="T47" fmla="*/ 0 h 185"/>
                  <a:gd name="T48" fmla="*/ 16 w 20"/>
                  <a:gd name="T49" fmla="*/ 0 h 1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
                  <a:gd name="T76" fmla="*/ 0 h 185"/>
                  <a:gd name="T77" fmla="*/ 20 w 20"/>
                  <a:gd name="T78" fmla="*/ 185 h 1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 h="185">
                    <a:moveTo>
                      <a:pt x="16" y="0"/>
                    </a:moveTo>
                    <a:lnTo>
                      <a:pt x="10" y="0"/>
                    </a:lnTo>
                    <a:lnTo>
                      <a:pt x="12" y="23"/>
                    </a:lnTo>
                    <a:lnTo>
                      <a:pt x="13" y="47"/>
                    </a:lnTo>
                    <a:lnTo>
                      <a:pt x="16" y="70"/>
                    </a:lnTo>
                    <a:lnTo>
                      <a:pt x="16" y="94"/>
                    </a:lnTo>
                    <a:lnTo>
                      <a:pt x="16" y="116"/>
                    </a:lnTo>
                    <a:lnTo>
                      <a:pt x="12" y="139"/>
                    </a:lnTo>
                    <a:lnTo>
                      <a:pt x="10" y="150"/>
                    </a:lnTo>
                    <a:lnTo>
                      <a:pt x="8" y="162"/>
                    </a:lnTo>
                    <a:lnTo>
                      <a:pt x="4" y="173"/>
                    </a:lnTo>
                    <a:lnTo>
                      <a:pt x="0" y="184"/>
                    </a:lnTo>
                    <a:lnTo>
                      <a:pt x="4" y="185"/>
                    </a:lnTo>
                    <a:lnTo>
                      <a:pt x="9" y="174"/>
                    </a:lnTo>
                    <a:lnTo>
                      <a:pt x="12" y="163"/>
                    </a:lnTo>
                    <a:lnTo>
                      <a:pt x="16" y="151"/>
                    </a:lnTo>
                    <a:lnTo>
                      <a:pt x="17" y="140"/>
                    </a:lnTo>
                    <a:lnTo>
                      <a:pt x="20" y="116"/>
                    </a:lnTo>
                    <a:lnTo>
                      <a:pt x="20" y="94"/>
                    </a:lnTo>
                    <a:lnTo>
                      <a:pt x="20" y="70"/>
                    </a:lnTo>
                    <a:lnTo>
                      <a:pt x="18" y="47"/>
                    </a:lnTo>
                    <a:lnTo>
                      <a:pt x="17" y="23"/>
                    </a:lnTo>
                    <a:lnTo>
                      <a:pt x="16" y="0"/>
                    </a:lnTo>
                    <a:lnTo>
                      <a:pt x="10" y="0"/>
                    </a:lnTo>
                    <a:lnTo>
                      <a:pt x="1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4" name="Freeform 59">
                <a:extLst>
                  <a:ext uri="{FF2B5EF4-FFF2-40B4-BE49-F238E27FC236}">
                    <a16:creationId xmlns:a16="http://schemas.microsoft.com/office/drawing/2014/main" id="{5E22A93E-E21F-8148-8FA6-83613D56475A}"/>
                  </a:ext>
                </a:extLst>
              </p:cNvPr>
              <p:cNvSpPr>
                <a:spLocks/>
              </p:cNvSpPr>
              <p:nvPr/>
            </p:nvSpPr>
            <p:spPr bwMode="auto">
              <a:xfrm>
                <a:off x="516" y="1570"/>
                <a:ext cx="10" cy="98"/>
              </a:xfrm>
              <a:custGeom>
                <a:avLst/>
                <a:gdLst>
                  <a:gd name="T0" fmla="*/ 10 w 10"/>
                  <a:gd name="T1" fmla="*/ 98 h 98"/>
                  <a:gd name="T2" fmla="*/ 10 w 10"/>
                  <a:gd name="T3" fmla="*/ 98 h 98"/>
                  <a:gd name="T4" fmla="*/ 9 w 10"/>
                  <a:gd name="T5" fmla="*/ 86 h 98"/>
                  <a:gd name="T6" fmla="*/ 8 w 10"/>
                  <a:gd name="T7" fmla="*/ 73 h 98"/>
                  <a:gd name="T8" fmla="*/ 8 w 10"/>
                  <a:gd name="T9" fmla="*/ 61 h 98"/>
                  <a:gd name="T10" fmla="*/ 8 w 10"/>
                  <a:gd name="T11" fmla="*/ 49 h 98"/>
                  <a:gd name="T12" fmla="*/ 8 w 10"/>
                  <a:gd name="T13" fmla="*/ 37 h 98"/>
                  <a:gd name="T14" fmla="*/ 8 w 10"/>
                  <a:gd name="T15" fmla="*/ 23 h 98"/>
                  <a:gd name="T16" fmla="*/ 7 w 10"/>
                  <a:gd name="T17" fmla="*/ 12 h 98"/>
                  <a:gd name="T18" fmla="*/ 6 w 10"/>
                  <a:gd name="T19" fmla="*/ 0 h 98"/>
                  <a:gd name="T20" fmla="*/ 0 w 10"/>
                  <a:gd name="T21" fmla="*/ 0 h 98"/>
                  <a:gd name="T22" fmla="*/ 2 w 10"/>
                  <a:gd name="T23" fmla="*/ 12 h 98"/>
                  <a:gd name="T24" fmla="*/ 3 w 10"/>
                  <a:gd name="T25" fmla="*/ 24 h 98"/>
                  <a:gd name="T26" fmla="*/ 3 w 10"/>
                  <a:gd name="T27" fmla="*/ 37 h 98"/>
                  <a:gd name="T28" fmla="*/ 3 w 10"/>
                  <a:gd name="T29" fmla="*/ 49 h 98"/>
                  <a:gd name="T30" fmla="*/ 3 w 10"/>
                  <a:gd name="T31" fmla="*/ 61 h 98"/>
                  <a:gd name="T32" fmla="*/ 3 w 10"/>
                  <a:gd name="T33" fmla="*/ 73 h 98"/>
                  <a:gd name="T34" fmla="*/ 4 w 10"/>
                  <a:gd name="T35" fmla="*/ 86 h 98"/>
                  <a:gd name="T36" fmla="*/ 6 w 10"/>
                  <a:gd name="T37" fmla="*/ 98 h 98"/>
                  <a:gd name="T38" fmla="*/ 6 w 10"/>
                  <a:gd name="T39" fmla="*/ 98 h 98"/>
                  <a:gd name="T40" fmla="*/ 10 w 10"/>
                  <a:gd name="T41" fmla="*/ 98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98"/>
                  <a:gd name="T65" fmla="*/ 10 w 10"/>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98">
                    <a:moveTo>
                      <a:pt x="10" y="98"/>
                    </a:moveTo>
                    <a:lnTo>
                      <a:pt x="10" y="98"/>
                    </a:lnTo>
                    <a:lnTo>
                      <a:pt x="9" y="86"/>
                    </a:lnTo>
                    <a:lnTo>
                      <a:pt x="8" y="73"/>
                    </a:lnTo>
                    <a:lnTo>
                      <a:pt x="8" y="61"/>
                    </a:lnTo>
                    <a:lnTo>
                      <a:pt x="8" y="49"/>
                    </a:lnTo>
                    <a:lnTo>
                      <a:pt x="8" y="37"/>
                    </a:lnTo>
                    <a:lnTo>
                      <a:pt x="8" y="23"/>
                    </a:lnTo>
                    <a:lnTo>
                      <a:pt x="7" y="12"/>
                    </a:lnTo>
                    <a:lnTo>
                      <a:pt x="6" y="0"/>
                    </a:lnTo>
                    <a:lnTo>
                      <a:pt x="0" y="0"/>
                    </a:lnTo>
                    <a:lnTo>
                      <a:pt x="2" y="12"/>
                    </a:lnTo>
                    <a:lnTo>
                      <a:pt x="3" y="24"/>
                    </a:lnTo>
                    <a:lnTo>
                      <a:pt x="3" y="37"/>
                    </a:lnTo>
                    <a:lnTo>
                      <a:pt x="3" y="49"/>
                    </a:lnTo>
                    <a:lnTo>
                      <a:pt x="3" y="61"/>
                    </a:lnTo>
                    <a:lnTo>
                      <a:pt x="3" y="73"/>
                    </a:lnTo>
                    <a:lnTo>
                      <a:pt x="4" y="86"/>
                    </a:lnTo>
                    <a:lnTo>
                      <a:pt x="6" y="98"/>
                    </a:lnTo>
                    <a:lnTo>
                      <a:pt x="10" y="9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5" name="Freeform 60">
                <a:extLst>
                  <a:ext uri="{FF2B5EF4-FFF2-40B4-BE49-F238E27FC236}">
                    <a16:creationId xmlns:a16="http://schemas.microsoft.com/office/drawing/2014/main" id="{7FE0A677-FB87-8440-9DDA-D34A190F04F8}"/>
                  </a:ext>
                </a:extLst>
              </p:cNvPr>
              <p:cNvSpPr>
                <a:spLocks/>
              </p:cNvSpPr>
              <p:nvPr/>
            </p:nvSpPr>
            <p:spPr bwMode="auto">
              <a:xfrm>
                <a:off x="522" y="1668"/>
                <a:ext cx="45" cy="194"/>
              </a:xfrm>
              <a:custGeom>
                <a:avLst/>
                <a:gdLst>
                  <a:gd name="T0" fmla="*/ 45 w 45"/>
                  <a:gd name="T1" fmla="*/ 193 h 194"/>
                  <a:gd name="T2" fmla="*/ 45 w 45"/>
                  <a:gd name="T3" fmla="*/ 193 h 194"/>
                  <a:gd name="T4" fmla="*/ 39 w 45"/>
                  <a:gd name="T5" fmla="*/ 170 h 194"/>
                  <a:gd name="T6" fmla="*/ 33 w 45"/>
                  <a:gd name="T7" fmla="*/ 146 h 194"/>
                  <a:gd name="T8" fmla="*/ 28 w 45"/>
                  <a:gd name="T9" fmla="*/ 122 h 194"/>
                  <a:gd name="T10" fmla="*/ 22 w 45"/>
                  <a:gd name="T11" fmla="*/ 98 h 194"/>
                  <a:gd name="T12" fmla="*/ 17 w 45"/>
                  <a:gd name="T13" fmla="*/ 72 h 194"/>
                  <a:gd name="T14" fmla="*/ 12 w 45"/>
                  <a:gd name="T15" fmla="*/ 48 h 194"/>
                  <a:gd name="T16" fmla="*/ 8 w 45"/>
                  <a:gd name="T17" fmla="*/ 23 h 194"/>
                  <a:gd name="T18" fmla="*/ 4 w 45"/>
                  <a:gd name="T19" fmla="*/ 0 h 194"/>
                  <a:gd name="T20" fmla="*/ 0 w 45"/>
                  <a:gd name="T21" fmla="*/ 0 h 194"/>
                  <a:gd name="T22" fmla="*/ 3 w 45"/>
                  <a:gd name="T23" fmla="*/ 24 h 194"/>
                  <a:gd name="T24" fmla="*/ 8 w 45"/>
                  <a:gd name="T25" fmla="*/ 49 h 194"/>
                  <a:gd name="T26" fmla="*/ 12 w 45"/>
                  <a:gd name="T27" fmla="*/ 73 h 194"/>
                  <a:gd name="T28" fmla="*/ 18 w 45"/>
                  <a:gd name="T29" fmla="*/ 98 h 194"/>
                  <a:gd name="T30" fmla="*/ 23 w 45"/>
                  <a:gd name="T31" fmla="*/ 123 h 194"/>
                  <a:gd name="T32" fmla="*/ 29 w 45"/>
                  <a:gd name="T33" fmla="*/ 146 h 194"/>
                  <a:gd name="T34" fmla="*/ 35 w 45"/>
                  <a:gd name="T35" fmla="*/ 171 h 194"/>
                  <a:gd name="T36" fmla="*/ 40 w 45"/>
                  <a:gd name="T37" fmla="*/ 194 h 194"/>
                  <a:gd name="T38" fmla="*/ 40 w 45"/>
                  <a:gd name="T39" fmla="*/ 194 h 194"/>
                  <a:gd name="T40" fmla="*/ 45 w 45"/>
                  <a:gd name="T41" fmla="*/ 193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194"/>
                  <a:gd name="T65" fmla="*/ 45 w 45"/>
                  <a:gd name="T66" fmla="*/ 194 h 1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194">
                    <a:moveTo>
                      <a:pt x="45" y="193"/>
                    </a:moveTo>
                    <a:lnTo>
                      <a:pt x="45" y="193"/>
                    </a:lnTo>
                    <a:lnTo>
                      <a:pt x="39" y="170"/>
                    </a:lnTo>
                    <a:lnTo>
                      <a:pt x="33" y="146"/>
                    </a:lnTo>
                    <a:lnTo>
                      <a:pt x="28" y="122"/>
                    </a:lnTo>
                    <a:lnTo>
                      <a:pt x="22" y="98"/>
                    </a:lnTo>
                    <a:lnTo>
                      <a:pt x="17" y="72"/>
                    </a:lnTo>
                    <a:lnTo>
                      <a:pt x="12" y="48"/>
                    </a:lnTo>
                    <a:lnTo>
                      <a:pt x="8" y="23"/>
                    </a:lnTo>
                    <a:lnTo>
                      <a:pt x="4" y="0"/>
                    </a:lnTo>
                    <a:lnTo>
                      <a:pt x="0" y="0"/>
                    </a:lnTo>
                    <a:lnTo>
                      <a:pt x="3" y="24"/>
                    </a:lnTo>
                    <a:lnTo>
                      <a:pt x="8" y="49"/>
                    </a:lnTo>
                    <a:lnTo>
                      <a:pt x="12" y="73"/>
                    </a:lnTo>
                    <a:lnTo>
                      <a:pt x="18" y="98"/>
                    </a:lnTo>
                    <a:lnTo>
                      <a:pt x="23" y="123"/>
                    </a:lnTo>
                    <a:lnTo>
                      <a:pt x="29" y="146"/>
                    </a:lnTo>
                    <a:lnTo>
                      <a:pt x="35" y="171"/>
                    </a:lnTo>
                    <a:lnTo>
                      <a:pt x="40" y="194"/>
                    </a:lnTo>
                    <a:lnTo>
                      <a:pt x="45" y="19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6" name="Freeform 61">
                <a:extLst>
                  <a:ext uri="{FF2B5EF4-FFF2-40B4-BE49-F238E27FC236}">
                    <a16:creationId xmlns:a16="http://schemas.microsoft.com/office/drawing/2014/main" id="{6DCF0FED-A4AB-B649-B191-CAC2BA68BDE5}"/>
                  </a:ext>
                </a:extLst>
              </p:cNvPr>
              <p:cNvSpPr>
                <a:spLocks/>
              </p:cNvSpPr>
              <p:nvPr/>
            </p:nvSpPr>
            <p:spPr bwMode="auto">
              <a:xfrm>
                <a:off x="537" y="1861"/>
                <a:ext cx="31" cy="228"/>
              </a:xfrm>
              <a:custGeom>
                <a:avLst/>
                <a:gdLst>
                  <a:gd name="T0" fmla="*/ 5 w 31"/>
                  <a:gd name="T1" fmla="*/ 228 h 228"/>
                  <a:gd name="T2" fmla="*/ 5 w 31"/>
                  <a:gd name="T3" fmla="*/ 228 h 228"/>
                  <a:gd name="T4" fmla="*/ 7 w 31"/>
                  <a:gd name="T5" fmla="*/ 210 h 228"/>
                  <a:gd name="T6" fmla="*/ 12 w 31"/>
                  <a:gd name="T7" fmla="*/ 183 h 228"/>
                  <a:gd name="T8" fmla="*/ 16 w 31"/>
                  <a:gd name="T9" fmla="*/ 150 h 228"/>
                  <a:gd name="T10" fmla="*/ 22 w 31"/>
                  <a:gd name="T11" fmla="*/ 114 h 228"/>
                  <a:gd name="T12" fmla="*/ 26 w 31"/>
                  <a:gd name="T13" fmla="*/ 79 h 228"/>
                  <a:gd name="T14" fmla="*/ 30 w 31"/>
                  <a:gd name="T15" fmla="*/ 46 h 228"/>
                  <a:gd name="T16" fmla="*/ 31 w 31"/>
                  <a:gd name="T17" fmla="*/ 32 h 228"/>
                  <a:gd name="T18" fmla="*/ 31 w 31"/>
                  <a:gd name="T19" fmla="*/ 19 h 228"/>
                  <a:gd name="T20" fmla="*/ 31 w 31"/>
                  <a:gd name="T21" fmla="*/ 8 h 228"/>
                  <a:gd name="T22" fmla="*/ 30 w 31"/>
                  <a:gd name="T23" fmla="*/ 0 h 228"/>
                  <a:gd name="T24" fmla="*/ 25 w 31"/>
                  <a:gd name="T25" fmla="*/ 1 h 228"/>
                  <a:gd name="T26" fmla="*/ 26 w 31"/>
                  <a:gd name="T27" fmla="*/ 8 h 228"/>
                  <a:gd name="T28" fmla="*/ 26 w 31"/>
                  <a:gd name="T29" fmla="*/ 19 h 228"/>
                  <a:gd name="T30" fmla="*/ 26 w 31"/>
                  <a:gd name="T31" fmla="*/ 31 h 228"/>
                  <a:gd name="T32" fmla="*/ 25 w 31"/>
                  <a:gd name="T33" fmla="*/ 45 h 228"/>
                  <a:gd name="T34" fmla="*/ 22 w 31"/>
                  <a:gd name="T35" fmla="*/ 78 h 228"/>
                  <a:gd name="T36" fmla="*/ 17 w 31"/>
                  <a:gd name="T37" fmla="*/ 113 h 228"/>
                  <a:gd name="T38" fmla="*/ 12 w 31"/>
                  <a:gd name="T39" fmla="*/ 150 h 228"/>
                  <a:gd name="T40" fmla="*/ 7 w 31"/>
                  <a:gd name="T41" fmla="*/ 183 h 228"/>
                  <a:gd name="T42" fmla="*/ 3 w 31"/>
                  <a:gd name="T43" fmla="*/ 210 h 228"/>
                  <a:gd name="T44" fmla="*/ 0 w 31"/>
                  <a:gd name="T45" fmla="*/ 228 h 228"/>
                  <a:gd name="T46" fmla="*/ 0 w 31"/>
                  <a:gd name="T47" fmla="*/ 228 h 228"/>
                  <a:gd name="T48" fmla="*/ 5 w 31"/>
                  <a:gd name="T49" fmla="*/ 228 h 2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228"/>
                  <a:gd name="T77" fmla="*/ 31 w 31"/>
                  <a:gd name="T78" fmla="*/ 228 h 2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228">
                    <a:moveTo>
                      <a:pt x="5" y="228"/>
                    </a:moveTo>
                    <a:lnTo>
                      <a:pt x="5" y="228"/>
                    </a:lnTo>
                    <a:lnTo>
                      <a:pt x="7" y="210"/>
                    </a:lnTo>
                    <a:lnTo>
                      <a:pt x="12" y="183"/>
                    </a:lnTo>
                    <a:lnTo>
                      <a:pt x="16" y="150"/>
                    </a:lnTo>
                    <a:lnTo>
                      <a:pt x="22" y="114"/>
                    </a:lnTo>
                    <a:lnTo>
                      <a:pt x="26" y="79"/>
                    </a:lnTo>
                    <a:lnTo>
                      <a:pt x="30" y="46"/>
                    </a:lnTo>
                    <a:lnTo>
                      <a:pt x="31" y="32"/>
                    </a:lnTo>
                    <a:lnTo>
                      <a:pt x="31" y="19"/>
                    </a:lnTo>
                    <a:lnTo>
                      <a:pt x="31" y="8"/>
                    </a:lnTo>
                    <a:lnTo>
                      <a:pt x="30" y="0"/>
                    </a:lnTo>
                    <a:lnTo>
                      <a:pt x="25" y="1"/>
                    </a:lnTo>
                    <a:lnTo>
                      <a:pt x="26" y="8"/>
                    </a:lnTo>
                    <a:lnTo>
                      <a:pt x="26" y="19"/>
                    </a:lnTo>
                    <a:lnTo>
                      <a:pt x="26" y="31"/>
                    </a:lnTo>
                    <a:lnTo>
                      <a:pt x="25" y="45"/>
                    </a:lnTo>
                    <a:lnTo>
                      <a:pt x="22" y="78"/>
                    </a:lnTo>
                    <a:lnTo>
                      <a:pt x="17" y="113"/>
                    </a:lnTo>
                    <a:lnTo>
                      <a:pt x="12" y="150"/>
                    </a:lnTo>
                    <a:lnTo>
                      <a:pt x="7" y="183"/>
                    </a:lnTo>
                    <a:lnTo>
                      <a:pt x="3" y="210"/>
                    </a:lnTo>
                    <a:lnTo>
                      <a:pt x="0" y="228"/>
                    </a:lnTo>
                    <a:lnTo>
                      <a:pt x="5" y="2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7" name="Freeform 62">
                <a:extLst>
                  <a:ext uri="{FF2B5EF4-FFF2-40B4-BE49-F238E27FC236}">
                    <a16:creationId xmlns:a16="http://schemas.microsoft.com/office/drawing/2014/main" id="{1954A2A9-34F0-D040-9D99-3A54C2427A9E}"/>
                  </a:ext>
                </a:extLst>
              </p:cNvPr>
              <p:cNvSpPr>
                <a:spLocks/>
              </p:cNvSpPr>
              <p:nvPr/>
            </p:nvSpPr>
            <p:spPr bwMode="auto">
              <a:xfrm>
                <a:off x="537" y="2089"/>
                <a:ext cx="16" cy="41"/>
              </a:xfrm>
              <a:custGeom>
                <a:avLst/>
                <a:gdLst>
                  <a:gd name="T0" fmla="*/ 12 w 16"/>
                  <a:gd name="T1" fmla="*/ 41 h 41"/>
                  <a:gd name="T2" fmla="*/ 16 w 16"/>
                  <a:gd name="T3" fmla="*/ 40 h 41"/>
                  <a:gd name="T4" fmla="*/ 14 w 16"/>
                  <a:gd name="T5" fmla="*/ 35 h 41"/>
                  <a:gd name="T6" fmla="*/ 13 w 16"/>
                  <a:gd name="T7" fmla="*/ 31 h 41"/>
                  <a:gd name="T8" fmla="*/ 11 w 16"/>
                  <a:gd name="T9" fmla="*/ 26 h 41"/>
                  <a:gd name="T10" fmla="*/ 8 w 16"/>
                  <a:gd name="T11" fmla="*/ 21 h 41"/>
                  <a:gd name="T12" fmla="*/ 7 w 16"/>
                  <a:gd name="T13" fmla="*/ 16 h 41"/>
                  <a:gd name="T14" fmla="*/ 6 w 16"/>
                  <a:gd name="T15" fmla="*/ 11 h 41"/>
                  <a:gd name="T16" fmla="*/ 5 w 16"/>
                  <a:gd name="T17" fmla="*/ 6 h 41"/>
                  <a:gd name="T18" fmla="*/ 5 w 16"/>
                  <a:gd name="T19" fmla="*/ 0 h 41"/>
                  <a:gd name="T20" fmla="*/ 0 w 16"/>
                  <a:gd name="T21" fmla="*/ 0 h 41"/>
                  <a:gd name="T22" fmla="*/ 0 w 16"/>
                  <a:gd name="T23" fmla="*/ 6 h 41"/>
                  <a:gd name="T24" fmla="*/ 2 w 16"/>
                  <a:gd name="T25" fmla="*/ 12 h 41"/>
                  <a:gd name="T26" fmla="*/ 3 w 16"/>
                  <a:gd name="T27" fmla="*/ 17 h 41"/>
                  <a:gd name="T28" fmla="*/ 4 w 16"/>
                  <a:gd name="T29" fmla="*/ 22 h 41"/>
                  <a:gd name="T30" fmla="*/ 6 w 16"/>
                  <a:gd name="T31" fmla="*/ 27 h 41"/>
                  <a:gd name="T32" fmla="*/ 8 w 16"/>
                  <a:gd name="T33" fmla="*/ 32 h 41"/>
                  <a:gd name="T34" fmla="*/ 9 w 16"/>
                  <a:gd name="T35" fmla="*/ 37 h 41"/>
                  <a:gd name="T36" fmla="*/ 12 w 16"/>
                  <a:gd name="T37" fmla="*/ 41 h 41"/>
                  <a:gd name="T38" fmla="*/ 16 w 16"/>
                  <a:gd name="T39" fmla="*/ 40 h 41"/>
                  <a:gd name="T40" fmla="*/ 12 w 16"/>
                  <a:gd name="T41" fmla="*/ 41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41"/>
                  <a:gd name="T65" fmla="*/ 16 w 16"/>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41">
                    <a:moveTo>
                      <a:pt x="12" y="41"/>
                    </a:moveTo>
                    <a:lnTo>
                      <a:pt x="16" y="40"/>
                    </a:lnTo>
                    <a:lnTo>
                      <a:pt x="14" y="35"/>
                    </a:lnTo>
                    <a:lnTo>
                      <a:pt x="13" y="31"/>
                    </a:lnTo>
                    <a:lnTo>
                      <a:pt x="11" y="26"/>
                    </a:lnTo>
                    <a:lnTo>
                      <a:pt x="8" y="21"/>
                    </a:lnTo>
                    <a:lnTo>
                      <a:pt x="7" y="16"/>
                    </a:lnTo>
                    <a:lnTo>
                      <a:pt x="6" y="11"/>
                    </a:lnTo>
                    <a:lnTo>
                      <a:pt x="5" y="6"/>
                    </a:lnTo>
                    <a:lnTo>
                      <a:pt x="5" y="0"/>
                    </a:lnTo>
                    <a:lnTo>
                      <a:pt x="0" y="0"/>
                    </a:lnTo>
                    <a:lnTo>
                      <a:pt x="0" y="6"/>
                    </a:lnTo>
                    <a:lnTo>
                      <a:pt x="2" y="12"/>
                    </a:lnTo>
                    <a:lnTo>
                      <a:pt x="3" y="17"/>
                    </a:lnTo>
                    <a:lnTo>
                      <a:pt x="4" y="22"/>
                    </a:lnTo>
                    <a:lnTo>
                      <a:pt x="6" y="27"/>
                    </a:lnTo>
                    <a:lnTo>
                      <a:pt x="8" y="32"/>
                    </a:lnTo>
                    <a:lnTo>
                      <a:pt x="9" y="37"/>
                    </a:lnTo>
                    <a:lnTo>
                      <a:pt x="12" y="41"/>
                    </a:lnTo>
                    <a:lnTo>
                      <a:pt x="16" y="40"/>
                    </a:lnTo>
                    <a:lnTo>
                      <a:pt x="12"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8" name="Freeform 63">
                <a:extLst>
                  <a:ext uri="{FF2B5EF4-FFF2-40B4-BE49-F238E27FC236}">
                    <a16:creationId xmlns:a16="http://schemas.microsoft.com/office/drawing/2014/main" id="{773634C6-0A02-6C49-83E7-0BD523D4AFA9}"/>
                  </a:ext>
                </a:extLst>
              </p:cNvPr>
              <p:cNvSpPr>
                <a:spLocks/>
              </p:cNvSpPr>
              <p:nvPr/>
            </p:nvSpPr>
            <p:spPr bwMode="auto">
              <a:xfrm>
                <a:off x="542" y="2108"/>
                <a:ext cx="11" cy="22"/>
              </a:xfrm>
              <a:custGeom>
                <a:avLst/>
                <a:gdLst>
                  <a:gd name="T0" fmla="*/ 4 w 11"/>
                  <a:gd name="T1" fmla="*/ 6 h 22"/>
                  <a:gd name="T2" fmla="*/ 0 w 11"/>
                  <a:gd name="T3" fmla="*/ 6 h 22"/>
                  <a:gd name="T4" fmla="*/ 1 w 11"/>
                  <a:gd name="T5" fmla="*/ 8 h 22"/>
                  <a:gd name="T6" fmla="*/ 2 w 11"/>
                  <a:gd name="T7" fmla="*/ 10 h 22"/>
                  <a:gd name="T8" fmla="*/ 3 w 11"/>
                  <a:gd name="T9" fmla="*/ 11 h 22"/>
                  <a:gd name="T10" fmla="*/ 3 w 11"/>
                  <a:gd name="T11" fmla="*/ 12 h 22"/>
                  <a:gd name="T12" fmla="*/ 3 w 11"/>
                  <a:gd name="T13" fmla="*/ 14 h 22"/>
                  <a:gd name="T14" fmla="*/ 4 w 11"/>
                  <a:gd name="T15" fmla="*/ 16 h 22"/>
                  <a:gd name="T16" fmla="*/ 6 w 11"/>
                  <a:gd name="T17" fmla="*/ 18 h 22"/>
                  <a:gd name="T18" fmla="*/ 7 w 11"/>
                  <a:gd name="T19" fmla="*/ 22 h 22"/>
                  <a:gd name="T20" fmla="*/ 11 w 11"/>
                  <a:gd name="T21" fmla="*/ 21 h 22"/>
                  <a:gd name="T22" fmla="*/ 10 w 11"/>
                  <a:gd name="T23" fmla="*/ 17 h 22"/>
                  <a:gd name="T24" fmla="*/ 9 w 11"/>
                  <a:gd name="T25" fmla="*/ 15 h 22"/>
                  <a:gd name="T26" fmla="*/ 8 w 11"/>
                  <a:gd name="T27" fmla="*/ 13 h 22"/>
                  <a:gd name="T28" fmla="*/ 8 w 11"/>
                  <a:gd name="T29" fmla="*/ 11 h 22"/>
                  <a:gd name="T30" fmla="*/ 7 w 11"/>
                  <a:gd name="T31" fmla="*/ 10 h 22"/>
                  <a:gd name="T32" fmla="*/ 7 w 11"/>
                  <a:gd name="T33" fmla="*/ 8 h 22"/>
                  <a:gd name="T34" fmla="*/ 6 w 11"/>
                  <a:gd name="T35" fmla="*/ 6 h 22"/>
                  <a:gd name="T36" fmla="*/ 4 w 11"/>
                  <a:gd name="T37" fmla="*/ 4 h 22"/>
                  <a:gd name="T38" fmla="*/ 0 w 11"/>
                  <a:gd name="T39" fmla="*/ 4 h 22"/>
                  <a:gd name="T40" fmla="*/ 4 w 11"/>
                  <a:gd name="T41" fmla="*/ 4 h 22"/>
                  <a:gd name="T42" fmla="*/ 3 w 11"/>
                  <a:gd name="T43" fmla="*/ 0 h 22"/>
                  <a:gd name="T44" fmla="*/ 0 w 11"/>
                  <a:gd name="T45" fmla="*/ 4 h 22"/>
                  <a:gd name="T46" fmla="*/ 4 w 11"/>
                  <a:gd name="T47" fmla="*/ 6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22"/>
                  <a:gd name="T74" fmla="*/ 11 w 11"/>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22">
                    <a:moveTo>
                      <a:pt x="4" y="6"/>
                    </a:moveTo>
                    <a:lnTo>
                      <a:pt x="0" y="6"/>
                    </a:lnTo>
                    <a:lnTo>
                      <a:pt x="1" y="8"/>
                    </a:lnTo>
                    <a:lnTo>
                      <a:pt x="2" y="10"/>
                    </a:lnTo>
                    <a:lnTo>
                      <a:pt x="3" y="11"/>
                    </a:lnTo>
                    <a:lnTo>
                      <a:pt x="3" y="12"/>
                    </a:lnTo>
                    <a:lnTo>
                      <a:pt x="3" y="14"/>
                    </a:lnTo>
                    <a:lnTo>
                      <a:pt x="4" y="16"/>
                    </a:lnTo>
                    <a:lnTo>
                      <a:pt x="6" y="18"/>
                    </a:lnTo>
                    <a:lnTo>
                      <a:pt x="7" y="22"/>
                    </a:lnTo>
                    <a:lnTo>
                      <a:pt x="11" y="21"/>
                    </a:lnTo>
                    <a:lnTo>
                      <a:pt x="10" y="17"/>
                    </a:lnTo>
                    <a:lnTo>
                      <a:pt x="9" y="15"/>
                    </a:lnTo>
                    <a:lnTo>
                      <a:pt x="8" y="13"/>
                    </a:lnTo>
                    <a:lnTo>
                      <a:pt x="8" y="11"/>
                    </a:lnTo>
                    <a:lnTo>
                      <a:pt x="7" y="10"/>
                    </a:lnTo>
                    <a:lnTo>
                      <a:pt x="7" y="8"/>
                    </a:lnTo>
                    <a:lnTo>
                      <a:pt x="6" y="6"/>
                    </a:lnTo>
                    <a:lnTo>
                      <a:pt x="4" y="4"/>
                    </a:lnTo>
                    <a:lnTo>
                      <a:pt x="0" y="4"/>
                    </a:lnTo>
                    <a:lnTo>
                      <a:pt x="4" y="4"/>
                    </a:lnTo>
                    <a:lnTo>
                      <a:pt x="3" y="0"/>
                    </a:lnTo>
                    <a:lnTo>
                      <a:pt x="0" y="4"/>
                    </a:lnTo>
                    <a:lnTo>
                      <a:pt x="4"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9" name="Freeform 64">
                <a:extLst>
                  <a:ext uri="{FF2B5EF4-FFF2-40B4-BE49-F238E27FC236}">
                    <a16:creationId xmlns:a16="http://schemas.microsoft.com/office/drawing/2014/main" id="{91A2041E-8DC0-D741-BD33-FB25EC3EE4E0}"/>
                  </a:ext>
                </a:extLst>
              </p:cNvPr>
              <p:cNvSpPr>
                <a:spLocks/>
              </p:cNvSpPr>
              <p:nvPr/>
            </p:nvSpPr>
            <p:spPr bwMode="auto">
              <a:xfrm>
                <a:off x="505" y="2112"/>
                <a:ext cx="41" cy="139"/>
              </a:xfrm>
              <a:custGeom>
                <a:avLst/>
                <a:gdLst>
                  <a:gd name="T0" fmla="*/ 4 w 41"/>
                  <a:gd name="T1" fmla="*/ 139 h 139"/>
                  <a:gd name="T2" fmla="*/ 4 w 41"/>
                  <a:gd name="T3" fmla="*/ 139 h 139"/>
                  <a:gd name="T4" fmla="*/ 8 w 41"/>
                  <a:gd name="T5" fmla="*/ 126 h 139"/>
                  <a:gd name="T6" fmla="*/ 11 w 41"/>
                  <a:gd name="T7" fmla="*/ 110 h 139"/>
                  <a:gd name="T8" fmla="*/ 14 w 41"/>
                  <a:gd name="T9" fmla="*/ 91 h 139"/>
                  <a:gd name="T10" fmla="*/ 18 w 41"/>
                  <a:gd name="T11" fmla="*/ 72 h 139"/>
                  <a:gd name="T12" fmla="*/ 22 w 41"/>
                  <a:gd name="T13" fmla="*/ 53 h 139"/>
                  <a:gd name="T14" fmla="*/ 28 w 41"/>
                  <a:gd name="T15" fmla="*/ 34 h 139"/>
                  <a:gd name="T16" fmla="*/ 35 w 41"/>
                  <a:gd name="T17" fmla="*/ 17 h 139"/>
                  <a:gd name="T18" fmla="*/ 41 w 41"/>
                  <a:gd name="T19" fmla="*/ 2 h 139"/>
                  <a:gd name="T20" fmla="*/ 37 w 41"/>
                  <a:gd name="T21" fmla="*/ 0 h 139"/>
                  <a:gd name="T22" fmla="*/ 30 w 41"/>
                  <a:gd name="T23" fmla="*/ 15 h 139"/>
                  <a:gd name="T24" fmla="*/ 23 w 41"/>
                  <a:gd name="T25" fmla="*/ 32 h 139"/>
                  <a:gd name="T26" fmla="*/ 18 w 41"/>
                  <a:gd name="T27" fmla="*/ 52 h 139"/>
                  <a:gd name="T28" fmla="*/ 13 w 41"/>
                  <a:gd name="T29" fmla="*/ 71 h 139"/>
                  <a:gd name="T30" fmla="*/ 9 w 41"/>
                  <a:gd name="T31" fmla="*/ 90 h 139"/>
                  <a:gd name="T32" fmla="*/ 5 w 41"/>
                  <a:gd name="T33" fmla="*/ 109 h 139"/>
                  <a:gd name="T34" fmla="*/ 3 w 41"/>
                  <a:gd name="T35" fmla="*/ 125 h 139"/>
                  <a:gd name="T36" fmla="*/ 0 w 41"/>
                  <a:gd name="T37" fmla="*/ 139 h 139"/>
                  <a:gd name="T38" fmla="*/ 0 w 41"/>
                  <a:gd name="T39" fmla="*/ 139 h 139"/>
                  <a:gd name="T40" fmla="*/ 4 w 41"/>
                  <a:gd name="T41" fmla="*/ 139 h 1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139"/>
                  <a:gd name="T65" fmla="*/ 41 w 41"/>
                  <a:gd name="T66" fmla="*/ 139 h 1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139">
                    <a:moveTo>
                      <a:pt x="4" y="139"/>
                    </a:moveTo>
                    <a:lnTo>
                      <a:pt x="4" y="139"/>
                    </a:lnTo>
                    <a:lnTo>
                      <a:pt x="8" y="126"/>
                    </a:lnTo>
                    <a:lnTo>
                      <a:pt x="11" y="110"/>
                    </a:lnTo>
                    <a:lnTo>
                      <a:pt x="14" y="91"/>
                    </a:lnTo>
                    <a:lnTo>
                      <a:pt x="18" y="72"/>
                    </a:lnTo>
                    <a:lnTo>
                      <a:pt x="22" y="53"/>
                    </a:lnTo>
                    <a:lnTo>
                      <a:pt x="28" y="34"/>
                    </a:lnTo>
                    <a:lnTo>
                      <a:pt x="35" y="17"/>
                    </a:lnTo>
                    <a:lnTo>
                      <a:pt x="41" y="2"/>
                    </a:lnTo>
                    <a:lnTo>
                      <a:pt x="37" y="0"/>
                    </a:lnTo>
                    <a:lnTo>
                      <a:pt x="30" y="15"/>
                    </a:lnTo>
                    <a:lnTo>
                      <a:pt x="23" y="32"/>
                    </a:lnTo>
                    <a:lnTo>
                      <a:pt x="18" y="52"/>
                    </a:lnTo>
                    <a:lnTo>
                      <a:pt x="13" y="71"/>
                    </a:lnTo>
                    <a:lnTo>
                      <a:pt x="9" y="90"/>
                    </a:lnTo>
                    <a:lnTo>
                      <a:pt x="5" y="109"/>
                    </a:lnTo>
                    <a:lnTo>
                      <a:pt x="3" y="125"/>
                    </a:lnTo>
                    <a:lnTo>
                      <a:pt x="0" y="139"/>
                    </a:lnTo>
                    <a:lnTo>
                      <a:pt x="4" y="13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0" name="Freeform 65">
                <a:extLst>
                  <a:ext uri="{FF2B5EF4-FFF2-40B4-BE49-F238E27FC236}">
                    <a16:creationId xmlns:a16="http://schemas.microsoft.com/office/drawing/2014/main" id="{E2FB6AC9-61E5-7A42-84CB-32E30E4F52A3}"/>
                  </a:ext>
                </a:extLst>
              </p:cNvPr>
              <p:cNvSpPr>
                <a:spLocks/>
              </p:cNvSpPr>
              <p:nvPr/>
            </p:nvSpPr>
            <p:spPr bwMode="auto">
              <a:xfrm>
                <a:off x="497" y="2251"/>
                <a:ext cx="12" cy="93"/>
              </a:xfrm>
              <a:custGeom>
                <a:avLst/>
                <a:gdLst>
                  <a:gd name="T0" fmla="*/ 5 w 12"/>
                  <a:gd name="T1" fmla="*/ 93 h 93"/>
                  <a:gd name="T2" fmla="*/ 5 w 12"/>
                  <a:gd name="T3" fmla="*/ 93 h 93"/>
                  <a:gd name="T4" fmla="*/ 5 w 12"/>
                  <a:gd name="T5" fmla="*/ 84 h 93"/>
                  <a:gd name="T6" fmla="*/ 5 w 12"/>
                  <a:gd name="T7" fmla="*/ 75 h 93"/>
                  <a:gd name="T8" fmla="*/ 4 w 12"/>
                  <a:gd name="T9" fmla="*/ 66 h 93"/>
                  <a:gd name="T10" fmla="*/ 4 w 12"/>
                  <a:gd name="T11" fmla="*/ 55 h 93"/>
                  <a:gd name="T12" fmla="*/ 5 w 12"/>
                  <a:gd name="T13" fmla="*/ 43 h 93"/>
                  <a:gd name="T14" fmla="*/ 7 w 12"/>
                  <a:gd name="T15" fmla="*/ 31 h 93"/>
                  <a:gd name="T16" fmla="*/ 9 w 12"/>
                  <a:gd name="T17" fmla="*/ 17 h 93"/>
                  <a:gd name="T18" fmla="*/ 12 w 12"/>
                  <a:gd name="T19" fmla="*/ 0 h 93"/>
                  <a:gd name="T20" fmla="*/ 8 w 12"/>
                  <a:gd name="T21" fmla="*/ 0 h 93"/>
                  <a:gd name="T22" fmla="*/ 4 w 12"/>
                  <a:gd name="T23" fmla="*/ 16 h 93"/>
                  <a:gd name="T24" fmla="*/ 2 w 12"/>
                  <a:gd name="T25" fmla="*/ 30 h 93"/>
                  <a:gd name="T26" fmla="*/ 1 w 12"/>
                  <a:gd name="T27" fmla="*/ 43 h 93"/>
                  <a:gd name="T28" fmla="*/ 0 w 12"/>
                  <a:gd name="T29" fmla="*/ 54 h 93"/>
                  <a:gd name="T30" fmla="*/ 0 w 12"/>
                  <a:gd name="T31" fmla="*/ 66 h 93"/>
                  <a:gd name="T32" fmla="*/ 0 w 12"/>
                  <a:gd name="T33" fmla="*/ 75 h 93"/>
                  <a:gd name="T34" fmla="*/ 1 w 12"/>
                  <a:gd name="T35" fmla="*/ 84 h 93"/>
                  <a:gd name="T36" fmla="*/ 1 w 12"/>
                  <a:gd name="T37" fmla="*/ 93 h 93"/>
                  <a:gd name="T38" fmla="*/ 1 w 12"/>
                  <a:gd name="T39" fmla="*/ 93 h 93"/>
                  <a:gd name="T40" fmla="*/ 5 w 12"/>
                  <a:gd name="T41" fmla="*/ 93 h 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93"/>
                  <a:gd name="T65" fmla="*/ 12 w 12"/>
                  <a:gd name="T66" fmla="*/ 93 h 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93">
                    <a:moveTo>
                      <a:pt x="5" y="93"/>
                    </a:moveTo>
                    <a:lnTo>
                      <a:pt x="5" y="93"/>
                    </a:lnTo>
                    <a:lnTo>
                      <a:pt x="5" y="84"/>
                    </a:lnTo>
                    <a:lnTo>
                      <a:pt x="5" y="75"/>
                    </a:lnTo>
                    <a:lnTo>
                      <a:pt x="4" y="66"/>
                    </a:lnTo>
                    <a:lnTo>
                      <a:pt x="4" y="55"/>
                    </a:lnTo>
                    <a:lnTo>
                      <a:pt x="5" y="43"/>
                    </a:lnTo>
                    <a:lnTo>
                      <a:pt x="7" y="31"/>
                    </a:lnTo>
                    <a:lnTo>
                      <a:pt x="9" y="17"/>
                    </a:lnTo>
                    <a:lnTo>
                      <a:pt x="12" y="0"/>
                    </a:lnTo>
                    <a:lnTo>
                      <a:pt x="8" y="0"/>
                    </a:lnTo>
                    <a:lnTo>
                      <a:pt x="4" y="16"/>
                    </a:lnTo>
                    <a:lnTo>
                      <a:pt x="2" y="30"/>
                    </a:lnTo>
                    <a:lnTo>
                      <a:pt x="1" y="43"/>
                    </a:lnTo>
                    <a:lnTo>
                      <a:pt x="0" y="54"/>
                    </a:lnTo>
                    <a:lnTo>
                      <a:pt x="0" y="66"/>
                    </a:lnTo>
                    <a:lnTo>
                      <a:pt x="0" y="75"/>
                    </a:lnTo>
                    <a:lnTo>
                      <a:pt x="1" y="84"/>
                    </a:lnTo>
                    <a:lnTo>
                      <a:pt x="1" y="93"/>
                    </a:lnTo>
                    <a:lnTo>
                      <a:pt x="5" y="9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1" name="Freeform 66">
                <a:extLst>
                  <a:ext uri="{FF2B5EF4-FFF2-40B4-BE49-F238E27FC236}">
                    <a16:creationId xmlns:a16="http://schemas.microsoft.com/office/drawing/2014/main" id="{C1ABF073-9347-764F-ACB2-E7080DBFC9FF}"/>
                  </a:ext>
                </a:extLst>
              </p:cNvPr>
              <p:cNvSpPr>
                <a:spLocks/>
              </p:cNvSpPr>
              <p:nvPr/>
            </p:nvSpPr>
            <p:spPr bwMode="auto">
              <a:xfrm>
                <a:off x="498" y="2344"/>
                <a:ext cx="59" cy="490"/>
              </a:xfrm>
              <a:custGeom>
                <a:avLst/>
                <a:gdLst>
                  <a:gd name="T0" fmla="*/ 59 w 59"/>
                  <a:gd name="T1" fmla="*/ 488 h 490"/>
                  <a:gd name="T2" fmla="*/ 59 w 59"/>
                  <a:gd name="T3" fmla="*/ 488 h 490"/>
                  <a:gd name="T4" fmla="*/ 52 w 59"/>
                  <a:gd name="T5" fmla="*/ 464 h 490"/>
                  <a:gd name="T6" fmla="*/ 45 w 59"/>
                  <a:gd name="T7" fmla="*/ 438 h 490"/>
                  <a:gd name="T8" fmla="*/ 39 w 59"/>
                  <a:gd name="T9" fmla="*/ 409 h 490"/>
                  <a:gd name="T10" fmla="*/ 34 w 59"/>
                  <a:gd name="T11" fmla="*/ 379 h 490"/>
                  <a:gd name="T12" fmla="*/ 28 w 59"/>
                  <a:gd name="T13" fmla="*/ 347 h 490"/>
                  <a:gd name="T14" fmla="*/ 25 w 59"/>
                  <a:gd name="T15" fmla="*/ 314 h 490"/>
                  <a:gd name="T16" fmla="*/ 20 w 59"/>
                  <a:gd name="T17" fmla="*/ 280 h 490"/>
                  <a:gd name="T18" fmla="*/ 17 w 59"/>
                  <a:gd name="T19" fmla="*/ 245 h 490"/>
                  <a:gd name="T20" fmla="*/ 11 w 59"/>
                  <a:gd name="T21" fmla="*/ 177 h 490"/>
                  <a:gd name="T22" fmla="*/ 8 w 59"/>
                  <a:gd name="T23" fmla="*/ 111 h 490"/>
                  <a:gd name="T24" fmla="*/ 6 w 59"/>
                  <a:gd name="T25" fmla="*/ 51 h 490"/>
                  <a:gd name="T26" fmla="*/ 4 w 59"/>
                  <a:gd name="T27" fmla="*/ 0 h 490"/>
                  <a:gd name="T28" fmla="*/ 0 w 59"/>
                  <a:gd name="T29" fmla="*/ 0 h 490"/>
                  <a:gd name="T30" fmla="*/ 0 w 59"/>
                  <a:gd name="T31" fmla="*/ 51 h 490"/>
                  <a:gd name="T32" fmla="*/ 2 w 59"/>
                  <a:gd name="T33" fmla="*/ 111 h 490"/>
                  <a:gd name="T34" fmla="*/ 7 w 59"/>
                  <a:gd name="T35" fmla="*/ 177 h 490"/>
                  <a:gd name="T36" fmla="*/ 12 w 59"/>
                  <a:gd name="T37" fmla="*/ 245 h 490"/>
                  <a:gd name="T38" fmla="*/ 16 w 59"/>
                  <a:gd name="T39" fmla="*/ 280 h 490"/>
                  <a:gd name="T40" fmla="*/ 19 w 59"/>
                  <a:gd name="T41" fmla="*/ 314 h 490"/>
                  <a:gd name="T42" fmla="*/ 24 w 59"/>
                  <a:gd name="T43" fmla="*/ 347 h 490"/>
                  <a:gd name="T44" fmla="*/ 29 w 59"/>
                  <a:gd name="T45" fmla="*/ 380 h 490"/>
                  <a:gd name="T46" fmla="*/ 35 w 59"/>
                  <a:gd name="T47" fmla="*/ 410 h 490"/>
                  <a:gd name="T48" fmla="*/ 41 w 59"/>
                  <a:gd name="T49" fmla="*/ 439 h 490"/>
                  <a:gd name="T50" fmla="*/ 47 w 59"/>
                  <a:gd name="T51" fmla="*/ 465 h 490"/>
                  <a:gd name="T52" fmla="*/ 54 w 59"/>
                  <a:gd name="T53" fmla="*/ 490 h 490"/>
                  <a:gd name="T54" fmla="*/ 54 w 59"/>
                  <a:gd name="T55" fmla="*/ 490 h 490"/>
                  <a:gd name="T56" fmla="*/ 59 w 59"/>
                  <a:gd name="T57" fmla="*/ 488 h 4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490"/>
                  <a:gd name="T89" fmla="*/ 59 w 59"/>
                  <a:gd name="T90" fmla="*/ 490 h 4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490">
                    <a:moveTo>
                      <a:pt x="59" y="488"/>
                    </a:moveTo>
                    <a:lnTo>
                      <a:pt x="59" y="488"/>
                    </a:lnTo>
                    <a:lnTo>
                      <a:pt x="52" y="464"/>
                    </a:lnTo>
                    <a:lnTo>
                      <a:pt x="45" y="438"/>
                    </a:lnTo>
                    <a:lnTo>
                      <a:pt x="39" y="409"/>
                    </a:lnTo>
                    <a:lnTo>
                      <a:pt x="34" y="379"/>
                    </a:lnTo>
                    <a:lnTo>
                      <a:pt x="28" y="347"/>
                    </a:lnTo>
                    <a:lnTo>
                      <a:pt x="25" y="314"/>
                    </a:lnTo>
                    <a:lnTo>
                      <a:pt x="20" y="280"/>
                    </a:lnTo>
                    <a:lnTo>
                      <a:pt x="17" y="245"/>
                    </a:lnTo>
                    <a:lnTo>
                      <a:pt x="11" y="177"/>
                    </a:lnTo>
                    <a:lnTo>
                      <a:pt x="8" y="111"/>
                    </a:lnTo>
                    <a:lnTo>
                      <a:pt x="6" y="51"/>
                    </a:lnTo>
                    <a:lnTo>
                      <a:pt x="4" y="0"/>
                    </a:lnTo>
                    <a:lnTo>
                      <a:pt x="0" y="0"/>
                    </a:lnTo>
                    <a:lnTo>
                      <a:pt x="0" y="51"/>
                    </a:lnTo>
                    <a:lnTo>
                      <a:pt x="2" y="111"/>
                    </a:lnTo>
                    <a:lnTo>
                      <a:pt x="7" y="177"/>
                    </a:lnTo>
                    <a:lnTo>
                      <a:pt x="12" y="245"/>
                    </a:lnTo>
                    <a:lnTo>
                      <a:pt x="16" y="280"/>
                    </a:lnTo>
                    <a:lnTo>
                      <a:pt x="19" y="314"/>
                    </a:lnTo>
                    <a:lnTo>
                      <a:pt x="24" y="347"/>
                    </a:lnTo>
                    <a:lnTo>
                      <a:pt x="29" y="380"/>
                    </a:lnTo>
                    <a:lnTo>
                      <a:pt x="35" y="410"/>
                    </a:lnTo>
                    <a:lnTo>
                      <a:pt x="41" y="439"/>
                    </a:lnTo>
                    <a:lnTo>
                      <a:pt x="47" y="465"/>
                    </a:lnTo>
                    <a:lnTo>
                      <a:pt x="54" y="490"/>
                    </a:lnTo>
                    <a:lnTo>
                      <a:pt x="59" y="48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2" name="Freeform 67">
                <a:extLst>
                  <a:ext uri="{FF2B5EF4-FFF2-40B4-BE49-F238E27FC236}">
                    <a16:creationId xmlns:a16="http://schemas.microsoft.com/office/drawing/2014/main" id="{79FBB965-98E2-1F43-928C-A62040C997D0}"/>
                  </a:ext>
                </a:extLst>
              </p:cNvPr>
              <p:cNvSpPr>
                <a:spLocks/>
              </p:cNvSpPr>
              <p:nvPr/>
            </p:nvSpPr>
            <p:spPr bwMode="auto">
              <a:xfrm>
                <a:off x="552" y="2832"/>
                <a:ext cx="46" cy="117"/>
              </a:xfrm>
              <a:custGeom>
                <a:avLst/>
                <a:gdLst>
                  <a:gd name="T0" fmla="*/ 46 w 46"/>
                  <a:gd name="T1" fmla="*/ 114 h 117"/>
                  <a:gd name="T2" fmla="*/ 46 w 46"/>
                  <a:gd name="T3" fmla="*/ 114 h 117"/>
                  <a:gd name="T4" fmla="*/ 41 w 46"/>
                  <a:gd name="T5" fmla="*/ 106 h 117"/>
                  <a:gd name="T6" fmla="*/ 36 w 46"/>
                  <a:gd name="T7" fmla="*/ 95 h 117"/>
                  <a:gd name="T8" fmla="*/ 31 w 46"/>
                  <a:gd name="T9" fmla="*/ 80 h 117"/>
                  <a:gd name="T10" fmla="*/ 25 w 46"/>
                  <a:gd name="T11" fmla="*/ 65 h 117"/>
                  <a:gd name="T12" fmla="*/ 20 w 46"/>
                  <a:gd name="T13" fmla="*/ 49 h 117"/>
                  <a:gd name="T14" fmla="*/ 15 w 46"/>
                  <a:gd name="T15" fmla="*/ 31 h 117"/>
                  <a:gd name="T16" fmla="*/ 9 w 46"/>
                  <a:gd name="T17" fmla="*/ 15 h 117"/>
                  <a:gd name="T18" fmla="*/ 5 w 46"/>
                  <a:gd name="T19" fmla="*/ 0 h 117"/>
                  <a:gd name="T20" fmla="*/ 0 w 46"/>
                  <a:gd name="T21" fmla="*/ 2 h 117"/>
                  <a:gd name="T22" fmla="*/ 5 w 46"/>
                  <a:gd name="T23" fmla="*/ 17 h 117"/>
                  <a:gd name="T24" fmla="*/ 10 w 46"/>
                  <a:gd name="T25" fmla="*/ 33 h 117"/>
                  <a:gd name="T26" fmla="*/ 16 w 46"/>
                  <a:gd name="T27" fmla="*/ 50 h 117"/>
                  <a:gd name="T28" fmla="*/ 20 w 46"/>
                  <a:gd name="T29" fmla="*/ 66 h 117"/>
                  <a:gd name="T30" fmla="*/ 26 w 46"/>
                  <a:gd name="T31" fmla="*/ 81 h 117"/>
                  <a:gd name="T32" fmla="*/ 32 w 46"/>
                  <a:gd name="T33" fmla="*/ 96 h 117"/>
                  <a:gd name="T34" fmla="*/ 36 w 46"/>
                  <a:gd name="T35" fmla="*/ 108 h 117"/>
                  <a:gd name="T36" fmla="*/ 42 w 46"/>
                  <a:gd name="T37" fmla="*/ 117 h 117"/>
                  <a:gd name="T38" fmla="*/ 42 w 46"/>
                  <a:gd name="T39" fmla="*/ 117 h 117"/>
                  <a:gd name="T40" fmla="*/ 46 w 46"/>
                  <a:gd name="T41" fmla="*/ 114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117"/>
                  <a:gd name="T65" fmla="*/ 46 w 46"/>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117">
                    <a:moveTo>
                      <a:pt x="46" y="114"/>
                    </a:moveTo>
                    <a:lnTo>
                      <a:pt x="46" y="114"/>
                    </a:lnTo>
                    <a:lnTo>
                      <a:pt x="41" y="106"/>
                    </a:lnTo>
                    <a:lnTo>
                      <a:pt x="36" y="95"/>
                    </a:lnTo>
                    <a:lnTo>
                      <a:pt x="31" y="80"/>
                    </a:lnTo>
                    <a:lnTo>
                      <a:pt x="25" y="65"/>
                    </a:lnTo>
                    <a:lnTo>
                      <a:pt x="20" y="49"/>
                    </a:lnTo>
                    <a:lnTo>
                      <a:pt x="15" y="31"/>
                    </a:lnTo>
                    <a:lnTo>
                      <a:pt x="9" y="15"/>
                    </a:lnTo>
                    <a:lnTo>
                      <a:pt x="5" y="0"/>
                    </a:lnTo>
                    <a:lnTo>
                      <a:pt x="0" y="2"/>
                    </a:lnTo>
                    <a:lnTo>
                      <a:pt x="5" y="17"/>
                    </a:lnTo>
                    <a:lnTo>
                      <a:pt x="10" y="33"/>
                    </a:lnTo>
                    <a:lnTo>
                      <a:pt x="16" y="50"/>
                    </a:lnTo>
                    <a:lnTo>
                      <a:pt x="20" y="66"/>
                    </a:lnTo>
                    <a:lnTo>
                      <a:pt x="26" y="81"/>
                    </a:lnTo>
                    <a:lnTo>
                      <a:pt x="32" y="96"/>
                    </a:lnTo>
                    <a:lnTo>
                      <a:pt x="36" y="108"/>
                    </a:lnTo>
                    <a:lnTo>
                      <a:pt x="42" y="117"/>
                    </a:lnTo>
                    <a:lnTo>
                      <a:pt x="46" y="1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3" name="Freeform 68">
                <a:extLst>
                  <a:ext uri="{FF2B5EF4-FFF2-40B4-BE49-F238E27FC236}">
                    <a16:creationId xmlns:a16="http://schemas.microsoft.com/office/drawing/2014/main" id="{EDFFD649-1A3C-F04F-99E2-145FCBBCB5CA}"/>
                  </a:ext>
                </a:extLst>
              </p:cNvPr>
              <p:cNvSpPr>
                <a:spLocks/>
              </p:cNvSpPr>
              <p:nvPr/>
            </p:nvSpPr>
            <p:spPr bwMode="auto">
              <a:xfrm>
                <a:off x="589" y="2946"/>
                <a:ext cx="13" cy="39"/>
              </a:xfrm>
              <a:custGeom>
                <a:avLst/>
                <a:gdLst>
                  <a:gd name="T0" fmla="*/ 5 w 13"/>
                  <a:gd name="T1" fmla="*/ 39 h 39"/>
                  <a:gd name="T2" fmla="*/ 5 w 13"/>
                  <a:gd name="T3" fmla="*/ 39 h 39"/>
                  <a:gd name="T4" fmla="*/ 6 w 13"/>
                  <a:gd name="T5" fmla="*/ 33 h 39"/>
                  <a:gd name="T6" fmla="*/ 8 w 13"/>
                  <a:gd name="T7" fmla="*/ 28 h 39"/>
                  <a:gd name="T8" fmla="*/ 9 w 13"/>
                  <a:gd name="T9" fmla="*/ 23 h 39"/>
                  <a:gd name="T10" fmla="*/ 12 w 13"/>
                  <a:gd name="T11" fmla="*/ 18 h 39"/>
                  <a:gd name="T12" fmla="*/ 12 w 13"/>
                  <a:gd name="T13" fmla="*/ 13 h 39"/>
                  <a:gd name="T14" fmla="*/ 13 w 13"/>
                  <a:gd name="T15" fmla="*/ 8 h 39"/>
                  <a:gd name="T16" fmla="*/ 12 w 13"/>
                  <a:gd name="T17" fmla="*/ 4 h 39"/>
                  <a:gd name="T18" fmla="*/ 9 w 13"/>
                  <a:gd name="T19" fmla="*/ 0 h 39"/>
                  <a:gd name="T20" fmla="*/ 5 w 13"/>
                  <a:gd name="T21" fmla="*/ 3 h 39"/>
                  <a:gd name="T22" fmla="*/ 7 w 13"/>
                  <a:gd name="T23" fmla="*/ 5 h 39"/>
                  <a:gd name="T24" fmla="*/ 7 w 13"/>
                  <a:gd name="T25" fmla="*/ 9 h 39"/>
                  <a:gd name="T26" fmla="*/ 7 w 13"/>
                  <a:gd name="T27" fmla="*/ 13 h 39"/>
                  <a:gd name="T28" fmla="*/ 6 w 13"/>
                  <a:gd name="T29" fmla="*/ 17 h 39"/>
                  <a:gd name="T30" fmla="*/ 5 w 13"/>
                  <a:gd name="T31" fmla="*/ 22 h 39"/>
                  <a:gd name="T32" fmla="*/ 4 w 13"/>
                  <a:gd name="T33" fmla="*/ 27 h 39"/>
                  <a:gd name="T34" fmla="*/ 1 w 13"/>
                  <a:gd name="T35" fmla="*/ 32 h 39"/>
                  <a:gd name="T36" fmla="*/ 0 w 13"/>
                  <a:gd name="T37" fmla="*/ 38 h 39"/>
                  <a:gd name="T38" fmla="*/ 0 w 13"/>
                  <a:gd name="T39" fmla="*/ 38 h 39"/>
                  <a:gd name="T40" fmla="*/ 5 w 13"/>
                  <a:gd name="T41" fmla="*/ 39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39"/>
                  <a:gd name="T65" fmla="*/ 13 w 13"/>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39">
                    <a:moveTo>
                      <a:pt x="5" y="39"/>
                    </a:moveTo>
                    <a:lnTo>
                      <a:pt x="5" y="39"/>
                    </a:lnTo>
                    <a:lnTo>
                      <a:pt x="6" y="33"/>
                    </a:lnTo>
                    <a:lnTo>
                      <a:pt x="8" y="28"/>
                    </a:lnTo>
                    <a:lnTo>
                      <a:pt x="9" y="23"/>
                    </a:lnTo>
                    <a:lnTo>
                      <a:pt x="12" y="18"/>
                    </a:lnTo>
                    <a:lnTo>
                      <a:pt x="12" y="13"/>
                    </a:lnTo>
                    <a:lnTo>
                      <a:pt x="13" y="8"/>
                    </a:lnTo>
                    <a:lnTo>
                      <a:pt x="12" y="4"/>
                    </a:lnTo>
                    <a:lnTo>
                      <a:pt x="9" y="0"/>
                    </a:lnTo>
                    <a:lnTo>
                      <a:pt x="5" y="3"/>
                    </a:lnTo>
                    <a:lnTo>
                      <a:pt x="7" y="5"/>
                    </a:lnTo>
                    <a:lnTo>
                      <a:pt x="7" y="9"/>
                    </a:lnTo>
                    <a:lnTo>
                      <a:pt x="7" y="13"/>
                    </a:lnTo>
                    <a:lnTo>
                      <a:pt x="6" y="17"/>
                    </a:lnTo>
                    <a:lnTo>
                      <a:pt x="5" y="22"/>
                    </a:lnTo>
                    <a:lnTo>
                      <a:pt x="4" y="27"/>
                    </a:lnTo>
                    <a:lnTo>
                      <a:pt x="1" y="32"/>
                    </a:lnTo>
                    <a:lnTo>
                      <a:pt x="0" y="38"/>
                    </a:lnTo>
                    <a:lnTo>
                      <a:pt x="5" y="3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4" name="Freeform 69">
                <a:extLst>
                  <a:ext uri="{FF2B5EF4-FFF2-40B4-BE49-F238E27FC236}">
                    <a16:creationId xmlns:a16="http://schemas.microsoft.com/office/drawing/2014/main" id="{68CAF8C0-4BAF-2E41-B19F-DF23CA919FB7}"/>
                  </a:ext>
                </a:extLst>
              </p:cNvPr>
              <p:cNvSpPr>
                <a:spLocks/>
              </p:cNvSpPr>
              <p:nvPr/>
            </p:nvSpPr>
            <p:spPr bwMode="auto">
              <a:xfrm>
                <a:off x="581" y="2984"/>
                <a:ext cx="13" cy="130"/>
              </a:xfrm>
              <a:custGeom>
                <a:avLst/>
                <a:gdLst>
                  <a:gd name="T0" fmla="*/ 8 w 13"/>
                  <a:gd name="T1" fmla="*/ 129 h 130"/>
                  <a:gd name="T2" fmla="*/ 8 w 13"/>
                  <a:gd name="T3" fmla="*/ 129 h 130"/>
                  <a:gd name="T4" fmla="*/ 6 w 13"/>
                  <a:gd name="T5" fmla="*/ 116 h 130"/>
                  <a:gd name="T6" fmla="*/ 5 w 13"/>
                  <a:gd name="T7" fmla="*/ 102 h 130"/>
                  <a:gd name="T8" fmla="*/ 5 w 13"/>
                  <a:gd name="T9" fmla="*/ 88 h 130"/>
                  <a:gd name="T10" fmla="*/ 5 w 13"/>
                  <a:gd name="T11" fmla="*/ 74 h 130"/>
                  <a:gd name="T12" fmla="*/ 6 w 13"/>
                  <a:gd name="T13" fmla="*/ 59 h 130"/>
                  <a:gd name="T14" fmla="*/ 7 w 13"/>
                  <a:gd name="T15" fmla="*/ 41 h 130"/>
                  <a:gd name="T16" fmla="*/ 11 w 13"/>
                  <a:gd name="T17" fmla="*/ 22 h 130"/>
                  <a:gd name="T18" fmla="*/ 13 w 13"/>
                  <a:gd name="T19" fmla="*/ 1 h 130"/>
                  <a:gd name="T20" fmla="*/ 8 w 13"/>
                  <a:gd name="T21" fmla="*/ 0 h 130"/>
                  <a:gd name="T22" fmla="*/ 5 w 13"/>
                  <a:gd name="T23" fmla="*/ 21 h 130"/>
                  <a:gd name="T24" fmla="*/ 3 w 13"/>
                  <a:gd name="T25" fmla="*/ 40 h 130"/>
                  <a:gd name="T26" fmla="*/ 2 w 13"/>
                  <a:gd name="T27" fmla="*/ 58 h 130"/>
                  <a:gd name="T28" fmla="*/ 0 w 13"/>
                  <a:gd name="T29" fmla="*/ 74 h 130"/>
                  <a:gd name="T30" fmla="*/ 0 w 13"/>
                  <a:gd name="T31" fmla="*/ 88 h 130"/>
                  <a:gd name="T32" fmla="*/ 0 w 13"/>
                  <a:gd name="T33" fmla="*/ 102 h 130"/>
                  <a:gd name="T34" fmla="*/ 2 w 13"/>
                  <a:gd name="T35" fmla="*/ 116 h 130"/>
                  <a:gd name="T36" fmla="*/ 4 w 13"/>
                  <a:gd name="T37" fmla="*/ 130 h 130"/>
                  <a:gd name="T38" fmla="*/ 4 w 13"/>
                  <a:gd name="T39" fmla="*/ 129 h 130"/>
                  <a:gd name="T40" fmla="*/ 8 w 13"/>
                  <a:gd name="T41" fmla="*/ 129 h 1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130"/>
                  <a:gd name="T65" fmla="*/ 13 w 13"/>
                  <a:gd name="T66" fmla="*/ 130 h 1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130">
                    <a:moveTo>
                      <a:pt x="8" y="129"/>
                    </a:moveTo>
                    <a:lnTo>
                      <a:pt x="8" y="129"/>
                    </a:lnTo>
                    <a:lnTo>
                      <a:pt x="6" y="116"/>
                    </a:lnTo>
                    <a:lnTo>
                      <a:pt x="5" y="102"/>
                    </a:lnTo>
                    <a:lnTo>
                      <a:pt x="5" y="88"/>
                    </a:lnTo>
                    <a:lnTo>
                      <a:pt x="5" y="74"/>
                    </a:lnTo>
                    <a:lnTo>
                      <a:pt x="6" y="59"/>
                    </a:lnTo>
                    <a:lnTo>
                      <a:pt x="7" y="41"/>
                    </a:lnTo>
                    <a:lnTo>
                      <a:pt x="11" y="22"/>
                    </a:lnTo>
                    <a:lnTo>
                      <a:pt x="13" y="1"/>
                    </a:lnTo>
                    <a:lnTo>
                      <a:pt x="8" y="0"/>
                    </a:lnTo>
                    <a:lnTo>
                      <a:pt x="5" y="21"/>
                    </a:lnTo>
                    <a:lnTo>
                      <a:pt x="3" y="40"/>
                    </a:lnTo>
                    <a:lnTo>
                      <a:pt x="2" y="58"/>
                    </a:lnTo>
                    <a:lnTo>
                      <a:pt x="0" y="74"/>
                    </a:lnTo>
                    <a:lnTo>
                      <a:pt x="0" y="88"/>
                    </a:lnTo>
                    <a:lnTo>
                      <a:pt x="0" y="102"/>
                    </a:lnTo>
                    <a:lnTo>
                      <a:pt x="2" y="116"/>
                    </a:lnTo>
                    <a:lnTo>
                      <a:pt x="4" y="130"/>
                    </a:lnTo>
                    <a:lnTo>
                      <a:pt x="4" y="129"/>
                    </a:lnTo>
                    <a:lnTo>
                      <a:pt x="8" y="12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5" name="Freeform 70">
                <a:extLst>
                  <a:ext uri="{FF2B5EF4-FFF2-40B4-BE49-F238E27FC236}">
                    <a16:creationId xmlns:a16="http://schemas.microsoft.com/office/drawing/2014/main" id="{169DEE2C-AC50-284C-9740-12EE56B906AE}"/>
                  </a:ext>
                </a:extLst>
              </p:cNvPr>
              <p:cNvSpPr>
                <a:spLocks/>
              </p:cNvSpPr>
              <p:nvPr/>
            </p:nvSpPr>
            <p:spPr bwMode="auto">
              <a:xfrm>
                <a:off x="585" y="3113"/>
                <a:ext cx="39" cy="257"/>
              </a:xfrm>
              <a:custGeom>
                <a:avLst/>
                <a:gdLst>
                  <a:gd name="T0" fmla="*/ 39 w 39"/>
                  <a:gd name="T1" fmla="*/ 256 h 257"/>
                  <a:gd name="T2" fmla="*/ 39 w 39"/>
                  <a:gd name="T3" fmla="*/ 256 h 257"/>
                  <a:gd name="T4" fmla="*/ 34 w 39"/>
                  <a:gd name="T5" fmla="*/ 226 h 257"/>
                  <a:gd name="T6" fmla="*/ 28 w 39"/>
                  <a:gd name="T7" fmla="*/ 194 h 257"/>
                  <a:gd name="T8" fmla="*/ 24 w 39"/>
                  <a:gd name="T9" fmla="*/ 161 h 257"/>
                  <a:gd name="T10" fmla="*/ 19 w 39"/>
                  <a:gd name="T11" fmla="*/ 127 h 257"/>
                  <a:gd name="T12" fmla="*/ 16 w 39"/>
                  <a:gd name="T13" fmla="*/ 95 h 257"/>
                  <a:gd name="T14" fmla="*/ 12 w 39"/>
                  <a:gd name="T15" fmla="*/ 61 h 257"/>
                  <a:gd name="T16" fmla="*/ 9 w 39"/>
                  <a:gd name="T17" fmla="*/ 29 h 257"/>
                  <a:gd name="T18" fmla="*/ 4 w 39"/>
                  <a:gd name="T19" fmla="*/ 0 h 257"/>
                  <a:gd name="T20" fmla="*/ 0 w 39"/>
                  <a:gd name="T21" fmla="*/ 0 h 257"/>
                  <a:gd name="T22" fmla="*/ 3 w 39"/>
                  <a:gd name="T23" fmla="*/ 30 h 257"/>
                  <a:gd name="T24" fmla="*/ 8 w 39"/>
                  <a:gd name="T25" fmla="*/ 62 h 257"/>
                  <a:gd name="T26" fmla="*/ 11 w 39"/>
                  <a:gd name="T27" fmla="*/ 95 h 257"/>
                  <a:gd name="T28" fmla="*/ 14 w 39"/>
                  <a:gd name="T29" fmla="*/ 128 h 257"/>
                  <a:gd name="T30" fmla="*/ 19 w 39"/>
                  <a:gd name="T31" fmla="*/ 162 h 257"/>
                  <a:gd name="T32" fmla="*/ 24 w 39"/>
                  <a:gd name="T33" fmla="*/ 194 h 257"/>
                  <a:gd name="T34" fmla="*/ 28 w 39"/>
                  <a:gd name="T35" fmla="*/ 226 h 257"/>
                  <a:gd name="T36" fmla="*/ 35 w 39"/>
                  <a:gd name="T37" fmla="*/ 257 h 257"/>
                  <a:gd name="T38" fmla="*/ 35 w 39"/>
                  <a:gd name="T39" fmla="*/ 257 h 257"/>
                  <a:gd name="T40" fmla="*/ 39 w 39"/>
                  <a:gd name="T41" fmla="*/ 256 h 2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257"/>
                  <a:gd name="T65" fmla="*/ 39 w 39"/>
                  <a:gd name="T66" fmla="*/ 257 h 2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257">
                    <a:moveTo>
                      <a:pt x="39" y="256"/>
                    </a:moveTo>
                    <a:lnTo>
                      <a:pt x="39" y="256"/>
                    </a:lnTo>
                    <a:lnTo>
                      <a:pt x="34" y="226"/>
                    </a:lnTo>
                    <a:lnTo>
                      <a:pt x="28" y="194"/>
                    </a:lnTo>
                    <a:lnTo>
                      <a:pt x="24" y="161"/>
                    </a:lnTo>
                    <a:lnTo>
                      <a:pt x="19" y="127"/>
                    </a:lnTo>
                    <a:lnTo>
                      <a:pt x="16" y="95"/>
                    </a:lnTo>
                    <a:lnTo>
                      <a:pt x="12" y="61"/>
                    </a:lnTo>
                    <a:lnTo>
                      <a:pt x="9" y="29"/>
                    </a:lnTo>
                    <a:lnTo>
                      <a:pt x="4" y="0"/>
                    </a:lnTo>
                    <a:lnTo>
                      <a:pt x="0" y="0"/>
                    </a:lnTo>
                    <a:lnTo>
                      <a:pt x="3" y="30"/>
                    </a:lnTo>
                    <a:lnTo>
                      <a:pt x="8" y="62"/>
                    </a:lnTo>
                    <a:lnTo>
                      <a:pt x="11" y="95"/>
                    </a:lnTo>
                    <a:lnTo>
                      <a:pt x="14" y="128"/>
                    </a:lnTo>
                    <a:lnTo>
                      <a:pt x="19" y="162"/>
                    </a:lnTo>
                    <a:lnTo>
                      <a:pt x="24" y="194"/>
                    </a:lnTo>
                    <a:lnTo>
                      <a:pt x="28" y="226"/>
                    </a:lnTo>
                    <a:lnTo>
                      <a:pt x="35" y="257"/>
                    </a:lnTo>
                    <a:lnTo>
                      <a:pt x="39" y="25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6" name="Freeform 71">
                <a:extLst>
                  <a:ext uri="{FF2B5EF4-FFF2-40B4-BE49-F238E27FC236}">
                    <a16:creationId xmlns:a16="http://schemas.microsoft.com/office/drawing/2014/main" id="{38462416-91DF-D04C-BC1E-0B5EA9EB6130}"/>
                  </a:ext>
                </a:extLst>
              </p:cNvPr>
              <p:cNvSpPr>
                <a:spLocks/>
              </p:cNvSpPr>
              <p:nvPr/>
            </p:nvSpPr>
            <p:spPr bwMode="auto">
              <a:xfrm>
                <a:off x="620" y="3369"/>
                <a:ext cx="46" cy="175"/>
              </a:xfrm>
              <a:custGeom>
                <a:avLst/>
                <a:gdLst>
                  <a:gd name="T0" fmla="*/ 46 w 46"/>
                  <a:gd name="T1" fmla="*/ 174 h 175"/>
                  <a:gd name="T2" fmla="*/ 46 w 46"/>
                  <a:gd name="T3" fmla="*/ 174 h 175"/>
                  <a:gd name="T4" fmla="*/ 42 w 46"/>
                  <a:gd name="T5" fmla="*/ 153 h 175"/>
                  <a:gd name="T6" fmla="*/ 36 w 46"/>
                  <a:gd name="T7" fmla="*/ 132 h 175"/>
                  <a:gd name="T8" fmla="*/ 30 w 46"/>
                  <a:gd name="T9" fmla="*/ 109 h 175"/>
                  <a:gd name="T10" fmla="*/ 25 w 46"/>
                  <a:gd name="T11" fmla="*/ 87 h 175"/>
                  <a:gd name="T12" fmla="*/ 19 w 46"/>
                  <a:gd name="T13" fmla="*/ 65 h 175"/>
                  <a:gd name="T14" fmla="*/ 13 w 46"/>
                  <a:gd name="T15" fmla="*/ 42 h 175"/>
                  <a:gd name="T16" fmla="*/ 9 w 46"/>
                  <a:gd name="T17" fmla="*/ 21 h 175"/>
                  <a:gd name="T18" fmla="*/ 4 w 46"/>
                  <a:gd name="T19" fmla="*/ 0 h 175"/>
                  <a:gd name="T20" fmla="*/ 0 w 46"/>
                  <a:gd name="T21" fmla="*/ 1 h 175"/>
                  <a:gd name="T22" fmla="*/ 4 w 46"/>
                  <a:gd name="T23" fmla="*/ 21 h 175"/>
                  <a:gd name="T24" fmla="*/ 9 w 46"/>
                  <a:gd name="T25" fmla="*/ 43 h 175"/>
                  <a:gd name="T26" fmla="*/ 14 w 46"/>
                  <a:gd name="T27" fmla="*/ 66 h 175"/>
                  <a:gd name="T28" fmla="*/ 20 w 46"/>
                  <a:gd name="T29" fmla="*/ 88 h 175"/>
                  <a:gd name="T30" fmla="*/ 26 w 46"/>
                  <a:gd name="T31" fmla="*/ 111 h 175"/>
                  <a:gd name="T32" fmla="*/ 31 w 46"/>
                  <a:gd name="T33" fmla="*/ 133 h 175"/>
                  <a:gd name="T34" fmla="*/ 37 w 46"/>
                  <a:gd name="T35" fmla="*/ 154 h 175"/>
                  <a:gd name="T36" fmla="*/ 42 w 46"/>
                  <a:gd name="T37" fmla="*/ 175 h 175"/>
                  <a:gd name="T38" fmla="*/ 42 w 46"/>
                  <a:gd name="T39" fmla="*/ 175 h 175"/>
                  <a:gd name="T40" fmla="*/ 46 w 46"/>
                  <a:gd name="T41" fmla="*/ 174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175"/>
                  <a:gd name="T65" fmla="*/ 46 w 46"/>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175">
                    <a:moveTo>
                      <a:pt x="46" y="174"/>
                    </a:moveTo>
                    <a:lnTo>
                      <a:pt x="46" y="174"/>
                    </a:lnTo>
                    <a:lnTo>
                      <a:pt x="42" y="153"/>
                    </a:lnTo>
                    <a:lnTo>
                      <a:pt x="36" y="132"/>
                    </a:lnTo>
                    <a:lnTo>
                      <a:pt x="30" y="109"/>
                    </a:lnTo>
                    <a:lnTo>
                      <a:pt x="25" y="87"/>
                    </a:lnTo>
                    <a:lnTo>
                      <a:pt x="19" y="65"/>
                    </a:lnTo>
                    <a:lnTo>
                      <a:pt x="13" y="42"/>
                    </a:lnTo>
                    <a:lnTo>
                      <a:pt x="9" y="21"/>
                    </a:lnTo>
                    <a:lnTo>
                      <a:pt x="4" y="0"/>
                    </a:lnTo>
                    <a:lnTo>
                      <a:pt x="0" y="1"/>
                    </a:lnTo>
                    <a:lnTo>
                      <a:pt x="4" y="21"/>
                    </a:lnTo>
                    <a:lnTo>
                      <a:pt x="9" y="43"/>
                    </a:lnTo>
                    <a:lnTo>
                      <a:pt x="14" y="66"/>
                    </a:lnTo>
                    <a:lnTo>
                      <a:pt x="20" y="88"/>
                    </a:lnTo>
                    <a:lnTo>
                      <a:pt x="26" y="111"/>
                    </a:lnTo>
                    <a:lnTo>
                      <a:pt x="31" y="133"/>
                    </a:lnTo>
                    <a:lnTo>
                      <a:pt x="37" y="154"/>
                    </a:lnTo>
                    <a:lnTo>
                      <a:pt x="42" y="175"/>
                    </a:lnTo>
                    <a:lnTo>
                      <a:pt x="46" y="17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7" name="Freeform 72">
                <a:extLst>
                  <a:ext uri="{FF2B5EF4-FFF2-40B4-BE49-F238E27FC236}">
                    <a16:creationId xmlns:a16="http://schemas.microsoft.com/office/drawing/2014/main" id="{8D8269B1-0DAF-9E4F-860C-0EF30E9BC7B3}"/>
                  </a:ext>
                </a:extLst>
              </p:cNvPr>
              <p:cNvSpPr>
                <a:spLocks/>
              </p:cNvSpPr>
              <p:nvPr/>
            </p:nvSpPr>
            <p:spPr bwMode="auto">
              <a:xfrm>
                <a:off x="653" y="3543"/>
                <a:ext cx="14" cy="68"/>
              </a:xfrm>
              <a:custGeom>
                <a:avLst/>
                <a:gdLst>
                  <a:gd name="T0" fmla="*/ 4 w 14"/>
                  <a:gd name="T1" fmla="*/ 67 h 68"/>
                  <a:gd name="T2" fmla="*/ 4 w 14"/>
                  <a:gd name="T3" fmla="*/ 68 h 68"/>
                  <a:gd name="T4" fmla="*/ 4 w 14"/>
                  <a:gd name="T5" fmla="*/ 62 h 68"/>
                  <a:gd name="T6" fmla="*/ 5 w 14"/>
                  <a:gd name="T7" fmla="*/ 54 h 68"/>
                  <a:gd name="T8" fmla="*/ 7 w 14"/>
                  <a:gd name="T9" fmla="*/ 45 h 68"/>
                  <a:gd name="T10" fmla="*/ 10 w 14"/>
                  <a:gd name="T11" fmla="*/ 36 h 68"/>
                  <a:gd name="T12" fmla="*/ 12 w 14"/>
                  <a:gd name="T13" fmla="*/ 27 h 68"/>
                  <a:gd name="T14" fmla="*/ 14 w 14"/>
                  <a:gd name="T15" fmla="*/ 17 h 68"/>
                  <a:gd name="T16" fmla="*/ 14 w 14"/>
                  <a:gd name="T17" fmla="*/ 9 h 68"/>
                  <a:gd name="T18" fmla="*/ 13 w 14"/>
                  <a:gd name="T19" fmla="*/ 0 h 68"/>
                  <a:gd name="T20" fmla="*/ 9 w 14"/>
                  <a:gd name="T21" fmla="*/ 1 h 68"/>
                  <a:gd name="T22" fmla="*/ 10 w 14"/>
                  <a:gd name="T23" fmla="*/ 9 h 68"/>
                  <a:gd name="T24" fmla="*/ 10 w 14"/>
                  <a:gd name="T25" fmla="*/ 17 h 68"/>
                  <a:gd name="T26" fmla="*/ 7 w 14"/>
                  <a:gd name="T27" fmla="*/ 26 h 68"/>
                  <a:gd name="T28" fmla="*/ 5 w 14"/>
                  <a:gd name="T29" fmla="*/ 35 h 68"/>
                  <a:gd name="T30" fmla="*/ 3 w 14"/>
                  <a:gd name="T31" fmla="*/ 44 h 68"/>
                  <a:gd name="T32" fmla="*/ 1 w 14"/>
                  <a:gd name="T33" fmla="*/ 53 h 68"/>
                  <a:gd name="T34" fmla="*/ 0 w 14"/>
                  <a:gd name="T35" fmla="*/ 61 h 68"/>
                  <a:gd name="T36" fmla="*/ 0 w 14"/>
                  <a:gd name="T37" fmla="*/ 68 h 68"/>
                  <a:gd name="T38" fmla="*/ 0 w 14"/>
                  <a:gd name="T39" fmla="*/ 68 h 68"/>
                  <a:gd name="T40" fmla="*/ 4 w 14"/>
                  <a:gd name="T41" fmla="*/ 67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68"/>
                  <a:gd name="T65" fmla="*/ 14 w 14"/>
                  <a:gd name="T66" fmla="*/ 68 h 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68">
                    <a:moveTo>
                      <a:pt x="4" y="67"/>
                    </a:moveTo>
                    <a:lnTo>
                      <a:pt x="4" y="68"/>
                    </a:lnTo>
                    <a:lnTo>
                      <a:pt x="4" y="62"/>
                    </a:lnTo>
                    <a:lnTo>
                      <a:pt x="5" y="54"/>
                    </a:lnTo>
                    <a:lnTo>
                      <a:pt x="7" y="45"/>
                    </a:lnTo>
                    <a:lnTo>
                      <a:pt x="10" y="36"/>
                    </a:lnTo>
                    <a:lnTo>
                      <a:pt x="12" y="27"/>
                    </a:lnTo>
                    <a:lnTo>
                      <a:pt x="14" y="17"/>
                    </a:lnTo>
                    <a:lnTo>
                      <a:pt x="14" y="9"/>
                    </a:lnTo>
                    <a:lnTo>
                      <a:pt x="13" y="0"/>
                    </a:lnTo>
                    <a:lnTo>
                      <a:pt x="9" y="1"/>
                    </a:lnTo>
                    <a:lnTo>
                      <a:pt x="10" y="9"/>
                    </a:lnTo>
                    <a:lnTo>
                      <a:pt x="10" y="17"/>
                    </a:lnTo>
                    <a:lnTo>
                      <a:pt x="7" y="26"/>
                    </a:lnTo>
                    <a:lnTo>
                      <a:pt x="5" y="35"/>
                    </a:lnTo>
                    <a:lnTo>
                      <a:pt x="3" y="44"/>
                    </a:lnTo>
                    <a:lnTo>
                      <a:pt x="1" y="53"/>
                    </a:lnTo>
                    <a:lnTo>
                      <a:pt x="0" y="61"/>
                    </a:lnTo>
                    <a:lnTo>
                      <a:pt x="0" y="68"/>
                    </a:lnTo>
                    <a:lnTo>
                      <a:pt x="4" y="6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8" name="Freeform 73">
                <a:extLst>
                  <a:ext uri="{FF2B5EF4-FFF2-40B4-BE49-F238E27FC236}">
                    <a16:creationId xmlns:a16="http://schemas.microsoft.com/office/drawing/2014/main" id="{C24F05DA-86EE-D048-9237-C167B95C699B}"/>
                  </a:ext>
                </a:extLst>
              </p:cNvPr>
              <p:cNvSpPr>
                <a:spLocks/>
              </p:cNvSpPr>
              <p:nvPr/>
            </p:nvSpPr>
            <p:spPr bwMode="auto">
              <a:xfrm>
                <a:off x="653" y="3610"/>
                <a:ext cx="11" cy="28"/>
              </a:xfrm>
              <a:custGeom>
                <a:avLst/>
                <a:gdLst>
                  <a:gd name="T0" fmla="*/ 11 w 11"/>
                  <a:gd name="T1" fmla="*/ 28 h 28"/>
                  <a:gd name="T2" fmla="*/ 11 w 11"/>
                  <a:gd name="T3" fmla="*/ 27 h 28"/>
                  <a:gd name="T4" fmla="*/ 9 w 11"/>
                  <a:gd name="T5" fmla="*/ 22 h 28"/>
                  <a:gd name="T6" fmla="*/ 7 w 11"/>
                  <a:gd name="T7" fmla="*/ 19 h 28"/>
                  <a:gd name="T8" fmla="*/ 6 w 11"/>
                  <a:gd name="T9" fmla="*/ 17 h 28"/>
                  <a:gd name="T10" fmla="*/ 6 w 11"/>
                  <a:gd name="T11" fmla="*/ 14 h 28"/>
                  <a:gd name="T12" fmla="*/ 6 w 11"/>
                  <a:gd name="T13" fmla="*/ 12 h 28"/>
                  <a:gd name="T14" fmla="*/ 5 w 11"/>
                  <a:gd name="T15" fmla="*/ 9 h 28"/>
                  <a:gd name="T16" fmla="*/ 5 w 11"/>
                  <a:gd name="T17" fmla="*/ 5 h 28"/>
                  <a:gd name="T18" fmla="*/ 4 w 11"/>
                  <a:gd name="T19" fmla="*/ 0 h 28"/>
                  <a:gd name="T20" fmla="*/ 0 w 11"/>
                  <a:gd name="T21" fmla="*/ 1 h 28"/>
                  <a:gd name="T22" fmla="*/ 1 w 11"/>
                  <a:gd name="T23" fmla="*/ 6 h 28"/>
                  <a:gd name="T24" fmla="*/ 1 w 11"/>
                  <a:gd name="T25" fmla="*/ 9 h 28"/>
                  <a:gd name="T26" fmla="*/ 1 w 11"/>
                  <a:gd name="T27" fmla="*/ 12 h 28"/>
                  <a:gd name="T28" fmla="*/ 2 w 11"/>
                  <a:gd name="T29" fmla="*/ 15 h 28"/>
                  <a:gd name="T30" fmla="*/ 2 w 11"/>
                  <a:gd name="T31" fmla="*/ 17 h 28"/>
                  <a:gd name="T32" fmla="*/ 3 w 11"/>
                  <a:gd name="T33" fmla="*/ 20 h 28"/>
                  <a:gd name="T34" fmla="*/ 4 w 11"/>
                  <a:gd name="T35" fmla="*/ 24 h 28"/>
                  <a:gd name="T36" fmla="*/ 6 w 11"/>
                  <a:gd name="T37" fmla="*/ 28 h 28"/>
                  <a:gd name="T38" fmla="*/ 6 w 11"/>
                  <a:gd name="T39" fmla="*/ 27 h 28"/>
                  <a:gd name="T40" fmla="*/ 11 w 11"/>
                  <a:gd name="T41" fmla="*/ 28 h 28"/>
                  <a:gd name="T42" fmla="*/ 11 w 11"/>
                  <a:gd name="T43" fmla="*/ 28 h 28"/>
                  <a:gd name="T44" fmla="*/ 11 w 11"/>
                  <a:gd name="T45" fmla="*/ 27 h 28"/>
                  <a:gd name="T46" fmla="*/ 11 w 11"/>
                  <a:gd name="T47" fmla="*/ 28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28"/>
                  <a:gd name="T74" fmla="*/ 11 w 11"/>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28">
                    <a:moveTo>
                      <a:pt x="11" y="28"/>
                    </a:moveTo>
                    <a:lnTo>
                      <a:pt x="11" y="27"/>
                    </a:lnTo>
                    <a:lnTo>
                      <a:pt x="9" y="22"/>
                    </a:lnTo>
                    <a:lnTo>
                      <a:pt x="7" y="19"/>
                    </a:lnTo>
                    <a:lnTo>
                      <a:pt x="6" y="17"/>
                    </a:lnTo>
                    <a:lnTo>
                      <a:pt x="6" y="14"/>
                    </a:lnTo>
                    <a:lnTo>
                      <a:pt x="6" y="12"/>
                    </a:lnTo>
                    <a:lnTo>
                      <a:pt x="5" y="9"/>
                    </a:lnTo>
                    <a:lnTo>
                      <a:pt x="5" y="5"/>
                    </a:lnTo>
                    <a:lnTo>
                      <a:pt x="4" y="0"/>
                    </a:lnTo>
                    <a:lnTo>
                      <a:pt x="0" y="1"/>
                    </a:lnTo>
                    <a:lnTo>
                      <a:pt x="1" y="6"/>
                    </a:lnTo>
                    <a:lnTo>
                      <a:pt x="1" y="9"/>
                    </a:lnTo>
                    <a:lnTo>
                      <a:pt x="1" y="12"/>
                    </a:lnTo>
                    <a:lnTo>
                      <a:pt x="2" y="15"/>
                    </a:lnTo>
                    <a:lnTo>
                      <a:pt x="2" y="17"/>
                    </a:lnTo>
                    <a:lnTo>
                      <a:pt x="3" y="20"/>
                    </a:lnTo>
                    <a:lnTo>
                      <a:pt x="4" y="24"/>
                    </a:lnTo>
                    <a:lnTo>
                      <a:pt x="6" y="28"/>
                    </a:lnTo>
                    <a:lnTo>
                      <a:pt x="6" y="27"/>
                    </a:lnTo>
                    <a:lnTo>
                      <a:pt x="11" y="28"/>
                    </a:lnTo>
                    <a:lnTo>
                      <a:pt x="11" y="27"/>
                    </a:lnTo>
                    <a:lnTo>
                      <a:pt x="11" y="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9" name="Freeform 74">
                <a:extLst>
                  <a:ext uri="{FF2B5EF4-FFF2-40B4-BE49-F238E27FC236}">
                    <a16:creationId xmlns:a16="http://schemas.microsoft.com/office/drawing/2014/main" id="{125290EF-E657-6C43-8294-F216911E2731}"/>
                  </a:ext>
                </a:extLst>
              </p:cNvPr>
              <p:cNvSpPr>
                <a:spLocks/>
              </p:cNvSpPr>
              <p:nvPr/>
            </p:nvSpPr>
            <p:spPr bwMode="auto">
              <a:xfrm>
                <a:off x="619" y="3637"/>
                <a:ext cx="45" cy="68"/>
              </a:xfrm>
              <a:custGeom>
                <a:avLst/>
                <a:gdLst>
                  <a:gd name="T0" fmla="*/ 4 w 45"/>
                  <a:gd name="T1" fmla="*/ 68 h 68"/>
                  <a:gd name="T2" fmla="*/ 4 w 45"/>
                  <a:gd name="T3" fmla="*/ 67 h 68"/>
                  <a:gd name="T4" fmla="*/ 9 w 45"/>
                  <a:gd name="T5" fmla="*/ 58 h 68"/>
                  <a:gd name="T6" fmla="*/ 14 w 45"/>
                  <a:gd name="T7" fmla="*/ 51 h 68"/>
                  <a:gd name="T8" fmla="*/ 19 w 45"/>
                  <a:gd name="T9" fmla="*/ 44 h 68"/>
                  <a:gd name="T10" fmla="*/ 23 w 45"/>
                  <a:gd name="T11" fmla="*/ 38 h 68"/>
                  <a:gd name="T12" fmla="*/ 28 w 45"/>
                  <a:gd name="T13" fmla="*/ 31 h 68"/>
                  <a:gd name="T14" fmla="*/ 32 w 45"/>
                  <a:gd name="T15" fmla="*/ 23 h 68"/>
                  <a:gd name="T16" fmla="*/ 38 w 45"/>
                  <a:gd name="T17" fmla="*/ 14 h 68"/>
                  <a:gd name="T18" fmla="*/ 45 w 45"/>
                  <a:gd name="T19" fmla="*/ 1 h 68"/>
                  <a:gd name="T20" fmla="*/ 40 w 45"/>
                  <a:gd name="T21" fmla="*/ 0 h 68"/>
                  <a:gd name="T22" fmla="*/ 34 w 45"/>
                  <a:gd name="T23" fmla="*/ 12 h 68"/>
                  <a:gd name="T24" fmla="*/ 29 w 45"/>
                  <a:gd name="T25" fmla="*/ 21 h 68"/>
                  <a:gd name="T26" fmla="*/ 23 w 45"/>
                  <a:gd name="T27" fmla="*/ 29 h 68"/>
                  <a:gd name="T28" fmla="*/ 19 w 45"/>
                  <a:gd name="T29" fmla="*/ 36 h 68"/>
                  <a:gd name="T30" fmla="*/ 14 w 45"/>
                  <a:gd name="T31" fmla="*/ 42 h 68"/>
                  <a:gd name="T32" fmla="*/ 10 w 45"/>
                  <a:gd name="T33" fmla="*/ 49 h 68"/>
                  <a:gd name="T34" fmla="*/ 5 w 45"/>
                  <a:gd name="T35" fmla="*/ 56 h 68"/>
                  <a:gd name="T36" fmla="*/ 0 w 45"/>
                  <a:gd name="T37" fmla="*/ 65 h 68"/>
                  <a:gd name="T38" fmla="*/ 0 w 45"/>
                  <a:gd name="T39" fmla="*/ 65 h 68"/>
                  <a:gd name="T40" fmla="*/ 4 w 45"/>
                  <a:gd name="T41" fmla="*/ 68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68"/>
                  <a:gd name="T65" fmla="*/ 45 w 45"/>
                  <a:gd name="T66" fmla="*/ 68 h 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68">
                    <a:moveTo>
                      <a:pt x="4" y="68"/>
                    </a:moveTo>
                    <a:lnTo>
                      <a:pt x="4" y="67"/>
                    </a:lnTo>
                    <a:lnTo>
                      <a:pt x="9" y="58"/>
                    </a:lnTo>
                    <a:lnTo>
                      <a:pt x="14" y="51"/>
                    </a:lnTo>
                    <a:lnTo>
                      <a:pt x="19" y="44"/>
                    </a:lnTo>
                    <a:lnTo>
                      <a:pt x="23" y="38"/>
                    </a:lnTo>
                    <a:lnTo>
                      <a:pt x="28" y="31"/>
                    </a:lnTo>
                    <a:lnTo>
                      <a:pt x="32" y="23"/>
                    </a:lnTo>
                    <a:lnTo>
                      <a:pt x="38" y="14"/>
                    </a:lnTo>
                    <a:lnTo>
                      <a:pt x="45" y="1"/>
                    </a:lnTo>
                    <a:lnTo>
                      <a:pt x="40" y="0"/>
                    </a:lnTo>
                    <a:lnTo>
                      <a:pt x="34" y="12"/>
                    </a:lnTo>
                    <a:lnTo>
                      <a:pt x="29" y="21"/>
                    </a:lnTo>
                    <a:lnTo>
                      <a:pt x="23" y="29"/>
                    </a:lnTo>
                    <a:lnTo>
                      <a:pt x="19" y="36"/>
                    </a:lnTo>
                    <a:lnTo>
                      <a:pt x="14" y="42"/>
                    </a:lnTo>
                    <a:lnTo>
                      <a:pt x="10" y="49"/>
                    </a:lnTo>
                    <a:lnTo>
                      <a:pt x="5" y="56"/>
                    </a:lnTo>
                    <a:lnTo>
                      <a:pt x="0" y="65"/>
                    </a:lnTo>
                    <a:lnTo>
                      <a:pt x="4" y="6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0" name="Freeform 75">
                <a:extLst>
                  <a:ext uri="{FF2B5EF4-FFF2-40B4-BE49-F238E27FC236}">
                    <a16:creationId xmlns:a16="http://schemas.microsoft.com/office/drawing/2014/main" id="{31F6906A-9B9C-0F4C-BA7F-36EFD3917A84}"/>
                  </a:ext>
                </a:extLst>
              </p:cNvPr>
              <p:cNvSpPr>
                <a:spLocks/>
              </p:cNvSpPr>
              <p:nvPr/>
            </p:nvSpPr>
            <p:spPr bwMode="auto">
              <a:xfrm>
                <a:off x="607" y="3702"/>
                <a:ext cx="16" cy="38"/>
              </a:xfrm>
              <a:custGeom>
                <a:avLst/>
                <a:gdLst>
                  <a:gd name="T0" fmla="*/ 6 w 16"/>
                  <a:gd name="T1" fmla="*/ 35 h 38"/>
                  <a:gd name="T2" fmla="*/ 7 w 16"/>
                  <a:gd name="T3" fmla="*/ 35 h 38"/>
                  <a:gd name="T4" fmla="*/ 6 w 16"/>
                  <a:gd name="T5" fmla="*/ 33 h 38"/>
                  <a:gd name="T6" fmla="*/ 6 w 16"/>
                  <a:gd name="T7" fmla="*/ 30 h 38"/>
                  <a:gd name="T8" fmla="*/ 6 w 16"/>
                  <a:gd name="T9" fmla="*/ 26 h 38"/>
                  <a:gd name="T10" fmla="*/ 7 w 16"/>
                  <a:gd name="T11" fmla="*/ 21 h 38"/>
                  <a:gd name="T12" fmla="*/ 8 w 16"/>
                  <a:gd name="T13" fmla="*/ 16 h 38"/>
                  <a:gd name="T14" fmla="*/ 11 w 16"/>
                  <a:gd name="T15" fmla="*/ 11 h 38"/>
                  <a:gd name="T16" fmla="*/ 13 w 16"/>
                  <a:gd name="T17" fmla="*/ 7 h 38"/>
                  <a:gd name="T18" fmla="*/ 16 w 16"/>
                  <a:gd name="T19" fmla="*/ 3 h 38"/>
                  <a:gd name="T20" fmla="*/ 12 w 16"/>
                  <a:gd name="T21" fmla="*/ 0 h 38"/>
                  <a:gd name="T22" fmla="*/ 9 w 16"/>
                  <a:gd name="T23" fmla="*/ 5 h 38"/>
                  <a:gd name="T24" fmla="*/ 6 w 16"/>
                  <a:gd name="T25" fmla="*/ 10 h 38"/>
                  <a:gd name="T26" fmla="*/ 5 w 16"/>
                  <a:gd name="T27" fmla="*/ 15 h 38"/>
                  <a:gd name="T28" fmla="*/ 3 w 16"/>
                  <a:gd name="T29" fmla="*/ 20 h 38"/>
                  <a:gd name="T30" fmla="*/ 2 w 16"/>
                  <a:gd name="T31" fmla="*/ 25 h 38"/>
                  <a:gd name="T32" fmla="*/ 0 w 16"/>
                  <a:gd name="T33" fmla="*/ 30 h 38"/>
                  <a:gd name="T34" fmla="*/ 2 w 16"/>
                  <a:gd name="T35" fmla="*/ 34 h 38"/>
                  <a:gd name="T36" fmla="*/ 3 w 16"/>
                  <a:gd name="T37" fmla="*/ 38 h 38"/>
                  <a:gd name="T38" fmla="*/ 4 w 16"/>
                  <a:gd name="T39" fmla="*/ 38 h 38"/>
                  <a:gd name="T40" fmla="*/ 6 w 16"/>
                  <a:gd name="T41" fmla="*/ 35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8"/>
                  <a:gd name="T65" fmla="*/ 16 w 16"/>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8">
                    <a:moveTo>
                      <a:pt x="6" y="35"/>
                    </a:moveTo>
                    <a:lnTo>
                      <a:pt x="7" y="35"/>
                    </a:lnTo>
                    <a:lnTo>
                      <a:pt x="6" y="33"/>
                    </a:lnTo>
                    <a:lnTo>
                      <a:pt x="6" y="30"/>
                    </a:lnTo>
                    <a:lnTo>
                      <a:pt x="6" y="26"/>
                    </a:lnTo>
                    <a:lnTo>
                      <a:pt x="7" y="21"/>
                    </a:lnTo>
                    <a:lnTo>
                      <a:pt x="8" y="16"/>
                    </a:lnTo>
                    <a:lnTo>
                      <a:pt x="11" y="11"/>
                    </a:lnTo>
                    <a:lnTo>
                      <a:pt x="13" y="7"/>
                    </a:lnTo>
                    <a:lnTo>
                      <a:pt x="16" y="3"/>
                    </a:lnTo>
                    <a:lnTo>
                      <a:pt x="12" y="0"/>
                    </a:lnTo>
                    <a:lnTo>
                      <a:pt x="9" y="5"/>
                    </a:lnTo>
                    <a:lnTo>
                      <a:pt x="6" y="10"/>
                    </a:lnTo>
                    <a:lnTo>
                      <a:pt x="5" y="15"/>
                    </a:lnTo>
                    <a:lnTo>
                      <a:pt x="3" y="20"/>
                    </a:lnTo>
                    <a:lnTo>
                      <a:pt x="2" y="25"/>
                    </a:lnTo>
                    <a:lnTo>
                      <a:pt x="0" y="30"/>
                    </a:lnTo>
                    <a:lnTo>
                      <a:pt x="2" y="34"/>
                    </a:lnTo>
                    <a:lnTo>
                      <a:pt x="3" y="38"/>
                    </a:lnTo>
                    <a:lnTo>
                      <a:pt x="4" y="38"/>
                    </a:lnTo>
                    <a:lnTo>
                      <a:pt x="6" y="3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1" name="Freeform 76">
                <a:extLst>
                  <a:ext uri="{FF2B5EF4-FFF2-40B4-BE49-F238E27FC236}">
                    <a16:creationId xmlns:a16="http://schemas.microsoft.com/office/drawing/2014/main" id="{AC52E8F2-7D05-9640-9517-267AA1C9D61A}"/>
                  </a:ext>
                </a:extLst>
              </p:cNvPr>
              <p:cNvSpPr>
                <a:spLocks/>
              </p:cNvSpPr>
              <p:nvPr/>
            </p:nvSpPr>
            <p:spPr bwMode="auto">
              <a:xfrm>
                <a:off x="611" y="3737"/>
                <a:ext cx="21" cy="6"/>
              </a:xfrm>
              <a:custGeom>
                <a:avLst/>
                <a:gdLst>
                  <a:gd name="T0" fmla="*/ 21 w 21"/>
                  <a:gd name="T1" fmla="*/ 3 h 6"/>
                  <a:gd name="T2" fmla="*/ 20 w 21"/>
                  <a:gd name="T3" fmla="*/ 2 h 6"/>
                  <a:gd name="T4" fmla="*/ 18 w 21"/>
                  <a:gd name="T5" fmla="*/ 1 h 6"/>
                  <a:gd name="T6" fmla="*/ 16 w 21"/>
                  <a:gd name="T7" fmla="*/ 1 h 6"/>
                  <a:gd name="T8" fmla="*/ 13 w 21"/>
                  <a:gd name="T9" fmla="*/ 1 h 6"/>
                  <a:gd name="T10" fmla="*/ 11 w 21"/>
                  <a:gd name="T11" fmla="*/ 1 h 6"/>
                  <a:gd name="T12" fmla="*/ 8 w 21"/>
                  <a:gd name="T13" fmla="*/ 1 h 6"/>
                  <a:gd name="T14" fmla="*/ 5 w 21"/>
                  <a:gd name="T15" fmla="*/ 1 h 6"/>
                  <a:gd name="T16" fmla="*/ 4 w 21"/>
                  <a:gd name="T17" fmla="*/ 1 h 6"/>
                  <a:gd name="T18" fmla="*/ 2 w 21"/>
                  <a:gd name="T19" fmla="*/ 0 h 6"/>
                  <a:gd name="T20" fmla="*/ 0 w 21"/>
                  <a:gd name="T21" fmla="*/ 3 h 6"/>
                  <a:gd name="T22" fmla="*/ 2 w 21"/>
                  <a:gd name="T23" fmla="*/ 5 h 6"/>
                  <a:gd name="T24" fmla="*/ 5 w 21"/>
                  <a:gd name="T25" fmla="*/ 5 h 6"/>
                  <a:gd name="T26" fmla="*/ 8 w 21"/>
                  <a:gd name="T27" fmla="*/ 6 h 6"/>
                  <a:gd name="T28" fmla="*/ 11 w 21"/>
                  <a:gd name="T29" fmla="*/ 5 h 6"/>
                  <a:gd name="T30" fmla="*/ 13 w 21"/>
                  <a:gd name="T31" fmla="*/ 5 h 6"/>
                  <a:gd name="T32" fmla="*/ 16 w 21"/>
                  <a:gd name="T33" fmla="*/ 5 h 6"/>
                  <a:gd name="T34" fmla="*/ 17 w 21"/>
                  <a:gd name="T35" fmla="*/ 5 h 6"/>
                  <a:gd name="T36" fmla="*/ 17 w 21"/>
                  <a:gd name="T37" fmla="*/ 5 h 6"/>
                  <a:gd name="T38" fmla="*/ 17 w 21"/>
                  <a:gd name="T39" fmla="*/ 5 h 6"/>
                  <a:gd name="T40" fmla="*/ 21 w 21"/>
                  <a:gd name="T41" fmla="*/ 3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6"/>
                  <a:gd name="T65" fmla="*/ 21 w 21"/>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6">
                    <a:moveTo>
                      <a:pt x="21" y="3"/>
                    </a:moveTo>
                    <a:lnTo>
                      <a:pt x="20" y="2"/>
                    </a:lnTo>
                    <a:lnTo>
                      <a:pt x="18" y="1"/>
                    </a:lnTo>
                    <a:lnTo>
                      <a:pt x="16" y="1"/>
                    </a:lnTo>
                    <a:lnTo>
                      <a:pt x="13" y="1"/>
                    </a:lnTo>
                    <a:lnTo>
                      <a:pt x="11" y="1"/>
                    </a:lnTo>
                    <a:lnTo>
                      <a:pt x="8" y="1"/>
                    </a:lnTo>
                    <a:lnTo>
                      <a:pt x="5" y="1"/>
                    </a:lnTo>
                    <a:lnTo>
                      <a:pt x="4" y="1"/>
                    </a:lnTo>
                    <a:lnTo>
                      <a:pt x="2" y="0"/>
                    </a:lnTo>
                    <a:lnTo>
                      <a:pt x="0" y="3"/>
                    </a:lnTo>
                    <a:lnTo>
                      <a:pt x="2" y="5"/>
                    </a:lnTo>
                    <a:lnTo>
                      <a:pt x="5" y="5"/>
                    </a:lnTo>
                    <a:lnTo>
                      <a:pt x="8" y="6"/>
                    </a:lnTo>
                    <a:lnTo>
                      <a:pt x="11" y="5"/>
                    </a:lnTo>
                    <a:lnTo>
                      <a:pt x="13" y="5"/>
                    </a:lnTo>
                    <a:lnTo>
                      <a:pt x="16" y="5"/>
                    </a:lnTo>
                    <a:lnTo>
                      <a:pt x="17" y="5"/>
                    </a:lnTo>
                    <a:lnTo>
                      <a:pt x="21"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2" name="Freeform 77">
                <a:extLst>
                  <a:ext uri="{FF2B5EF4-FFF2-40B4-BE49-F238E27FC236}">
                    <a16:creationId xmlns:a16="http://schemas.microsoft.com/office/drawing/2014/main" id="{98CE2618-FDAB-6A4C-8904-90040C2109D6}"/>
                  </a:ext>
                </a:extLst>
              </p:cNvPr>
              <p:cNvSpPr>
                <a:spLocks/>
              </p:cNvSpPr>
              <p:nvPr/>
            </p:nvSpPr>
            <p:spPr bwMode="auto">
              <a:xfrm>
                <a:off x="628" y="3740"/>
                <a:ext cx="16" cy="11"/>
              </a:xfrm>
              <a:custGeom>
                <a:avLst/>
                <a:gdLst>
                  <a:gd name="T0" fmla="*/ 14 w 16"/>
                  <a:gd name="T1" fmla="*/ 7 h 11"/>
                  <a:gd name="T2" fmla="*/ 16 w 16"/>
                  <a:gd name="T3" fmla="*/ 7 h 11"/>
                  <a:gd name="T4" fmla="*/ 13 w 16"/>
                  <a:gd name="T5" fmla="*/ 6 h 11"/>
                  <a:gd name="T6" fmla="*/ 12 w 16"/>
                  <a:gd name="T7" fmla="*/ 6 h 11"/>
                  <a:gd name="T8" fmla="*/ 10 w 16"/>
                  <a:gd name="T9" fmla="*/ 5 h 11"/>
                  <a:gd name="T10" fmla="*/ 9 w 16"/>
                  <a:gd name="T11" fmla="*/ 5 h 11"/>
                  <a:gd name="T12" fmla="*/ 8 w 16"/>
                  <a:gd name="T13" fmla="*/ 4 h 11"/>
                  <a:gd name="T14" fmla="*/ 6 w 16"/>
                  <a:gd name="T15" fmla="*/ 3 h 11"/>
                  <a:gd name="T16" fmla="*/ 5 w 16"/>
                  <a:gd name="T17" fmla="*/ 1 h 11"/>
                  <a:gd name="T18" fmla="*/ 4 w 16"/>
                  <a:gd name="T19" fmla="*/ 0 h 11"/>
                  <a:gd name="T20" fmla="*/ 0 w 16"/>
                  <a:gd name="T21" fmla="*/ 2 h 11"/>
                  <a:gd name="T22" fmla="*/ 1 w 16"/>
                  <a:gd name="T23" fmla="*/ 4 h 11"/>
                  <a:gd name="T24" fmla="*/ 3 w 16"/>
                  <a:gd name="T25" fmla="*/ 6 h 11"/>
                  <a:gd name="T26" fmla="*/ 4 w 16"/>
                  <a:gd name="T27" fmla="*/ 7 h 11"/>
                  <a:gd name="T28" fmla="*/ 6 w 16"/>
                  <a:gd name="T29" fmla="*/ 8 h 11"/>
                  <a:gd name="T30" fmla="*/ 9 w 16"/>
                  <a:gd name="T31" fmla="*/ 9 h 11"/>
                  <a:gd name="T32" fmla="*/ 10 w 16"/>
                  <a:gd name="T33" fmla="*/ 10 h 11"/>
                  <a:gd name="T34" fmla="*/ 12 w 16"/>
                  <a:gd name="T35" fmla="*/ 10 h 11"/>
                  <a:gd name="T36" fmla="*/ 14 w 16"/>
                  <a:gd name="T37" fmla="*/ 11 h 11"/>
                  <a:gd name="T38" fmla="*/ 14 w 16"/>
                  <a:gd name="T39" fmla="*/ 11 h 11"/>
                  <a:gd name="T40" fmla="*/ 14 w 16"/>
                  <a:gd name="T41" fmla="*/ 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1"/>
                  <a:gd name="T65" fmla="*/ 16 w 16"/>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1">
                    <a:moveTo>
                      <a:pt x="14" y="7"/>
                    </a:moveTo>
                    <a:lnTo>
                      <a:pt x="16" y="7"/>
                    </a:lnTo>
                    <a:lnTo>
                      <a:pt x="13" y="6"/>
                    </a:lnTo>
                    <a:lnTo>
                      <a:pt x="12" y="6"/>
                    </a:lnTo>
                    <a:lnTo>
                      <a:pt x="10" y="5"/>
                    </a:lnTo>
                    <a:lnTo>
                      <a:pt x="9" y="5"/>
                    </a:lnTo>
                    <a:lnTo>
                      <a:pt x="8" y="4"/>
                    </a:lnTo>
                    <a:lnTo>
                      <a:pt x="6" y="3"/>
                    </a:lnTo>
                    <a:lnTo>
                      <a:pt x="5" y="1"/>
                    </a:lnTo>
                    <a:lnTo>
                      <a:pt x="4" y="0"/>
                    </a:lnTo>
                    <a:lnTo>
                      <a:pt x="0" y="2"/>
                    </a:lnTo>
                    <a:lnTo>
                      <a:pt x="1" y="4"/>
                    </a:lnTo>
                    <a:lnTo>
                      <a:pt x="3" y="6"/>
                    </a:lnTo>
                    <a:lnTo>
                      <a:pt x="4" y="7"/>
                    </a:lnTo>
                    <a:lnTo>
                      <a:pt x="6" y="8"/>
                    </a:lnTo>
                    <a:lnTo>
                      <a:pt x="9" y="9"/>
                    </a:lnTo>
                    <a:lnTo>
                      <a:pt x="10" y="10"/>
                    </a:lnTo>
                    <a:lnTo>
                      <a:pt x="12" y="10"/>
                    </a:lnTo>
                    <a:lnTo>
                      <a:pt x="14" y="11"/>
                    </a:lnTo>
                    <a:lnTo>
                      <a:pt x="14"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3" name="Freeform 78">
                <a:extLst>
                  <a:ext uri="{FF2B5EF4-FFF2-40B4-BE49-F238E27FC236}">
                    <a16:creationId xmlns:a16="http://schemas.microsoft.com/office/drawing/2014/main" id="{747CB72F-8C73-194F-B84C-4BFEB5C7CAC2}"/>
                  </a:ext>
                </a:extLst>
              </p:cNvPr>
              <p:cNvSpPr>
                <a:spLocks/>
              </p:cNvSpPr>
              <p:nvPr/>
            </p:nvSpPr>
            <p:spPr bwMode="auto">
              <a:xfrm>
                <a:off x="642" y="3747"/>
                <a:ext cx="23" cy="8"/>
              </a:xfrm>
              <a:custGeom>
                <a:avLst/>
                <a:gdLst>
                  <a:gd name="T0" fmla="*/ 23 w 23"/>
                  <a:gd name="T1" fmla="*/ 4 h 8"/>
                  <a:gd name="T2" fmla="*/ 23 w 23"/>
                  <a:gd name="T3" fmla="*/ 4 h 8"/>
                  <a:gd name="T4" fmla="*/ 20 w 23"/>
                  <a:gd name="T5" fmla="*/ 2 h 8"/>
                  <a:gd name="T6" fmla="*/ 16 w 23"/>
                  <a:gd name="T7" fmla="*/ 1 h 8"/>
                  <a:gd name="T8" fmla="*/ 14 w 23"/>
                  <a:gd name="T9" fmla="*/ 0 h 8"/>
                  <a:gd name="T10" fmla="*/ 12 w 23"/>
                  <a:gd name="T11" fmla="*/ 0 h 8"/>
                  <a:gd name="T12" fmla="*/ 11 w 23"/>
                  <a:gd name="T13" fmla="*/ 0 h 8"/>
                  <a:gd name="T14" fmla="*/ 8 w 23"/>
                  <a:gd name="T15" fmla="*/ 0 h 8"/>
                  <a:gd name="T16" fmla="*/ 5 w 23"/>
                  <a:gd name="T17" fmla="*/ 0 h 8"/>
                  <a:gd name="T18" fmla="*/ 0 w 23"/>
                  <a:gd name="T19" fmla="*/ 0 h 8"/>
                  <a:gd name="T20" fmla="*/ 0 w 23"/>
                  <a:gd name="T21" fmla="*/ 4 h 8"/>
                  <a:gd name="T22" fmla="*/ 5 w 23"/>
                  <a:gd name="T23" fmla="*/ 4 h 8"/>
                  <a:gd name="T24" fmla="*/ 8 w 23"/>
                  <a:gd name="T25" fmla="*/ 4 h 8"/>
                  <a:gd name="T26" fmla="*/ 11 w 23"/>
                  <a:gd name="T27" fmla="*/ 4 h 8"/>
                  <a:gd name="T28" fmla="*/ 12 w 23"/>
                  <a:gd name="T29" fmla="*/ 4 h 8"/>
                  <a:gd name="T30" fmla="*/ 13 w 23"/>
                  <a:gd name="T31" fmla="*/ 4 h 8"/>
                  <a:gd name="T32" fmla="*/ 14 w 23"/>
                  <a:gd name="T33" fmla="*/ 4 h 8"/>
                  <a:gd name="T34" fmla="*/ 16 w 23"/>
                  <a:gd name="T35" fmla="*/ 6 h 8"/>
                  <a:gd name="T36" fmla="*/ 20 w 23"/>
                  <a:gd name="T37" fmla="*/ 8 h 8"/>
                  <a:gd name="T38" fmla="*/ 20 w 23"/>
                  <a:gd name="T39" fmla="*/ 8 h 8"/>
                  <a:gd name="T40" fmla="*/ 23 w 23"/>
                  <a:gd name="T41" fmla="*/ 4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8"/>
                  <a:gd name="T65" fmla="*/ 23 w 23"/>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8">
                    <a:moveTo>
                      <a:pt x="23" y="4"/>
                    </a:moveTo>
                    <a:lnTo>
                      <a:pt x="23" y="4"/>
                    </a:lnTo>
                    <a:lnTo>
                      <a:pt x="20" y="2"/>
                    </a:lnTo>
                    <a:lnTo>
                      <a:pt x="16" y="1"/>
                    </a:lnTo>
                    <a:lnTo>
                      <a:pt x="14" y="0"/>
                    </a:lnTo>
                    <a:lnTo>
                      <a:pt x="12" y="0"/>
                    </a:lnTo>
                    <a:lnTo>
                      <a:pt x="11" y="0"/>
                    </a:lnTo>
                    <a:lnTo>
                      <a:pt x="8" y="0"/>
                    </a:lnTo>
                    <a:lnTo>
                      <a:pt x="5" y="0"/>
                    </a:lnTo>
                    <a:lnTo>
                      <a:pt x="0" y="0"/>
                    </a:lnTo>
                    <a:lnTo>
                      <a:pt x="0" y="4"/>
                    </a:lnTo>
                    <a:lnTo>
                      <a:pt x="5" y="4"/>
                    </a:lnTo>
                    <a:lnTo>
                      <a:pt x="8" y="4"/>
                    </a:lnTo>
                    <a:lnTo>
                      <a:pt x="11" y="4"/>
                    </a:lnTo>
                    <a:lnTo>
                      <a:pt x="12" y="4"/>
                    </a:lnTo>
                    <a:lnTo>
                      <a:pt x="13" y="4"/>
                    </a:lnTo>
                    <a:lnTo>
                      <a:pt x="14" y="4"/>
                    </a:lnTo>
                    <a:lnTo>
                      <a:pt x="16" y="6"/>
                    </a:lnTo>
                    <a:lnTo>
                      <a:pt x="20" y="8"/>
                    </a:lnTo>
                    <a:lnTo>
                      <a:pt x="23"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4" name="Freeform 79">
                <a:extLst>
                  <a:ext uri="{FF2B5EF4-FFF2-40B4-BE49-F238E27FC236}">
                    <a16:creationId xmlns:a16="http://schemas.microsoft.com/office/drawing/2014/main" id="{E4F767FE-578F-504C-9173-855C061815F5}"/>
                  </a:ext>
                </a:extLst>
              </p:cNvPr>
              <p:cNvSpPr>
                <a:spLocks/>
              </p:cNvSpPr>
              <p:nvPr/>
            </p:nvSpPr>
            <p:spPr bwMode="auto">
              <a:xfrm>
                <a:off x="662" y="3751"/>
                <a:ext cx="29" cy="11"/>
              </a:xfrm>
              <a:custGeom>
                <a:avLst/>
                <a:gdLst>
                  <a:gd name="T0" fmla="*/ 29 w 29"/>
                  <a:gd name="T1" fmla="*/ 7 h 11"/>
                  <a:gd name="T2" fmla="*/ 28 w 29"/>
                  <a:gd name="T3" fmla="*/ 7 h 11"/>
                  <a:gd name="T4" fmla="*/ 26 w 29"/>
                  <a:gd name="T5" fmla="*/ 7 h 11"/>
                  <a:gd name="T6" fmla="*/ 22 w 29"/>
                  <a:gd name="T7" fmla="*/ 7 h 11"/>
                  <a:gd name="T8" fmla="*/ 19 w 29"/>
                  <a:gd name="T9" fmla="*/ 7 h 11"/>
                  <a:gd name="T10" fmla="*/ 16 w 29"/>
                  <a:gd name="T11" fmla="*/ 7 h 11"/>
                  <a:gd name="T12" fmla="*/ 13 w 29"/>
                  <a:gd name="T13" fmla="*/ 7 h 11"/>
                  <a:gd name="T14" fmla="*/ 11 w 29"/>
                  <a:gd name="T15" fmla="*/ 4 h 11"/>
                  <a:gd name="T16" fmla="*/ 6 w 29"/>
                  <a:gd name="T17" fmla="*/ 3 h 11"/>
                  <a:gd name="T18" fmla="*/ 3 w 29"/>
                  <a:gd name="T19" fmla="*/ 0 h 11"/>
                  <a:gd name="T20" fmla="*/ 0 w 29"/>
                  <a:gd name="T21" fmla="*/ 4 h 11"/>
                  <a:gd name="T22" fmla="*/ 4 w 29"/>
                  <a:gd name="T23" fmla="*/ 7 h 11"/>
                  <a:gd name="T24" fmla="*/ 9 w 29"/>
                  <a:gd name="T25" fmla="*/ 9 h 11"/>
                  <a:gd name="T26" fmla="*/ 12 w 29"/>
                  <a:gd name="T27" fmla="*/ 11 h 11"/>
                  <a:gd name="T28" fmla="*/ 15 w 29"/>
                  <a:gd name="T29" fmla="*/ 11 h 11"/>
                  <a:gd name="T30" fmla="*/ 19 w 29"/>
                  <a:gd name="T31" fmla="*/ 11 h 11"/>
                  <a:gd name="T32" fmla="*/ 22 w 29"/>
                  <a:gd name="T33" fmla="*/ 11 h 11"/>
                  <a:gd name="T34" fmla="*/ 26 w 29"/>
                  <a:gd name="T35" fmla="*/ 11 h 11"/>
                  <a:gd name="T36" fmla="*/ 28 w 29"/>
                  <a:gd name="T37" fmla="*/ 11 h 11"/>
                  <a:gd name="T38" fmla="*/ 28 w 29"/>
                  <a:gd name="T39" fmla="*/ 11 h 11"/>
                  <a:gd name="T40" fmla="*/ 29 w 29"/>
                  <a:gd name="T41" fmla="*/ 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11"/>
                  <a:gd name="T65" fmla="*/ 29 w 29"/>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11">
                    <a:moveTo>
                      <a:pt x="29" y="7"/>
                    </a:moveTo>
                    <a:lnTo>
                      <a:pt x="28" y="7"/>
                    </a:lnTo>
                    <a:lnTo>
                      <a:pt x="26" y="7"/>
                    </a:lnTo>
                    <a:lnTo>
                      <a:pt x="22" y="7"/>
                    </a:lnTo>
                    <a:lnTo>
                      <a:pt x="19" y="7"/>
                    </a:lnTo>
                    <a:lnTo>
                      <a:pt x="16" y="7"/>
                    </a:lnTo>
                    <a:lnTo>
                      <a:pt x="13" y="7"/>
                    </a:lnTo>
                    <a:lnTo>
                      <a:pt x="11" y="4"/>
                    </a:lnTo>
                    <a:lnTo>
                      <a:pt x="6" y="3"/>
                    </a:lnTo>
                    <a:lnTo>
                      <a:pt x="3" y="0"/>
                    </a:lnTo>
                    <a:lnTo>
                      <a:pt x="0" y="4"/>
                    </a:lnTo>
                    <a:lnTo>
                      <a:pt x="4" y="7"/>
                    </a:lnTo>
                    <a:lnTo>
                      <a:pt x="9" y="9"/>
                    </a:lnTo>
                    <a:lnTo>
                      <a:pt x="12" y="11"/>
                    </a:lnTo>
                    <a:lnTo>
                      <a:pt x="15" y="11"/>
                    </a:lnTo>
                    <a:lnTo>
                      <a:pt x="19" y="11"/>
                    </a:lnTo>
                    <a:lnTo>
                      <a:pt x="22" y="11"/>
                    </a:lnTo>
                    <a:lnTo>
                      <a:pt x="26" y="11"/>
                    </a:lnTo>
                    <a:lnTo>
                      <a:pt x="28" y="11"/>
                    </a:lnTo>
                    <a:lnTo>
                      <a:pt x="29"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5" name="Freeform 80">
                <a:extLst>
                  <a:ext uri="{FF2B5EF4-FFF2-40B4-BE49-F238E27FC236}">
                    <a16:creationId xmlns:a16="http://schemas.microsoft.com/office/drawing/2014/main" id="{58444932-960B-F34C-9181-FDD5DCA53DC7}"/>
                  </a:ext>
                </a:extLst>
              </p:cNvPr>
              <p:cNvSpPr>
                <a:spLocks/>
              </p:cNvSpPr>
              <p:nvPr/>
            </p:nvSpPr>
            <p:spPr bwMode="auto">
              <a:xfrm>
                <a:off x="690" y="3758"/>
                <a:ext cx="28" cy="10"/>
              </a:xfrm>
              <a:custGeom>
                <a:avLst/>
                <a:gdLst>
                  <a:gd name="T0" fmla="*/ 25 w 28"/>
                  <a:gd name="T1" fmla="*/ 7 h 10"/>
                  <a:gd name="T2" fmla="*/ 27 w 28"/>
                  <a:gd name="T3" fmla="*/ 6 h 10"/>
                  <a:gd name="T4" fmla="*/ 21 w 28"/>
                  <a:gd name="T5" fmla="*/ 6 h 10"/>
                  <a:gd name="T6" fmla="*/ 17 w 28"/>
                  <a:gd name="T7" fmla="*/ 6 h 10"/>
                  <a:gd name="T8" fmla="*/ 13 w 28"/>
                  <a:gd name="T9" fmla="*/ 5 h 10"/>
                  <a:gd name="T10" fmla="*/ 11 w 28"/>
                  <a:gd name="T11" fmla="*/ 4 h 10"/>
                  <a:gd name="T12" fmla="*/ 9 w 28"/>
                  <a:gd name="T13" fmla="*/ 3 h 10"/>
                  <a:gd name="T14" fmla="*/ 7 w 28"/>
                  <a:gd name="T15" fmla="*/ 2 h 10"/>
                  <a:gd name="T16" fmla="*/ 3 w 28"/>
                  <a:gd name="T17" fmla="*/ 1 h 10"/>
                  <a:gd name="T18" fmla="*/ 1 w 28"/>
                  <a:gd name="T19" fmla="*/ 0 h 10"/>
                  <a:gd name="T20" fmla="*/ 0 w 28"/>
                  <a:gd name="T21" fmla="*/ 4 h 10"/>
                  <a:gd name="T22" fmla="*/ 2 w 28"/>
                  <a:gd name="T23" fmla="*/ 5 h 10"/>
                  <a:gd name="T24" fmla="*/ 4 w 28"/>
                  <a:gd name="T25" fmla="*/ 6 h 10"/>
                  <a:gd name="T26" fmla="*/ 7 w 28"/>
                  <a:gd name="T27" fmla="*/ 7 h 10"/>
                  <a:gd name="T28" fmla="*/ 9 w 28"/>
                  <a:gd name="T29" fmla="*/ 8 h 10"/>
                  <a:gd name="T30" fmla="*/ 12 w 28"/>
                  <a:gd name="T31" fmla="*/ 9 h 10"/>
                  <a:gd name="T32" fmla="*/ 16 w 28"/>
                  <a:gd name="T33" fmla="*/ 10 h 10"/>
                  <a:gd name="T34" fmla="*/ 21 w 28"/>
                  <a:gd name="T35" fmla="*/ 10 h 10"/>
                  <a:gd name="T36" fmla="*/ 27 w 28"/>
                  <a:gd name="T37" fmla="*/ 10 h 10"/>
                  <a:gd name="T38" fmla="*/ 28 w 28"/>
                  <a:gd name="T39" fmla="*/ 10 h 10"/>
                  <a:gd name="T40" fmla="*/ 27 w 28"/>
                  <a:gd name="T41" fmla="*/ 10 h 10"/>
                  <a:gd name="T42" fmla="*/ 28 w 28"/>
                  <a:gd name="T43" fmla="*/ 10 h 10"/>
                  <a:gd name="T44" fmla="*/ 28 w 28"/>
                  <a:gd name="T45" fmla="*/ 10 h 10"/>
                  <a:gd name="T46" fmla="*/ 25 w 28"/>
                  <a:gd name="T47" fmla="*/ 7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
                  <a:gd name="T73" fmla="*/ 0 h 10"/>
                  <a:gd name="T74" fmla="*/ 28 w 28"/>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 h="10">
                    <a:moveTo>
                      <a:pt x="25" y="7"/>
                    </a:moveTo>
                    <a:lnTo>
                      <a:pt x="27" y="6"/>
                    </a:lnTo>
                    <a:lnTo>
                      <a:pt x="21" y="6"/>
                    </a:lnTo>
                    <a:lnTo>
                      <a:pt x="17" y="6"/>
                    </a:lnTo>
                    <a:lnTo>
                      <a:pt x="13" y="5"/>
                    </a:lnTo>
                    <a:lnTo>
                      <a:pt x="11" y="4"/>
                    </a:lnTo>
                    <a:lnTo>
                      <a:pt x="9" y="3"/>
                    </a:lnTo>
                    <a:lnTo>
                      <a:pt x="7" y="2"/>
                    </a:lnTo>
                    <a:lnTo>
                      <a:pt x="3" y="1"/>
                    </a:lnTo>
                    <a:lnTo>
                      <a:pt x="1" y="0"/>
                    </a:lnTo>
                    <a:lnTo>
                      <a:pt x="0" y="4"/>
                    </a:lnTo>
                    <a:lnTo>
                      <a:pt x="2" y="5"/>
                    </a:lnTo>
                    <a:lnTo>
                      <a:pt x="4" y="6"/>
                    </a:lnTo>
                    <a:lnTo>
                      <a:pt x="7" y="7"/>
                    </a:lnTo>
                    <a:lnTo>
                      <a:pt x="9" y="8"/>
                    </a:lnTo>
                    <a:lnTo>
                      <a:pt x="12" y="9"/>
                    </a:lnTo>
                    <a:lnTo>
                      <a:pt x="16" y="10"/>
                    </a:lnTo>
                    <a:lnTo>
                      <a:pt x="21" y="10"/>
                    </a:lnTo>
                    <a:lnTo>
                      <a:pt x="27" y="10"/>
                    </a:lnTo>
                    <a:lnTo>
                      <a:pt x="28" y="10"/>
                    </a:lnTo>
                    <a:lnTo>
                      <a:pt x="27" y="10"/>
                    </a:lnTo>
                    <a:lnTo>
                      <a:pt x="28" y="10"/>
                    </a:lnTo>
                    <a:lnTo>
                      <a:pt x="25"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6" name="Freeform 81">
                <a:extLst>
                  <a:ext uri="{FF2B5EF4-FFF2-40B4-BE49-F238E27FC236}">
                    <a16:creationId xmlns:a16="http://schemas.microsoft.com/office/drawing/2014/main" id="{F079FBCE-CB5B-3D4C-9FFA-3DA45865F07A}"/>
                  </a:ext>
                </a:extLst>
              </p:cNvPr>
              <p:cNvSpPr>
                <a:spLocks/>
              </p:cNvSpPr>
              <p:nvPr/>
            </p:nvSpPr>
            <p:spPr bwMode="auto">
              <a:xfrm>
                <a:off x="715" y="3763"/>
                <a:ext cx="9" cy="5"/>
              </a:xfrm>
              <a:custGeom>
                <a:avLst/>
                <a:gdLst>
                  <a:gd name="T0" fmla="*/ 9 w 9"/>
                  <a:gd name="T1" fmla="*/ 2 h 5"/>
                  <a:gd name="T2" fmla="*/ 6 w 9"/>
                  <a:gd name="T3" fmla="*/ 4 h 5"/>
                  <a:gd name="T4" fmla="*/ 6 w 9"/>
                  <a:gd name="T5" fmla="*/ 4 h 5"/>
                  <a:gd name="T6" fmla="*/ 6 w 9"/>
                  <a:gd name="T7" fmla="*/ 0 h 5"/>
                  <a:gd name="T8" fmla="*/ 6 w 9"/>
                  <a:gd name="T9" fmla="*/ 0 h 5"/>
                  <a:gd name="T10" fmla="*/ 5 w 9"/>
                  <a:gd name="T11" fmla="*/ 0 h 5"/>
                  <a:gd name="T12" fmla="*/ 4 w 9"/>
                  <a:gd name="T13" fmla="*/ 0 h 5"/>
                  <a:gd name="T14" fmla="*/ 3 w 9"/>
                  <a:gd name="T15" fmla="*/ 1 h 5"/>
                  <a:gd name="T16" fmla="*/ 2 w 9"/>
                  <a:gd name="T17" fmla="*/ 1 h 5"/>
                  <a:gd name="T18" fmla="*/ 0 w 9"/>
                  <a:gd name="T19" fmla="*/ 2 h 5"/>
                  <a:gd name="T20" fmla="*/ 3 w 9"/>
                  <a:gd name="T21" fmla="*/ 5 h 5"/>
                  <a:gd name="T22" fmla="*/ 3 w 9"/>
                  <a:gd name="T23" fmla="*/ 5 h 5"/>
                  <a:gd name="T24" fmla="*/ 4 w 9"/>
                  <a:gd name="T25" fmla="*/ 5 h 5"/>
                  <a:gd name="T26" fmla="*/ 4 w 9"/>
                  <a:gd name="T27" fmla="*/ 5 h 5"/>
                  <a:gd name="T28" fmla="*/ 5 w 9"/>
                  <a:gd name="T29" fmla="*/ 5 h 5"/>
                  <a:gd name="T30" fmla="*/ 6 w 9"/>
                  <a:gd name="T31" fmla="*/ 4 h 5"/>
                  <a:gd name="T32" fmla="*/ 8 w 9"/>
                  <a:gd name="T33" fmla="*/ 4 h 5"/>
                  <a:gd name="T34" fmla="*/ 8 w 9"/>
                  <a:gd name="T35" fmla="*/ 0 h 5"/>
                  <a:gd name="T36" fmla="*/ 6 w 9"/>
                  <a:gd name="T37" fmla="*/ 0 h 5"/>
                  <a:gd name="T38" fmla="*/ 4 w 9"/>
                  <a:gd name="T39" fmla="*/ 3 h 5"/>
                  <a:gd name="T40" fmla="*/ 6 w 9"/>
                  <a:gd name="T41" fmla="*/ 0 h 5"/>
                  <a:gd name="T42" fmla="*/ 4 w 9"/>
                  <a:gd name="T43" fmla="*/ 0 h 5"/>
                  <a:gd name="T44" fmla="*/ 4 w 9"/>
                  <a:gd name="T45" fmla="*/ 3 h 5"/>
                  <a:gd name="T46" fmla="*/ 9 w 9"/>
                  <a:gd name="T47" fmla="*/ 2 h 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5"/>
                  <a:gd name="T74" fmla="*/ 9 w 9"/>
                  <a:gd name="T75" fmla="*/ 5 h 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5">
                    <a:moveTo>
                      <a:pt x="9" y="2"/>
                    </a:moveTo>
                    <a:lnTo>
                      <a:pt x="6" y="4"/>
                    </a:lnTo>
                    <a:lnTo>
                      <a:pt x="6" y="0"/>
                    </a:lnTo>
                    <a:lnTo>
                      <a:pt x="5" y="0"/>
                    </a:lnTo>
                    <a:lnTo>
                      <a:pt x="4" y="0"/>
                    </a:lnTo>
                    <a:lnTo>
                      <a:pt x="3" y="1"/>
                    </a:lnTo>
                    <a:lnTo>
                      <a:pt x="2" y="1"/>
                    </a:lnTo>
                    <a:lnTo>
                      <a:pt x="0" y="2"/>
                    </a:lnTo>
                    <a:lnTo>
                      <a:pt x="3" y="5"/>
                    </a:lnTo>
                    <a:lnTo>
                      <a:pt x="4" y="5"/>
                    </a:lnTo>
                    <a:lnTo>
                      <a:pt x="5" y="5"/>
                    </a:lnTo>
                    <a:lnTo>
                      <a:pt x="6" y="4"/>
                    </a:lnTo>
                    <a:lnTo>
                      <a:pt x="8" y="4"/>
                    </a:lnTo>
                    <a:lnTo>
                      <a:pt x="8" y="0"/>
                    </a:lnTo>
                    <a:lnTo>
                      <a:pt x="6" y="0"/>
                    </a:lnTo>
                    <a:lnTo>
                      <a:pt x="4" y="3"/>
                    </a:lnTo>
                    <a:lnTo>
                      <a:pt x="6" y="0"/>
                    </a:lnTo>
                    <a:lnTo>
                      <a:pt x="4" y="0"/>
                    </a:lnTo>
                    <a:lnTo>
                      <a:pt x="4" y="3"/>
                    </a:lnTo>
                    <a:lnTo>
                      <a:pt x="9"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7" name="Freeform 82">
                <a:extLst>
                  <a:ext uri="{FF2B5EF4-FFF2-40B4-BE49-F238E27FC236}">
                    <a16:creationId xmlns:a16="http://schemas.microsoft.com/office/drawing/2014/main" id="{E30A7043-F97C-764E-9600-09AA9FC8A1E1}"/>
                  </a:ext>
                </a:extLst>
              </p:cNvPr>
              <p:cNvSpPr>
                <a:spLocks/>
              </p:cNvSpPr>
              <p:nvPr/>
            </p:nvSpPr>
            <p:spPr bwMode="auto">
              <a:xfrm>
                <a:off x="719" y="3765"/>
                <a:ext cx="53" cy="14"/>
              </a:xfrm>
              <a:custGeom>
                <a:avLst/>
                <a:gdLst>
                  <a:gd name="T0" fmla="*/ 50 w 53"/>
                  <a:gd name="T1" fmla="*/ 3 h 14"/>
                  <a:gd name="T2" fmla="*/ 50 w 53"/>
                  <a:gd name="T3" fmla="*/ 3 h 14"/>
                  <a:gd name="T4" fmla="*/ 44 w 53"/>
                  <a:gd name="T5" fmla="*/ 7 h 14"/>
                  <a:gd name="T6" fmla="*/ 37 w 53"/>
                  <a:gd name="T7" fmla="*/ 9 h 14"/>
                  <a:gd name="T8" fmla="*/ 29 w 53"/>
                  <a:gd name="T9" fmla="*/ 10 h 14"/>
                  <a:gd name="T10" fmla="*/ 23 w 53"/>
                  <a:gd name="T11" fmla="*/ 10 h 14"/>
                  <a:gd name="T12" fmla="*/ 16 w 53"/>
                  <a:gd name="T13" fmla="*/ 9 h 14"/>
                  <a:gd name="T14" fmla="*/ 10 w 53"/>
                  <a:gd name="T15" fmla="*/ 7 h 14"/>
                  <a:gd name="T16" fmla="*/ 8 w 53"/>
                  <a:gd name="T17" fmla="*/ 6 h 14"/>
                  <a:gd name="T18" fmla="*/ 7 w 53"/>
                  <a:gd name="T19" fmla="*/ 4 h 14"/>
                  <a:gd name="T20" fmla="*/ 6 w 53"/>
                  <a:gd name="T21" fmla="*/ 2 h 14"/>
                  <a:gd name="T22" fmla="*/ 5 w 53"/>
                  <a:gd name="T23" fmla="*/ 0 h 14"/>
                  <a:gd name="T24" fmla="*/ 0 w 53"/>
                  <a:gd name="T25" fmla="*/ 1 h 14"/>
                  <a:gd name="T26" fmla="*/ 1 w 53"/>
                  <a:gd name="T27" fmla="*/ 4 h 14"/>
                  <a:gd name="T28" fmla="*/ 2 w 53"/>
                  <a:gd name="T29" fmla="*/ 6 h 14"/>
                  <a:gd name="T30" fmla="*/ 5 w 53"/>
                  <a:gd name="T31" fmla="*/ 9 h 14"/>
                  <a:gd name="T32" fmla="*/ 8 w 53"/>
                  <a:gd name="T33" fmla="*/ 11 h 14"/>
                  <a:gd name="T34" fmla="*/ 15 w 53"/>
                  <a:gd name="T35" fmla="*/ 13 h 14"/>
                  <a:gd name="T36" fmla="*/ 23 w 53"/>
                  <a:gd name="T37" fmla="*/ 14 h 14"/>
                  <a:gd name="T38" fmla="*/ 31 w 53"/>
                  <a:gd name="T39" fmla="*/ 14 h 14"/>
                  <a:gd name="T40" fmla="*/ 39 w 53"/>
                  <a:gd name="T41" fmla="*/ 13 h 14"/>
                  <a:gd name="T42" fmla="*/ 46 w 53"/>
                  <a:gd name="T43" fmla="*/ 10 h 14"/>
                  <a:gd name="T44" fmla="*/ 53 w 53"/>
                  <a:gd name="T45" fmla="*/ 6 h 14"/>
                  <a:gd name="T46" fmla="*/ 53 w 53"/>
                  <a:gd name="T47" fmla="*/ 6 h 14"/>
                  <a:gd name="T48" fmla="*/ 50 w 53"/>
                  <a:gd name="T49" fmla="*/ 3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14"/>
                  <a:gd name="T77" fmla="*/ 53 w 53"/>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14">
                    <a:moveTo>
                      <a:pt x="50" y="3"/>
                    </a:moveTo>
                    <a:lnTo>
                      <a:pt x="50" y="3"/>
                    </a:lnTo>
                    <a:lnTo>
                      <a:pt x="44" y="7"/>
                    </a:lnTo>
                    <a:lnTo>
                      <a:pt x="37" y="9"/>
                    </a:lnTo>
                    <a:lnTo>
                      <a:pt x="29" y="10"/>
                    </a:lnTo>
                    <a:lnTo>
                      <a:pt x="23" y="10"/>
                    </a:lnTo>
                    <a:lnTo>
                      <a:pt x="16" y="9"/>
                    </a:lnTo>
                    <a:lnTo>
                      <a:pt x="10" y="7"/>
                    </a:lnTo>
                    <a:lnTo>
                      <a:pt x="8" y="6"/>
                    </a:lnTo>
                    <a:lnTo>
                      <a:pt x="7" y="4"/>
                    </a:lnTo>
                    <a:lnTo>
                      <a:pt x="6" y="2"/>
                    </a:lnTo>
                    <a:lnTo>
                      <a:pt x="5" y="0"/>
                    </a:lnTo>
                    <a:lnTo>
                      <a:pt x="0" y="1"/>
                    </a:lnTo>
                    <a:lnTo>
                      <a:pt x="1" y="4"/>
                    </a:lnTo>
                    <a:lnTo>
                      <a:pt x="2" y="6"/>
                    </a:lnTo>
                    <a:lnTo>
                      <a:pt x="5" y="9"/>
                    </a:lnTo>
                    <a:lnTo>
                      <a:pt x="8" y="11"/>
                    </a:lnTo>
                    <a:lnTo>
                      <a:pt x="15" y="13"/>
                    </a:lnTo>
                    <a:lnTo>
                      <a:pt x="23" y="14"/>
                    </a:lnTo>
                    <a:lnTo>
                      <a:pt x="31" y="14"/>
                    </a:lnTo>
                    <a:lnTo>
                      <a:pt x="39" y="13"/>
                    </a:lnTo>
                    <a:lnTo>
                      <a:pt x="46" y="10"/>
                    </a:lnTo>
                    <a:lnTo>
                      <a:pt x="53" y="6"/>
                    </a:lnTo>
                    <a:lnTo>
                      <a:pt x="5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8" name="Freeform 83">
                <a:extLst>
                  <a:ext uri="{FF2B5EF4-FFF2-40B4-BE49-F238E27FC236}">
                    <a16:creationId xmlns:a16="http://schemas.microsoft.com/office/drawing/2014/main" id="{A8403450-77F4-8542-BE36-B998293E32E1}"/>
                  </a:ext>
                </a:extLst>
              </p:cNvPr>
              <p:cNvSpPr>
                <a:spLocks/>
              </p:cNvSpPr>
              <p:nvPr/>
            </p:nvSpPr>
            <p:spPr bwMode="auto">
              <a:xfrm>
                <a:off x="769" y="3743"/>
                <a:ext cx="13" cy="28"/>
              </a:xfrm>
              <a:custGeom>
                <a:avLst/>
                <a:gdLst>
                  <a:gd name="T0" fmla="*/ 9 w 13"/>
                  <a:gd name="T1" fmla="*/ 1 h 28"/>
                  <a:gd name="T2" fmla="*/ 9 w 13"/>
                  <a:gd name="T3" fmla="*/ 1 h 28"/>
                  <a:gd name="T4" fmla="*/ 9 w 13"/>
                  <a:gd name="T5" fmla="*/ 5 h 28"/>
                  <a:gd name="T6" fmla="*/ 9 w 13"/>
                  <a:gd name="T7" fmla="*/ 8 h 28"/>
                  <a:gd name="T8" fmla="*/ 9 w 13"/>
                  <a:gd name="T9" fmla="*/ 11 h 28"/>
                  <a:gd name="T10" fmla="*/ 8 w 13"/>
                  <a:gd name="T11" fmla="*/ 15 h 28"/>
                  <a:gd name="T12" fmla="*/ 5 w 13"/>
                  <a:gd name="T13" fmla="*/ 18 h 28"/>
                  <a:gd name="T14" fmla="*/ 4 w 13"/>
                  <a:gd name="T15" fmla="*/ 21 h 28"/>
                  <a:gd name="T16" fmla="*/ 2 w 13"/>
                  <a:gd name="T17" fmla="*/ 23 h 28"/>
                  <a:gd name="T18" fmla="*/ 0 w 13"/>
                  <a:gd name="T19" fmla="*/ 25 h 28"/>
                  <a:gd name="T20" fmla="*/ 3 w 13"/>
                  <a:gd name="T21" fmla="*/ 28 h 28"/>
                  <a:gd name="T22" fmla="*/ 5 w 13"/>
                  <a:gd name="T23" fmla="*/ 26 h 28"/>
                  <a:gd name="T24" fmla="*/ 8 w 13"/>
                  <a:gd name="T25" fmla="*/ 23 h 28"/>
                  <a:gd name="T26" fmla="*/ 10 w 13"/>
                  <a:gd name="T27" fmla="*/ 20 h 28"/>
                  <a:gd name="T28" fmla="*/ 12 w 13"/>
                  <a:gd name="T29" fmla="*/ 17 h 28"/>
                  <a:gd name="T30" fmla="*/ 13 w 13"/>
                  <a:gd name="T31" fmla="*/ 12 h 28"/>
                  <a:gd name="T32" fmla="*/ 13 w 13"/>
                  <a:gd name="T33" fmla="*/ 8 h 28"/>
                  <a:gd name="T34" fmla="*/ 13 w 13"/>
                  <a:gd name="T35" fmla="*/ 4 h 28"/>
                  <a:gd name="T36" fmla="*/ 13 w 13"/>
                  <a:gd name="T37" fmla="*/ 0 h 28"/>
                  <a:gd name="T38" fmla="*/ 13 w 13"/>
                  <a:gd name="T39" fmla="*/ 0 h 28"/>
                  <a:gd name="T40" fmla="*/ 9 w 13"/>
                  <a:gd name="T41" fmla="*/ 1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28"/>
                  <a:gd name="T65" fmla="*/ 13 w 13"/>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28">
                    <a:moveTo>
                      <a:pt x="9" y="1"/>
                    </a:moveTo>
                    <a:lnTo>
                      <a:pt x="9" y="1"/>
                    </a:lnTo>
                    <a:lnTo>
                      <a:pt x="9" y="5"/>
                    </a:lnTo>
                    <a:lnTo>
                      <a:pt x="9" y="8"/>
                    </a:lnTo>
                    <a:lnTo>
                      <a:pt x="9" y="11"/>
                    </a:lnTo>
                    <a:lnTo>
                      <a:pt x="8" y="15"/>
                    </a:lnTo>
                    <a:lnTo>
                      <a:pt x="5" y="18"/>
                    </a:lnTo>
                    <a:lnTo>
                      <a:pt x="4" y="21"/>
                    </a:lnTo>
                    <a:lnTo>
                      <a:pt x="2" y="23"/>
                    </a:lnTo>
                    <a:lnTo>
                      <a:pt x="0" y="25"/>
                    </a:lnTo>
                    <a:lnTo>
                      <a:pt x="3" y="28"/>
                    </a:lnTo>
                    <a:lnTo>
                      <a:pt x="5" y="26"/>
                    </a:lnTo>
                    <a:lnTo>
                      <a:pt x="8" y="23"/>
                    </a:lnTo>
                    <a:lnTo>
                      <a:pt x="10" y="20"/>
                    </a:lnTo>
                    <a:lnTo>
                      <a:pt x="12" y="17"/>
                    </a:lnTo>
                    <a:lnTo>
                      <a:pt x="13" y="12"/>
                    </a:lnTo>
                    <a:lnTo>
                      <a:pt x="13" y="8"/>
                    </a:lnTo>
                    <a:lnTo>
                      <a:pt x="13" y="4"/>
                    </a:lnTo>
                    <a:lnTo>
                      <a:pt x="13" y="0"/>
                    </a:lnTo>
                    <a:lnTo>
                      <a:pt x="9"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9" name="Freeform 84">
                <a:extLst>
                  <a:ext uri="{FF2B5EF4-FFF2-40B4-BE49-F238E27FC236}">
                    <a16:creationId xmlns:a16="http://schemas.microsoft.com/office/drawing/2014/main" id="{B93E6CB9-F16B-8141-BB14-DE46563FEE0E}"/>
                  </a:ext>
                </a:extLst>
              </p:cNvPr>
              <p:cNvSpPr>
                <a:spLocks/>
              </p:cNvSpPr>
              <p:nvPr/>
            </p:nvSpPr>
            <p:spPr bwMode="auto">
              <a:xfrm>
                <a:off x="756" y="3644"/>
                <a:ext cx="26" cy="100"/>
              </a:xfrm>
              <a:custGeom>
                <a:avLst/>
                <a:gdLst>
                  <a:gd name="T0" fmla="*/ 0 w 26"/>
                  <a:gd name="T1" fmla="*/ 2 h 100"/>
                  <a:gd name="T2" fmla="*/ 0 w 26"/>
                  <a:gd name="T3" fmla="*/ 2 h 100"/>
                  <a:gd name="T4" fmla="*/ 4 w 26"/>
                  <a:gd name="T5" fmla="*/ 14 h 100"/>
                  <a:gd name="T6" fmla="*/ 6 w 26"/>
                  <a:gd name="T7" fmla="*/ 26 h 100"/>
                  <a:gd name="T8" fmla="*/ 9 w 26"/>
                  <a:gd name="T9" fmla="*/ 38 h 100"/>
                  <a:gd name="T10" fmla="*/ 12 w 26"/>
                  <a:gd name="T11" fmla="*/ 51 h 100"/>
                  <a:gd name="T12" fmla="*/ 15 w 26"/>
                  <a:gd name="T13" fmla="*/ 64 h 100"/>
                  <a:gd name="T14" fmla="*/ 17 w 26"/>
                  <a:gd name="T15" fmla="*/ 76 h 100"/>
                  <a:gd name="T16" fmla="*/ 20 w 26"/>
                  <a:gd name="T17" fmla="*/ 89 h 100"/>
                  <a:gd name="T18" fmla="*/ 22 w 26"/>
                  <a:gd name="T19" fmla="*/ 100 h 100"/>
                  <a:gd name="T20" fmla="*/ 26 w 26"/>
                  <a:gd name="T21" fmla="*/ 99 h 100"/>
                  <a:gd name="T22" fmla="*/ 24 w 26"/>
                  <a:gd name="T23" fmla="*/ 88 h 100"/>
                  <a:gd name="T24" fmla="*/ 22 w 26"/>
                  <a:gd name="T25" fmla="*/ 76 h 100"/>
                  <a:gd name="T26" fmla="*/ 20 w 26"/>
                  <a:gd name="T27" fmla="*/ 63 h 100"/>
                  <a:gd name="T28" fmla="*/ 16 w 26"/>
                  <a:gd name="T29" fmla="*/ 50 h 100"/>
                  <a:gd name="T30" fmla="*/ 14 w 26"/>
                  <a:gd name="T31" fmla="*/ 37 h 100"/>
                  <a:gd name="T32" fmla="*/ 11 w 26"/>
                  <a:gd name="T33" fmla="*/ 25 h 100"/>
                  <a:gd name="T34" fmla="*/ 8 w 26"/>
                  <a:gd name="T35" fmla="*/ 13 h 100"/>
                  <a:gd name="T36" fmla="*/ 5 w 26"/>
                  <a:gd name="T37" fmla="*/ 0 h 100"/>
                  <a:gd name="T38" fmla="*/ 5 w 26"/>
                  <a:gd name="T39" fmla="*/ 0 h 100"/>
                  <a:gd name="T40" fmla="*/ 0 w 26"/>
                  <a:gd name="T41" fmla="*/ 2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100"/>
                  <a:gd name="T65" fmla="*/ 26 w 26"/>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100">
                    <a:moveTo>
                      <a:pt x="0" y="2"/>
                    </a:moveTo>
                    <a:lnTo>
                      <a:pt x="0" y="2"/>
                    </a:lnTo>
                    <a:lnTo>
                      <a:pt x="4" y="14"/>
                    </a:lnTo>
                    <a:lnTo>
                      <a:pt x="6" y="26"/>
                    </a:lnTo>
                    <a:lnTo>
                      <a:pt x="9" y="38"/>
                    </a:lnTo>
                    <a:lnTo>
                      <a:pt x="12" y="51"/>
                    </a:lnTo>
                    <a:lnTo>
                      <a:pt x="15" y="64"/>
                    </a:lnTo>
                    <a:lnTo>
                      <a:pt x="17" y="76"/>
                    </a:lnTo>
                    <a:lnTo>
                      <a:pt x="20" y="89"/>
                    </a:lnTo>
                    <a:lnTo>
                      <a:pt x="22" y="100"/>
                    </a:lnTo>
                    <a:lnTo>
                      <a:pt x="26" y="99"/>
                    </a:lnTo>
                    <a:lnTo>
                      <a:pt x="24" y="88"/>
                    </a:lnTo>
                    <a:lnTo>
                      <a:pt x="22" y="76"/>
                    </a:lnTo>
                    <a:lnTo>
                      <a:pt x="20" y="63"/>
                    </a:lnTo>
                    <a:lnTo>
                      <a:pt x="16" y="50"/>
                    </a:lnTo>
                    <a:lnTo>
                      <a:pt x="14" y="37"/>
                    </a:lnTo>
                    <a:lnTo>
                      <a:pt x="11" y="25"/>
                    </a:lnTo>
                    <a:lnTo>
                      <a:pt x="8" y="13"/>
                    </a:lnTo>
                    <a:lnTo>
                      <a:pt x="5" y="0"/>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0" name="Freeform 85">
                <a:extLst>
                  <a:ext uri="{FF2B5EF4-FFF2-40B4-BE49-F238E27FC236}">
                    <a16:creationId xmlns:a16="http://schemas.microsoft.com/office/drawing/2014/main" id="{703730D9-2113-944B-BD0E-E3ECF3C6F29E}"/>
                  </a:ext>
                </a:extLst>
              </p:cNvPr>
              <p:cNvSpPr>
                <a:spLocks/>
              </p:cNvSpPr>
              <p:nvPr/>
            </p:nvSpPr>
            <p:spPr bwMode="auto">
              <a:xfrm>
                <a:off x="755" y="3598"/>
                <a:ext cx="10" cy="48"/>
              </a:xfrm>
              <a:custGeom>
                <a:avLst/>
                <a:gdLst>
                  <a:gd name="T0" fmla="*/ 6 w 10"/>
                  <a:gd name="T1" fmla="*/ 0 h 48"/>
                  <a:gd name="T2" fmla="*/ 6 w 10"/>
                  <a:gd name="T3" fmla="*/ 0 h 48"/>
                  <a:gd name="T4" fmla="*/ 5 w 10"/>
                  <a:gd name="T5" fmla="*/ 9 h 48"/>
                  <a:gd name="T6" fmla="*/ 4 w 10"/>
                  <a:gd name="T7" fmla="*/ 16 h 48"/>
                  <a:gd name="T8" fmla="*/ 3 w 10"/>
                  <a:gd name="T9" fmla="*/ 21 h 48"/>
                  <a:gd name="T10" fmla="*/ 1 w 10"/>
                  <a:gd name="T11" fmla="*/ 27 h 48"/>
                  <a:gd name="T12" fmla="*/ 0 w 10"/>
                  <a:gd name="T13" fmla="*/ 32 h 48"/>
                  <a:gd name="T14" fmla="*/ 0 w 10"/>
                  <a:gd name="T15" fmla="*/ 36 h 48"/>
                  <a:gd name="T16" fmla="*/ 0 w 10"/>
                  <a:gd name="T17" fmla="*/ 42 h 48"/>
                  <a:gd name="T18" fmla="*/ 1 w 10"/>
                  <a:gd name="T19" fmla="*/ 48 h 48"/>
                  <a:gd name="T20" fmla="*/ 6 w 10"/>
                  <a:gd name="T21" fmla="*/ 46 h 48"/>
                  <a:gd name="T22" fmla="*/ 5 w 10"/>
                  <a:gd name="T23" fmla="*/ 41 h 48"/>
                  <a:gd name="T24" fmla="*/ 5 w 10"/>
                  <a:gd name="T25" fmla="*/ 37 h 48"/>
                  <a:gd name="T26" fmla="*/ 5 w 10"/>
                  <a:gd name="T27" fmla="*/ 32 h 48"/>
                  <a:gd name="T28" fmla="*/ 6 w 10"/>
                  <a:gd name="T29" fmla="*/ 28 h 48"/>
                  <a:gd name="T30" fmla="*/ 7 w 10"/>
                  <a:gd name="T31" fmla="*/ 22 h 48"/>
                  <a:gd name="T32" fmla="*/ 9 w 10"/>
                  <a:gd name="T33" fmla="*/ 16 h 48"/>
                  <a:gd name="T34" fmla="*/ 10 w 10"/>
                  <a:gd name="T35" fmla="*/ 9 h 48"/>
                  <a:gd name="T36" fmla="*/ 10 w 10"/>
                  <a:gd name="T37" fmla="*/ 0 h 48"/>
                  <a:gd name="T38" fmla="*/ 10 w 10"/>
                  <a:gd name="T39" fmla="*/ 0 h 48"/>
                  <a:gd name="T40" fmla="*/ 6 w 10"/>
                  <a:gd name="T41" fmla="*/ 0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48"/>
                  <a:gd name="T65" fmla="*/ 10 w 10"/>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48">
                    <a:moveTo>
                      <a:pt x="6" y="0"/>
                    </a:moveTo>
                    <a:lnTo>
                      <a:pt x="6" y="0"/>
                    </a:lnTo>
                    <a:lnTo>
                      <a:pt x="5" y="9"/>
                    </a:lnTo>
                    <a:lnTo>
                      <a:pt x="4" y="16"/>
                    </a:lnTo>
                    <a:lnTo>
                      <a:pt x="3" y="21"/>
                    </a:lnTo>
                    <a:lnTo>
                      <a:pt x="1" y="27"/>
                    </a:lnTo>
                    <a:lnTo>
                      <a:pt x="0" y="32"/>
                    </a:lnTo>
                    <a:lnTo>
                      <a:pt x="0" y="36"/>
                    </a:lnTo>
                    <a:lnTo>
                      <a:pt x="0" y="42"/>
                    </a:lnTo>
                    <a:lnTo>
                      <a:pt x="1" y="48"/>
                    </a:lnTo>
                    <a:lnTo>
                      <a:pt x="6" y="46"/>
                    </a:lnTo>
                    <a:lnTo>
                      <a:pt x="5" y="41"/>
                    </a:lnTo>
                    <a:lnTo>
                      <a:pt x="5" y="37"/>
                    </a:lnTo>
                    <a:lnTo>
                      <a:pt x="5" y="32"/>
                    </a:lnTo>
                    <a:lnTo>
                      <a:pt x="6" y="28"/>
                    </a:lnTo>
                    <a:lnTo>
                      <a:pt x="7" y="22"/>
                    </a:lnTo>
                    <a:lnTo>
                      <a:pt x="9" y="16"/>
                    </a:lnTo>
                    <a:lnTo>
                      <a:pt x="10" y="9"/>
                    </a:lnTo>
                    <a:lnTo>
                      <a:pt x="10" y="0"/>
                    </a:lnTo>
                    <a:lnTo>
                      <a:pt x="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1" name="Freeform 86">
                <a:extLst>
                  <a:ext uri="{FF2B5EF4-FFF2-40B4-BE49-F238E27FC236}">
                    <a16:creationId xmlns:a16="http://schemas.microsoft.com/office/drawing/2014/main" id="{9D1A01C0-1A1B-714F-B0F2-AA3BC612F7B6}"/>
                  </a:ext>
                </a:extLst>
              </p:cNvPr>
              <p:cNvSpPr>
                <a:spLocks/>
              </p:cNvSpPr>
              <p:nvPr/>
            </p:nvSpPr>
            <p:spPr bwMode="auto">
              <a:xfrm>
                <a:off x="753" y="3524"/>
                <a:ext cx="12" cy="74"/>
              </a:xfrm>
              <a:custGeom>
                <a:avLst/>
                <a:gdLst>
                  <a:gd name="T0" fmla="*/ 0 w 12"/>
                  <a:gd name="T1" fmla="*/ 0 h 74"/>
                  <a:gd name="T2" fmla="*/ 0 w 12"/>
                  <a:gd name="T3" fmla="*/ 0 h 74"/>
                  <a:gd name="T4" fmla="*/ 1 w 12"/>
                  <a:gd name="T5" fmla="*/ 12 h 74"/>
                  <a:gd name="T6" fmla="*/ 2 w 12"/>
                  <a:gd name="T7" fmla="*/ 21 h 74"/>
                  <a:gd name="T8" fmla="*/ 5 w 12"/>
                  <a:gd name="T9" fmla="*/ 29 h 74"/>
                  <a:gd name="T10" fmla="*/ 6 w 12"/>
                  <a:gd name="T11" fmla="*/ 37 h 74"/>
                  <a:gd name="T12" fmla="*/ 7 w 12"/>
                  <a:gd name="T13" fmla="*/ 45 h 74"/>
                  <a:gd name="T14" fmla="*/ 8 w 12"/>
                  <a:gd name="T15" fmla="*/ 54 h 74"/>
                  <a:gd name="T16" fmla="*/ 8 w 12"/>
                  <a:gd name="T17" fmla="*/ 63 h 74"/>
                  <a:gd name="T18" fmla="*/ 8 w 12"/>
                  <a:gd name="T19" fmla="*/ 74 h 74"/>
                  <a:gd name="T20" fmla="*/ 12 w 12"/>
                  <a:gd name="T21" fmla="*/ 74 h 74"/>
                  <a:gd name="T22" fmla="*/ 12 w 12"/>
                  <a:gd name="T23" fmla="*/ 63 h 74"/>
                  <a:gd name="T24" fmla="*/ 12 w 12"/>
                  <a:gd name="T25" fmla="*/ 53 h 74"/>
                  <a:gd name="T26" fmla="*/ 11 w 12"/>
                  <a:gd name="T27" fmla="*/ 45 h 74"/>
                  <a:gd name="T28" fmla="*/ 10 w 12"/>
                  <a:gd name="T29" fmla="*/ 37 h 74"/>
                  <a:gd name="T30" fmla="*/ 9 w 12"/>
                  <a:gd name="T31" fmla="*/ 29 h 74"/>
                  <a:gd name="T32" fmla="*/ 7 w 12"/>
                  <a:gd name="T33" fmla="*/ 20 h 74"/>
                  <a:gd name="T34" fmla="*/ 6 w 12"/>
                  <a:gd name="T35" fmla="*/ 10 h 74"/>
                  <a:gd name="T36" fmla="*/ 5 w 12"/>
                  <a:gd name="T37" fmla="*/ 0 h 74"/>
                  <a:gd name="T38" fmla="*/ 5 w 12"/>
                  <a:gd name="T39" fmla="*/ 0 h 74"/>
                  <a:gd name="T40" fmla="*/ 0 w 12"/>
                  <a:gd name="T41" fmla="*/ 0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74"/>
                  <a:gd name="T65" fmla="*/ 12 w 12"/>
                  <a:gd name="T66" fmla="*/ 74 h 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74">
                    <a:moveTo>
                      <a:pt x="0" y="0"/>
                    </a:moveTo>
                    <a:lnTo>
                      <a:pt x="0" y="0"/>
                    </a:lnTo>
                    <a:lnTo>
                      <a:pt x="1" y="12"/>
                    </a:lnTo>
                    <a:lnTo>
                      <a:pt x="2" y="21"/>
                    </a:lnTo>
                    <a:lnTo>
                      <a:pt x="5" y="29"/>
                    </a:lnTo>
                    <a:lnTo>
                      <a:pt x="6" y="37"/>
                    </a:lnTo>
                    <a:lnTo>
                      <a:pt x="7" y="45"/>
                    </a:lnTo>
                    <a:lnTo>
                      <a:pt x="8" y="54"/>
                    </a:lnTo>
                    <a:lnTo>
                      <a:pt x="8" y="63"/>
                    </a:lnTo>
                    <a:lnTo>
                      <a:pt x="8" y="74"/>
                    </a:lnTo>
                    <a:lnTo>
                      <a:pt x="12" y="74"/>
                    </a:lnTo>
                    <a:lnTo>
                      <a:pt x="12" y="63"/>
                    </a:lnTo>
                    <a:lnTo>
                      <a:pt x="12" y="53"/>
                    </a:lnTo>
                    <a:lnTo>
                      <a:pt x="11" y="45"/>
                    </a:lnTo>
                    <a:lnTo>
                      <a:pt x="10" y="37"/>
                    </a:lnTo>
                    <a:lnTo>
                      <a:pt x="9" y="29"/>
                    </a:lnTo>
                    <a:lnTo>
                      <a:pt x="7" y="20"/>
                    </a:lnTo>
                    <a:lnTo>
                      <a:pt x="6" y="10"/>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2" name="Freeform 87">
                <a:extLst>
                  <a:ext uri="{FF2B5EF4-FFF2-40B4-BE49-F238E27FC236}">
                    <a16:creationId xmlns:a16="http://schemas.microsoft.com/office/drawing/2014/main" id="{B2D2E011-A331-CA4C-B478-C164FE1ECD54}"/>
                  </a:ext>
                </a:extLst>
              </p:cNvPr>
              <p:cNvSpPr>
                <a:spLocks/>
              </p:cNvSpPr>
              <p:nvPr/>
            </p:nvSpPr>
            <p:spPr bwMode="auto">
              <a:xfrm>
                <a:off x="751" y="3330"/>
                <a:ext cx="22" cy="194"/>
              </a:xfrm>
              <a:custGeom>
                <a:avLst/>
                <a:gdLst>
                  <a:gd name="T0" fmla="*/ 18 w 22"/>
                  <a:gd name="T1" fmla="*/ 0 h 194"/>
                  <a:gd name="T2" fmla="*/ 18 w 22"/>
                  <a:gd name="T3" fmla="*/ 0 h 194"/>
                  <a:gd name="T4" fmla="*/ 16 w 22"/>
                  <a:gd name="T5" fmla="*/ 16 h 194"/>
                  <a:gd name="T6" fmla="*/ 12 w 22"/>
                  <a:gd name="T7" fmla="*/ 36 h 194"/>
                  <a:gd name="T8" fmla="*/ 9 w 22"/>
                  <a:gd name="T9" fmla="*/ 59 h 194"/>
                  <a:gd name="T10" fmla="*/ 5 w 22"/>
                  <a:gd name="T11" fmla="*/ 84 h 194"/>
                  <a:gd name="T12" fmla="*/ 2 w 22"/>
                  <a:gd name="T13" fmla="*/ 111 h 194"/>
                  <a:gd name="T14" fmla="*/ 1 w 22"/>
                  <a:gd name="T15" fmla="*/ 138 h 194"/>
                  <a:gd name="T16" fmla="*/ 0 w 22"/>
                  <a:gd name="T17" fmla="*/ 167 h 194"/>
                  <a:gd name="T18" fmla="*/ 2 w 22"/>
                  <a:gd name="T19" fmla="*/ 194 h 194"/>
                  <a:gd name="T20" fmla="*/ 7 w 22"/>
                  <a:gd name="T21" fmla="*/ 194 h 194"/>
                  <a:gd name="T22" fmla="*/ 5 w 22"/>
                  <a:gd name="T23" fmla="*/ 167 h 194"/>
                  <a:gd name="T24" fmla="*/ 5 w 22"/>
                  <a:gd name="T25" fmla="*/ 138 h 194"/>
                  <a:gd name="T26" fmla="*/ 7 w 22"/>
                  <a:gd name="T27" fmla="*/ 111 h 194"/>
                  <a:gd name="T28" fmla="*/ 10 w 22"/>
                  <a:gd name="T29" fmla="*/ 84 h 194"/>
                  <a:gd name="T30" fmla="*/ 13 w 22"/>
                  <a:gd name="T31" fmla="*/ 59 h 194"/>
                  <a:gd name="T32" fmla="*/ 17 w 22"/>
                  <a:gd name="T33" fmla="*/ 36 h 194"/>
                  <a:gd name="T34" fmla="*/ 20 w 22"/>
                  <a:gd name="T35" fmla="*/ 17 h 194"/>
                  <a:gd name="T36" fmla="*/ 22 w 22"/>
                  <a:gd name="T37" fmla="*/ 1 h 194"/>
                  <a:gd name="T38" fmla="*/ 22 w 22"/>
                  <a:gd name="T39" fmla="*/ 1 h 194"/>
                  <a:gd name="T40" fmla="*/ 18 w 22"/>
                  <a:gd name="T41" fmla="*/ 0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94"/>
                  <a:gd name="T65" fmla="*/ 22 w 22"/>
                  <a:gd name="T66" fmla="*/ 194 h 1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94">
                    <a:moveTo>
                      <a:pt x="18" y="0"/>
                    </a:moveTo>
                    <a:lnTo>
                      <a:pt x="18" y="0"/>
                    </a:lnTo>
                    <a:lnTo>
                      <a:pt x="16" y="16"/>
                    </a:lnTo>
                    <a:lnTo>
                      <a:pt x="12" y="36"/>
                    </a:lnTo>
                    <a:lnTo>
                      <a:pt x="9" y="59"/>
                    </a:lnTo>
                    <a:lnTo>
                      <a:pt x="5" y="84"/>
                    </a:lnTo>
                    <a:lnTo>
                      <a:pt x="2" y="111"/>
                    </a:lnTo>
                    <a:lnTo>
                      <a:pt x="1" y="138"/>
                    </a:lnTo>
                    <a:lnTo>
                      <a:pt x="0" y="167"/>
                    </a:lnTo>
                    <a:lnTo>
                      <a:pt x="2" y="194"/>
                    </a:lnTo>
                    <a:lnTo>
                      <a:pt x="7" y="194"/>
                    </a:lnTo>
                    <a:lnTo>
                      <a:pt x="5" y="167"/>
                    </a:lnTo>
                    <a:lnTo>
                      <a:pt x="5" y="138"/>
                    </a:lnTo>
                    <a:lnTo>
                      <a:pt x="7" y="111"/>
                    </a:lnTo>
                    <a:lnTo>
                      <a:pt x="10" y="84"/>
                    </a:lnTo>
                    <a:lnTo>
                      <a:pt x="13" y="59"/>
                    </a:lnTo>
                    <a:lnTo>
                      <a:pt x="17" y="36"/>
                    </a:lnTo>
                    <a:lnTo>
                      <a:pt x="20" y="17"/>
                    </a:lnTo>
                    <a:lnTo>
                      <a:pt x="22" y="1"/>
                    </a:lnTo>
                    <a:lnTo>
                      <a:pt x="1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3" name="Freeform 88">
                <a:extLst>
                  <a:ext uri="{FF2B5EF4-FFF2-40B4-BE49-F238E27FC236}">
                    <a16:creationId xmlns:a16="http://schemas.microsoft.com/office/drawing/2014/main" id="{83BCF83B-B904-4C49-88D0-06296533D51B}"/>
                  </a:ext>
                </a:extLst>
              </p:cNvPr>
              <p:cNvSpPr>
                <a:spLocks/>
              </p:cNvSpPr>
              <p:nvPr/>
            </p:nvSpPr>
            <p:spPr bwMode="auto">
              <a:xfrm>
                <a:off x="769" y="3066"/>
                <a:ext cx="11" cy="265"/>
              </a:xfrm>
              <a:custGeom>
                <a:avLst/>
                <a:gdLst>
                  <a:gd name="T0" fmla="*/ 5 w 11"/>
                  <a:gd name="T1" fmla="*/ 0 h 265"/>
                  <a:gd name="T2" fmla="*/ 5 w 11"/>
                  <a:gd name="T3" fmla="*/ 0 h 265"/>
                  <a:gd name="T4" fmla="*/ 5 w 11"/>
                  <a:gd name="T5" fmla="*/ 28 h 265"/>
                  <a:gd name="T6" fmla="*/ 5 w 11"/>
                  <a:gd name="T7" fmla="*/ 61 h 265"/>
                  <a:gd name="T8" fmla="*/ 7 w 11"/>
                  <a:gd name="T9" fmla="*/ 97 h 265"/>
                  <a:gd name="T10" fmla="*/ 7 w 11"/>
                  <a:gd name="T11" fmla="*/ 133 h 265"/>
                  <a:gd name="T12" fmla="*/ 5 w 11"/>
                  <a:gd name="T13" fmla="*/ 171 h 265"/>
                  <a:gd name="T14" fmla="*/ 4 w 11"/>
                  <a:gd name="T15" fmla="*/ 206 h 265"/>
                  <a:gd name="T16" fmla="*/ 3 w 11"/>
                  <a:gd name="T17" fmla="*/ 237 h 265"/>
                  <a:gd name="T18" fmla="*/ 0 w 11"/>
                  <a:gd name="T19" fmla="*/ 264 h 265"/>
                  <a:gd name="T20" fmla="*/ 4 w 11"/>
                  <a:gd name="T21" fmla="*/ 265 h 265"/>
                  <a:gd name="T22" fmla="*/ 8 w 11"/>
                  <a:gd name="T23" fmla="*/ 238 h 265"/>
                  <a:gd name="T24" fmla="*/ 10 w 11"/>
                  <a:gd name="T25" fmla="*/ 206 h 265"/>
                  <a:gd name="T26" fmla="*/ 10 w 11"/>
                  <a:gd name="T27" fmla="*/ 171 h 265"/>
                  <a:gd name="T28" fmla="*/ 11 w 11"/>
                  <a:gd name="T29" fmla="*/ 133 h 265"/>
                  <a:gd name="T30" fmla="*/ 11 w 11"/>
                  <a:gd name="T31" fmla="*/ 97 h 265"/>
                  <a:gd name="T32" fmla="*/ 11 w 11"/>
                  <a:gd name="T33" fmla="*/ 61 h 265"/>
                  <a:gd name="T34" fmla="*/ 10 w 11"/>
                  <a:gd name="T35" fmla="*/ 28 h 265"/>
                  <a:gd name="T36" fmla="*/ 10 w 11"/>
                  <a:gd name="T37" fmla="*/ 0 h 265"/>
                  <a:gd name="T38" fmla="*/ 10 w 11"/>
                  <a:gd name="T39" fmla="*/ 0 h 265"/>
                  <a:gd name="T40" fmla="*/ 5 w 11"/>
                  <a:gd name="T41" fmla="*/ 0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65"/>
                  <a:gd name="T65" fmla="*/ 11 w 11"/>
                  <a:gd name="T66" fmla="*/ 265 h 2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65">
                    <a:moveTo>
                      <a:pt x="5" y="0"/>
                    </a:moveTo>
                    <a:lnTo>
                      <a:pt x="5" y="0"/>
                    </a:lnTo>
                    <a:lnTo>
                      <a:pt x="5" y="28"/>
                    </a:lnTo>
                    <a:lnTo>
                      <a:pt x="5" y="61"/>
                    </a:lnTo>
                    <a:lnTo>
                      <a:pt x="7" y="97"/>
                    </a:lnTo>
                    <a:lnTo>
                      <a:pt x="7" y="133"/>
                    </a:lnTo>
                    <a:lnTo>
                      <a:pt x="5" y="171"/>
                    </a:lnTo>
                    <a:lnTo>
                      <a:pt x="4" y="206"/>
                    </a:lnTo>
                    <a:lnTo>
                      <a:pt x="3" y="237"/>
                    </a:lnTo>
                    <a:lnTo>
                      <a:pt x="0" y="264"/>
                    </a:lnTo>
                    <a:lnTo>
                      <a:pt x="4" y="265"/>
                    </a:lnTo>
                    <a:lnTo>
                      <a:pt x="8" y="238"/>
                    </a:lnTo>
                    <a:lnTo>
                      <a:pt x="10" y="206"/>
                    </a:lnTo>
                    <a:lnTo>
                      <a:pt x="10" y="171"/>
                    </a:lnTo>
                    <a:lnTo>
                      <a:pt x="11" y="133"/>
                    </a:lnTo>
                    <a:lnTo>
                      <a:pt x="11" y="97"/>
                    </a:lnTo>
                    <a:lnTo>
                      <a:pt x="11" y="61"/>
                    </a:lnTo>
                    <a:lnTo>
                      <a:pt x="10" y="28"/>
                    </a:lnTo>
                    <a:lnTo>
                      <a:pt x="10" y="0"/>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4" name="Freeform 89">
                <a:extLst>
                  <a:ext uri="{FF2B5EF4-FFF2-40B4-BE49-F238E27FC236}">
                    <a16:creationId xmlns:a16="http://schemas.microsoft.com/office/drawing/2014/main" id="{4817D1CB-F2FA-C340-A545-742432A1BA82}"/>
                  </a:ext>
                </a:extLst>
              </p:cNvPr>
              <p:cNvSpPr>
                <a:spLocks/>
              </p:cNvSpPr>
              <p:nvPr/>
            </p:nvSpPr>
            <p:spPr bwMode="auto">
              <a:xfrm>
                <a:off x="763" y="2994"/>
                <a:ext cx="17" cy="72"/>
              </a:xfrm>
              <a:custGeom>
                <a:avLst/>
                <a:gdLst>
                  <a:gd name="T0" fmla="*/ 0 w 17"/>
                  <a:gd name="T1" fmla="*/ 2 h 72"/>
                  <a:gd name="T2" fmla="*/ 0 w 17"/>
                  <a:gd name="T3" fmla="*/ 2 h 72"/>
                  <a:gd name="T4" fmla="*/ 4 w 17"/>
                  <a:gd name="T5" fmla="*/ 10 h 72"/>
                  <a:gd name="T6" fmla="*/ 7 w 17"/>
                  <a:gd name="T7" fmla="*/ 18 h 72"/>
                  <a:gd name="T8" fmla="*/ 9 w 17"/>
                  <a:gd name="T9" fmla="*/ 27 h 72"/>
                  <a:gd name="T10" fmla="*/ 10 w 17"/>
                  <a:gd name="T11" fmla="*/ 35 h 72"/>
                  <a:gd name="T12" fmla="*/ 11 w 17"/>
                  <a:gd name="T13" fmla="*/ 44 h 72"/>
                  <a:gd name="T14" fmla="*/ 11 w 17"/>
                  <a:gd name="T15" fmla="*/ 53 h 72"/>
                  <a:gd name="T16" fmla="*/ 11 w 17"/>
                  <a:gd name="T17" fmla="*/ 62 h 72"/>
                  <a:gd name="T18" fmla="*/ 11 w 17"/>
                  <a:gd name="T19" fmla="*/ 72 h 72"/>
                  <a:gd name="T20" fmla="*/ 16 w 17"/>
                  <a:gd name="T21" fmla="*/ 72 h 72"/>
                  <a:gd name="T22" fmla="*/ 17 w 17"/>
                  <a:gd name="T23" fmla="*/ 62 h 72"/>
                  <a:gd name="T24" fmla="*/ 17 w 17"/>
                  <a:gd name="T25" fmla="*/ 53 h 72"/>
                  <a:gd name="T26" fmla="*/ 16 w 17"/>
                  <a:gd name="T27" fmla="*/ 44 h 72"/>
                  <a:gd name="T28" fmla="*/ 15 w 17"/>
                  <a:gd name="T29" fmla="*/ 34 h 72"/>
                  <a:gd name="T30" fmla="*/ 14 w 17"/>
                  <a:gd name="T31" fmla="*/ 26 h 72"/>
                  <a:gd name="T32" fmla="*/ 11 w 17"/>
                  <a:gd name="T33" fmla="*/ 17 h 72"/>
                  <a:gd name="T34" fmla="*/ 8 w 17"/>
                  <a:gd name="T35" fmla="*/ 9 h 72"/>
                  <a:gd name="T36" fmla="*/ 5 w 17"/>
                  <a:gd name="T37" fmla="*/ 0 h 72"/>
                  <a:gd name="T38" fmla="*/ 5 w 17"/>
                  <a:gd name="T39" fmla="*/ 0 h 72"/>
                  <a:gd name="T40" fmla="*/ 0 w 17"/>
                  <a:gd name="T41" fmla="*/ 2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72"/>
                  <a:gd name="T65" fmla="*/ 17 w 17"/>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72">
                    <a:moveTo>
                      <a:pt x="0" y="2"/>
                    </a:moveTo>
                    <a:lnTo>
                      <a:pt x="0" y="2"/>
                    </a:lnTo>
                    <a:lnTo>
                      <a:pt x="4" y="10"/>
                    </a:lnTo>
                    <a:lnTo>
                      <a:pt x="7" y="18"/>
                    </a:lnTo>
                    <a:lnTo>
                      <a:pt x="9" y="27"/>
                    </a:lnTo>
                    <a:lnTo>
                      <a:pt x="10" y="35"/>
                    </a:lnTo>
                    <a:lnTo>
                      <a:pt x="11" y="44"/>
                    </a:lnTo>
                    <a:lnTo>
                      <a:pt x="11" y="53"/>
                    </a:lnTo>
                    <a:lnTo>
                      <a:pt x="11" y="62"/>
                    </a:lnTo>
                    <a:lnTo>
                      <a:pt x="11" y="72"/>
                    </a:lnTo>
                    <a:lnTo>
                      <a:pt x="16" y="72"/>
                    </a:lnTo>
                    <a:lnTo>
                      <a:pt x="17" y="62"/>
                    </a:lnTo>
                    <a:lnTo>
                      <a:pt x="17" y="53"/>
                    </a:lnTo>
                    <a:lnTo>
                      <a:pt x="16" y="44"/>
                    </a:lnTo>
                    <a:lnTo>
                      <a:pt x="15" y="34"/>
                    </a:lnTo>
                    <a:lnTo>
                      <a:pt x="14" y="26"/>
                    </a:lnTo>
                    <a:lnTo>
                      <a:pt x="11" y="17"/>
                    </a:lnTo>
                    <a:lnTo>
                      <a:pt x="8" y="9"/>
                    </a:lnTo>
                    <a:lnTo>
                      <a:pt x="5" y="0"/>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5" name="Freeform 90">
                <a:extLst>
                  <a:ext uri="{FF2B5EF4-FFF2-40B4-BE49-F238E27FC236}">
                    <a16:creationId xmlns:a16="http://schemas.microsoft.com/office/drawing/2014/main" id="{CD219B03-1392-A74A-A579-874BB60199C3}"/>
                  </a:ext>
                </a:extLst>
              </p:cNvPr>
              <p:cNvSpPr>
                <a:spLocks/>
              </p:cNvSpPr>
              <p:nvPr/>
            </p:nvSpPr>
            <p:spPr bwMode="auto">
              <a:xfrm>
                <a:off x="752" y="2961"/>
                <a:ext cx="16" cy="35"/>
              </a:xfrm>
              <a:custGeom>
                <a:avLst/>
                <a:gdLst>
                  <a:gd name="T0" fmla="*/ 4 w 16"/>
                  <a:gd name="T1" fmla="*/ 0 h 35"/>
                  <a:gd name="T2" fmla="*/ 0 w 16"/>
                  <a:gd name="T3" fmla="*/ 1 h 35"/>
                  <a:gd name="T4" fmla="*/ 0 w 16"/>
                  <a:gd name="T5" fmla="*/ 2 h 35"/>
                  <a:gd name="T6" fmla="*/ 1 w 16"/>
                  <a:gd name="T7" fmla="*/ 4 h 35"/>
                  <a:gd name="T8" fmla="*/ 2 w 16"/>
                  <a:gd name="T9" fmla="*/ 8 h 35"/>
                  <a:gd name="T10" fmla="*/ 3 w 16"/>
                  <a:gd name="T11" fmla="*/ 12 h 35"/>
                  <a:gd name="T12" fmla="*/ 4 w 16"/>
                  <a:gd name="T13" fmla="*/ 17 h 35"/>
                  <a:gd name="T14" fmla="*/ 7 w 16"/>
                  <a:gd name="T15" fmla="*/ 24 h 35"/>
                  <a:gd name="T16" fmla="*/ 9 w 16"/>
                  <a:gd name="T17" fmla="*/ 29 h 35"/>
                  <a:gd name="T18" fmla="*/ 11 w 16"/>
                  <a:gd name="T19" fmla="*/ 35 h 35"/>
                  <a:gd name="T20" fmla="*/ 16 w 16"/>
                  <a:gd name="T21" fmla="*/ 33 h 35"/>
                  <a:gd name="T22" fmla="*/ 13 w 16"/>
                  <a:gd name="T23" fmla="*/ 28 h 35"/>
                  <a:gd name="T24" fmla="*/ 11 w 16"/>
                  <a:gd name="T25" fmla="*/ 22 h 35"/>
                  <a:gd name="T26" fmla="*/ 9 w 16"/>
                  <a:gd name="T27" fmla="*/ 16 h 35"/>
                  <a:gd name="T28" fmla="*/ 8 w 16"/>
                  <a:gd name="T29" fmla="*/ 11 h 35"/>
                  <a:gd name="T30" fmla="*/ 7 w 16"/>
                  <a:gd name="T31" fmla="*/ 7 h 35"/>
                  <a:gd name="T32" fmla="*/ 6 w 16"/>
                  <a:gd name="T33" fmla="*/ 3 h 35"/>
                  <a:gd name="T34" fmla="*/ 4 w 16"/>
                  <a:gd name="T35" fmla="*/ 1 h 35"/>
                  <a:gd name="T36" fmla="*/ 4 w 16"/>
                  <a:gd name="T37" fmla="*/ 0 h 35"/>
                  <a:gd name="T38" fmla="*/ 0 w 16"/>
                  <a:gd name="T39" fmla="*/ 1 h 35"/>
                  <a:gd name="T40" fmla="*/ 4 w 16"/>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5"/>
                  <a:gd name="T65" fmla="*/ 16 w 16"/>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5">
                    <a:moveTo>
                      <a:pt x="4" y="0"/>
                    </a:moveTo>
                    <a:lnTo>
                      <a:pt x="0" y="1"/>
                    </a:lnTo>
                    <a:lnTo>
                      <a:pt x="0" y="2"/>
                    </a:lnTo>
                    <a:lnTo>
                      <a:pt x="1" y="4"/>
                    </a:lnTo>
                    <a:lnTo>
                      <a:pt x="2" y="8"/>
                    </a:lnTo>
                    <a:lnTo>
                      <a:pt x="3" y="12"/>
                    </a:lnTo>
                    <a:lnTo>
                      <a:pt x="4" y="17"/>
                    </a:lnTo>
                    <a:lnTo>
                      <a:pt x="7" y="24"/>
                    </a:lnTo>
                    <a:lnTo>
                      <a:pt x="9" y="29"/>
                    </a:lnTo>
                    <a:lnTo>
                      <a:pt x="11" y="35"/>
                    </a:lnTo>
                    <a:lnTo>
                      <a:pt x="16" y="33"/>
                    </a:lnTo>
                    <a:lnTo>
                      <a:pt x="13" y="28"/>
                    </a:lnTo>
                    <a:lnTo>
                      <a:pt x="11" y="22"/>
                    </a:lnTo>
                    <a:lnTo>
                      <a:pt x="9" y="16"/>
                    </a:lnTo>
                    <a:lnTo>
                      <a:pt x="8" y="11"/>
                    </a:lnTo>
                    <a:lnTo>
                      <a:pt x="7" y="7"/>
                    </a:lnTo>
                    <a:lnTo>
                      <a:pt x="6" y="3"/>
                    </a:lnTo>
                    <a:lnTo>
                      <a:pt x="4" y="1"/>
                    </a:lnTo>
                    <a:lnTo>
                      <a:pt x="4" y="0"/>
                    </a:lnTo>
                    <a:lnTo>
                      <a:pt x="0" y="1"/>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6" name="Freeform 91">
                <a:extLst>
                  <a:ext uri="{FF2B5EF4-FFF2-40B4-BE49-F238E27FC236}">
                    <a16:creationId xmlns:a16="http://schemas.microsoft.com/office/drawing/2014/main" id="{E37B24F4-229C-FC40-B2D1-11F7BB733953}"/>
                  </a:ext>
                </a:extLst>
              </p:cNvPr>
              <p:cNvSpPr>
                <a:spLocks/>
              </p:cNvSpPr>
              <p:nvPr/>
            </p:nvSpPr>
            <p:spPr bwMode="auto">
              <a:xfrm>
                <a:off x="752" y="2924"/>
                <a:ext cx="15" cy="42"/>
              </a:xfrm>
              <a:custGeom>
                <a:avLst/>
                <a:gdLst>
                  <a:gd name="T0" fmla="*/ 10 w 15"/>
                  <a:gd name="T1" fmla="*/ 0 h 42"/>
                  <a:gd name="T2" fmla="*/ 10 w 15"/>
                  <a:gd name="T3" fmla="*/ 0 h 42"/>
                  <a:gd name="T4" fmla="*/ 9 w 15"/>
                  <a:gd name="T5" fmla="*/ 7 h 42"/>
                  <a:gd name="T6" fmla="*/ 8 w 15"/>
                  <a:gd name="T7" fmla="*/ 14 h 42"/>
                  <a:gd name="T8" fmla="*/ 7 w 15"/>
                  <a:gd name="T9" fmla="*/ 21 h 42"/>
                  <a:gd name="T10" fmla="*/ 6 w 15"/>
                  <a:gd name="T11" fmla="*/ 28 h 42"/>
                  <a:gd name="T12" fmla="*/ 4 w 15"/>
                  <a:gd name="T13" fmla="*/ 34 h 42"/>
                  <a:gd name="T14" fmla="*/ 2 w 15"/>
                  <a:gd name="T15" fmla="*/ 38 h 42"/>
                  <a:gd name="T16" fmla="*/ 2 w 15"/>
                  <a:gd name="T17" fmla="*/ 39 h 42"/>
                  <a:gd name="T18" fmla="*/ 4 w 15"/>
                  <a:gd name="T19" fmla="*/ 38 h 42"/>
                  <a:gd name="T20" fmla="*/ 6 w 15"/>
                  <a:gd name="T21" fmla="*/ 39 h 42"/>
                  <a:gd name="T22" fmla="*/ 4 w 15"/>
                  <a:gd name="T23" fmla="*/ 37 h 42"/>
                  <a:gd name="T24" fmla="*/ 0 w 15"/>
                  <a:gd name="T25" fmla="*/ 38 h 42"/>
                  <a:gd name="T26" fmla="*/ 1 w 15"/>
                  <a:gd name="T27" fmla="*/ 40 h 42"/>
                  <a:gd name="T28" fmla="*/ 2 w 15"/>
                  <a:gd name="T29" fmla="*/ 42 h 42"/>
                  <a:gd name="T30" fmla="*/ 6 w 15"/>
                  <a:gd name="T31" fmla="*/ 41 h 42"/>
                  <a:gd name="T32" fmla="*/ 7 w 15"/>
                  <a:gd name="T33" fmla="*/ 40 h 42"/>
                  <a:gd name="T34" fmla="*/ 9 w 15"/>
                  <a:gd name="T35" fmla="*/ 35 h 42"/>
                  <a:gd name="T36" fmla="*/ 10 w 15"/>
                  <a:gd name="T37" fmla="*/ 29 h 42"/>
                  <a:gd name="T38" fmla="*/ 11 w 15"/>
                  <a:gd name="T39" fmla="*/ 22 h 42"/>
                  <a:gd name="T40" fmla="*/ 12 w 15"/>
                  <a:gd name="T41" fmla="*/ 14 h 42"/>
                  <a:gd name="T42" fmla="*/ 13 w 15"/>
                  <a:gd name="T43" fmla="*/ 7 h 42"/>
                  <a:gd name="T44" fmla="*/ 15 w 15"/>
                  <a:gd name="T45" fmla="*/ 2 h 42"/>
                  <a:gd name="T46" fmla="*/ 15 w 15"/>
                  <a:gd name="T47" fmla="*/ 2 h 42"/>
                  <a:gd name="T48" fmla="*/ 10 w 15"/>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
                  <a:gd name="T76" fmla="*/ 0 h 42"/>
                  <a:gd name="T77" fmla="*/ 15 w 15"/>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 h="42">
                    <a:moveTo>
                      <a:pt x="10" y="0"/>
                    </a:moveTo>
                    <a:lnTo>
                      <a:pt x="10" y="0"/>
                    </a:lnTo>
                    <a:lnTo>
                      <a:pt x="9" y="7"/>
                    </a:lnTo>
                    <a:lnTo>
                      <a:pt x="8" y="14"/>
                    </a:lnTo>
                    <a:lnTo>
                      <a:pt x="7" y="21"/>
                    </a:lnTo>
                    <a:lnTo>
                      <a:pt x="6" y="28"/>
                    </a:lnTo>
                    <a:lnTo>
                      <a:pt x="4" y="34"/>
                    </a:lnTo>
                    <a:lnTo>
                      <a:pt x="2" y="38"/>
                    </a:lnTo>
                    <a:lnTo>
                      <a:pt x="2" y="39"/>
                    </a:lnTo>
                    <a:lnTo>
                      <a:pt x="4" y="38"/>
                    </a:lnTo>
                    <a:lnTo>
                      <a:pt x="6" y="39"/>
                    </a:lnTo>
                    <a:lnTo>
                      <a:pt x="4" y="37"/>
                    </a:lnTo>
                    <a:lnTo>
                      <a:pt x="0" y="38"/>
                    </a:lnTo>
                    <a:lnTo>
                      <a:pt x="1" y="40"/>
                    </a:lnTo>
                    <a:lnTo>
                      <a:pt x="2" y="42"/>
                    </a:lnTo>
                    <a:lnTo>
                      <a:pt x="6" y="41"/>
                    </a:lnTo>
                    <a:lnTo>
                      <a:pt x="7" y="40"/>
                    </a:lnTo>
                    <a:lnTo>
                      <a:pt x="9" y="35"/>
                    </a:lnTo>
                    <a:lnTo>
                      <a:pt x="10" y="29"/>
                    </a:lnTo>
                    <a:lnTo>
                      <a:pt x="11" y="22"/>
                    </a:lnTo>
                    <a:lnTo>
                      <a:pt x="12" y="14"/>
                    </a:lnTo>
                    <a:lnTo>
                      <a:pt x="13" y="7"/>
                    </a:lnTo>
                    <a:lnTo>
                      <a:pt x="15" y="2"/>
                    </a:lnTo>
                    <a:lnTo>
                      <a:pt x="1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7" name="Freeform 92">
                <a:extLst>
                  <a:ext uri="{FF2B5EF4-FFF2-40B4-BE49-F238E27FC236}">
                    <a16:creationId xmlns:a16="http://schemas.microsoft.com/office/drawing/2014/main" id="{176D5306-D01B-BD4A-94C4-A5084003ACA4}"/>
                  </a:ext>
                </a:extLst>
              </p:cNvPr>
              <p:cNvSpPr>
                <a:spLocks/>
              </p:cNvSpPr>
              <p:nvPr/>
            </p:nvSpPr>
            <p:spPr bwMode="auto">
              <a:xfrm>
                <a:off x="761" y="2765"/>
                <a:ext cx="10" cy="161"/>
              </a:xfrm>
              <a:custGeom>
                <a:avLst/>
                <a:gdLst>
                  <a:gd name="T0" fmla="*/ 4 w 10"/>
                  <a:gd name="T1" fmla="*/ 0 h 161"/>
                  <a:gd name="T2" fmla="*/ 4 w 10"/>
                  <a:gd name="T3" fmla="*/ 0 h 161"/>
                  <a:gd name="T4" fmla="*/ 2 w 10"/>
                  <a:gd name="T5" fmla="*/ 20 h 161"/>
                  <a:gd name="T6" fmla="*/ 0 w 10"/>
                  <a:gd name="T7" fmla="*/ 40 h 161"/>
                  <a:gd name="T8" fmla="*/ 1 w 10"/>
                  <a:gd name="T9" fmla="*/ 61 h 161"/>
                  <a:gd name="T10" fmla="*/ 2 w 10"/>
                  <a:gd name="T11" fmla="*/ 80 h 161"/>
                  <a:gd name="T12" fmla="*/ 3 w 10"/>
                  <a:gd name="T13" fmla="*/ 100 h 161"/>
                  <a:gd name="T14" fmla="*/ 3 w 10"/>
                  <a:gd name="T15" fmla="*/ 120 h 161"/>
                  <a:gd name="T16" fmla="*/ 3 w 10"/>
                  <a:gd name="T17" fmla="*/ 140 h 161"/>
                  <a:gd name="T18" fmla="*/ 1 w 10"/>
                  <a:gd name="T19" fmla="*/ 159 h 161"/>
                  <a:gd name="T20" fmla="*/ 6 w 10"/>
                  <a:gd name="T21" fmla="*/ 161 h 161"/>
                  <a:gd name="T22" fmla="*/ 8 w 10"/>
                  <a:gd name="T23" fmla="*/ 140 h 161"/>
                  <a:gd name="T24" fmla="*/ 8 w 10"/>
                  <a:gd name="T25" fmla="*/ 120 h 161"/>
                  <a:gd name="T26" fmla="*/ 8 w 10"/>
                  <a:gd name="T27" fmla="*/ 100 h 161"/>
                  <a:gd name="T28" fmla="*/ 7 w 10"/>
                  <a:gd name="T29" fmla="*/ 80 h 161"/>
                  <a:gd name="T30" fmla="*/ 6 w 10"/>
                  <a:gd name="T31" fmla="*/ 61 h 161"/>
                  <a:gd name="T32" fmla="*/ 6 w 10"/>
                  <a:gd name="T33" fmla="*/ 40 h 161"/>
                  <a:gd name="T34" fmla="*/ 7 w 10"/>
                  <a:gd name="T35" fmla="*/ 20 h 161"/>
                  <a:gd name="T36" fmla="*/ 10 w 10"/>
                  <a:gd name="T37" fmla="*/ 0 h 161"/>
                  <a:gd name="T38" fmla="*/ 10 w 10"/>
                  <a:gd name="T39" fmla="*/ 0 h 161"/>
                  <a:gd name="T40" fmla="*/ 4 w 10"/>
                  <a:gd name="T41" fmla="*/ 0 h 1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161"/>
                  <a:gd name="T65" fmla="*/ 10 w 10"/>
                  <a:gd name="T66" fmla="*/ 161 h 1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161">
                    <a:moveTo>
                      <a:pt x="4" y="0"/>
                    </a:moveTo>
                    <a:lnTo>
                      <a:pt x="4" y="0"/>
                    </a:lnTo>
                    <a:lnTo>
                      <a:pt x="2" y="20"/>
                    </a:lnTo>
                    <a:lnTo>
                      <a:pt x="0" y="40"/>
                    </a:lnTo>
                    <a:lnTo>
                      <a:pt x="1" y="61"/>
                    </a:lnTo>
                    <a:lnTo>
                      <a:pt x="2" y="80"/>
                    </a:lnTo>
                    <a:lnTo>
                      <a:pt x="3" y="100"/>
                    </a:lnTo>
                    <a:lnTo>
                      <a:pt x="3" y="120"/>
                    </a:lnTo>
                    <a:lnTo>
                      <a:pt x="3" y="140"/>
                    </a:lnTo>
                    <a:lnTo>
                      <a:pt x="1" y="159"/>
                    </a:lnTo>
                    <a:lnTo>
                      <a:pt x="6" y="161"/>
                    </a:lnTo>
                    <a:lnTo>
                      <a:pt x="8" y="140"/>
                    </a:lnTo>
                    <a:lnTo>
                      <a:pt x="8" y="120"/>
                    </a:lnTo>
                    <a:lnTo>
                      <a:pt x="8" y="100"/>
                    </a:lnTo>
                    <a:lnTo>
                      <a:pt x="7" y="80"/>
                    </a:lnTo>
                    <a:lnTo>
                      <a:pt x="6" y="61"/>
                    </a:lnTo>
                    <a:lnTo>
                      <a:pt x="6" y="40"/>
                    </a:lnTo>
                    <a:lnTo>
                      <a:pt x="7" y="20"/>
                    </a:lnTo>
                    <a:lnTo>
                      <a:pt x="10" y="0"/>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8" name="Freeform 93">
                <a:extLst>
                  <a:ext uri="{FF2B5EF4-FFF2-40B4-BE49-F238E27FC236}">
                    <a16:creationId xmlns:a16="http://schemas.microsoft.com/office/drawing/2014/main" id="{7EDBF503-4486-5446-A8C5-804144AE7935}"/>
                  </a:ext>
                </a:extLst>
              </p:cNvPr>
              <p:cNvSpPr>
                <a:spLocks/>
              </p:cNvSpPr>
              <p:nvPr/>
            </p:nvSpPr>
            <p:spPr bwMode="auto">
              <a:xfrm>
                <a:off x="765" y="2436"/>
                <a:ext cx="34" cy="329"/>
              </a:xfrm>
              <a:custGeom>
                <a:avLst/>
                <a:gdLst>
                  <a:gd name="T0" fmla="*/ 29 w 34"/>
                  <a:gd name="T1" fmla="*/ 1 h 329"/>
                  <a:gd name="T2" fmla="*/ 29 w 34"/>
                  <a:gd name="T3" fmla="*/ 0 h 329"/>
                  <a:gd name="T4" fmla="*/ 29 w 34"/>
                  <a:gd name="T5" fmla="*/ 31 h 329"/>
                  <a:gd name="T6" fmla="*/ 28 w 34"/>
                  <a:gd name="T7" fmla="*/ 70 h 329"/>
                  <a:gd name="T8" fmla="*/ 25 w 34"/>
                  <a:gd name="T9" fmla="*/ 116 h 329"/>
                  <a:gd name="T10" fmla="*/ 22 w 34"/>
                  <a:gd name="T11" fmla="*/ 164 h 329"/>
                  <a:gd name="T12" fmla="*/ 17 w 34"/>
                  <a:gd name="T13" fmla="*/ 213 h 329"/>
                  <a:gd name="T14" fmla="*/ 12 w 34"/>
                  <a:gd name="T15" fmla="*/ 257 h 329"/>
                  <a:gd name="T16" fmla="*/ 6 w 34"/>
                  <a:gd name="T17" fmla="*/ 297 h 329"/>
                  <a:gd name="T18" fmla="*/ 0 w 34"/>
                  <a:gd name="T19" fmla="*/ 329 h 329"/>
                  <a:gd name="T20" fmla="*/ 6 w 34"/>
                  <a:gd name="T21" fmla="*/ 329 h 329"/>
                  <a:gd name="T22" fmla="*/ 12 w 34"/>
                  <a:gd name="T23" fmla="*/ 298 h 329"/>
                  <a:gd name="T24" fmla="*/ 16 w 34"/>
                  <a:gd name="T25" fmla="*/ 258 h 329"/>
                  <a:gd name="T26" fmla="*/ 22 w 34"/>
                  <a:gd name="T27" fmla="*/ 213 h 329"/>
                  <a:gd name="T28" fmla="*/ 26 w 34"/>
                  <a:gd name="T29" fmla="*/ 164 h 329"/>
                  <a:gd name="T30" fmla="*/ 30 w 34"/>
                  <a:gd name="T31" fmla="*/ 116 h 329"/>
                  <a:gd name="T32" fmla="*/ 33 w 34"/>
                  <a:gd name="T33" fmla="*/ 71 h 329"/>
                  <a:gd name="T34" fmla="*/ 34 w 34"/>
                  <a:gd name="T35" fmla="*/ 31 h 329"/>
                  <a:gd name="T36" fmla="*/ 33 w 34"/>
                  <a:gd name="T37" fmla="*/ 0 h 329"/>
                  <a:gd name="T38" fmla="*/ 33 w 34"/>
                  <a:gd name="T39" fmla="*/ 0 h 329"/>
                  <a:gd name="T40" fmla="*/ 29 w 34"/>
                  <a:gd name="T41" fmla="*/ 1 h 3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329"/>
                  <a:gd name="T65" fmla="*/ 34 w 34"/>
                  <a:gd name="T66" fmla="*/ 329 h 3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329">
                    <a:moveTo>
                      <a:pt x="29" y="1"/>
                    </a:moveTo>
                    <a:lnTo>
                      <a:pt x="29" y="0"/>
                    </a:lnTo>
                    <a:lnTo>
                      <a:pt x="29" y="31"/>
                    </a:lnTo>
                    <a:lnTo>
                      <a:pt x="28" y="70"/>
                    </a:lnTo>
                    <a:lnTo>
                      <a:pt x="25" y="116"/>
                    </a:lnTo>
                    <a:lnTo>
                      <a:pt x="22" y="164"/>
                    </a:lnTo>
                    <a:lnTo>
                      <a:pt x="17" y="213"/>
                    </a:lnTo>
                    <a:lnTo>
                      <a:pt x="12" y="257"/>
                    </a:lnTo>
                    <a:lnTo>
                      <a:pt x="6" y="297"/>
                    </a:lnTo>
                    <a:lnTo>
                      <a:pt x="0" y="329"/>
                    </a:lnTo>
                    <a:lnTo>
                      <a:pt x="6" y="329"/>
                    </a:lnTo>
                    <a:lnTo>
                      <a:pt x="12" y="298"/>
                    </a:lnTo>
                    <a:lnTo>
                      <a:pt x="16" y="258"/>
                    </a:lnTo>
                    <a:lnTo>
                      <a:pt x="22" y="213"/>
                    </a:lnTo>
                    <a:lnTo>
                      <a:pt x="26" y="164"/>
                    </a:lnTo>
                    <a:lnTo>
                      <a:pt x="30" y="116"/>
                    </a:lnTo>
                    <a:lnTo>
                      <a:pt x="33" y="71"/>
                    </a:lnTo>
                    <a:lnTo>
                      <a:pt x="34" y="31"/>
                    </a:lnTo>
                    <a:lnTo>
                      <a:pt x="33" y="0"/>
                    </a:lnTo>
                    <a:lnTo>
                      <a:pt x="29"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9" name="Freeform 94">
                <a:extLst>
                  <a:ext uri="{FF2B5EF4-FFF2-40B4-BE49-F238E27FC236}">
                    <a16:creationId xmlns:a16="http://schemas.microsoft.com/office/drawing/2014/main" id="{66DE4ACF-6D34-794B-8108-32D0102C4A19}"/>
                  </a:ext>
                </a:extLst>
              </p:cNvPr>
              <p:cNvSpPr>
                <a:spLocks/>
              </p:cNvSpPr>
              <p:nvPr/>
            </p:nvSpPr>
            <p:spPr bwMode="auto">
              <a:xfrm>
                <a:off x="793" y="2395"/>
                <a:ext cx="11" cy="42"/>
              </a:xfrm>
              <a:custGeom>
                <a:avLst/>
                <a:gdLst>
                  <a:gd name="T0" fmla="*/ 11 w 11"/>
                  <a:gd name="T1" fmla="*/ 0 h 42"/>
                  <a:gd name="T2" fmla="*/ 11 w 11"/>
                  <a:gd name="T3" fmla="*/ 0 h 42"/>
                  <a:gd name="T4" fmla="*/ 9 w 11"/>
                  <a:gd name="T5" fmla="*/ 0 h 42"/>
                  <a:gd name="T6" fmla="*/ 6 w 11"/>
                  <a:gd name="T7" fmla="*/ 1 h 42"/>
                  <a:gd name="T8" fmla="*/ 4 w 11"/>
                  <a:gd name="T9" fmla="*/ 3 h 42"/>
                  <a:gd name="T10" fmla="*/ 3 w 11"/>
                  <a:gd name="T11" fmla="*/ 5 h 42"/>
                  <a:gd name="T12" fmla="*/ 1 w 11"/>
                  <a:gd name="T13" fmla="*/ 10 h 42"/>
                  <a:gd name="T14" fmla="*/ 0 w 11"/>
                  <a:gd name="T15" fmla="*/ 15 h 42"/>
                  <a:gd name="T16" fmla="*/ 0 w 11"/>
                  <a:gd name="T17" fmla="*/ 22 h 42"/>
                  <a:gd name="T18" fmla="*/ 0 w 11"/>
                  <a:gd name="T19" fmla="*/ 28 h 42"/>
                  <a:gd name="T20" fmla="*/ 0 w 11"/>
                  <a:gd name="T21" fmla="*/ 36 h 42"/>
                  <a:gd name="T22" fmla="*/ 1 w 11"/>
                  <a:gd name="T23" fmla="*/ 42 h 42"/>
                  <a:gd name="T24" fmla="*/ 5 w 11"/>
                  <a:gd name="T25" fmla="*/ 41 h 42"/>
                  <a:gd name="T26" fmla="*/ 5 w 11"/>
                  <a:gd name="T27" fmla="*/ 35 h 42"/>
                  <a:gd name="T28" fmla="*/ 4 w 11"/>
                  <a:gd name="T29" fmla="*/ 28 h 42"/>
                  <a:gd name="T30" fmla="*/ 4 w 11"/>
                  <a:gd name="T31" fmla="*/ 22 h 42"/>
                  <a:gd name="T32" fmla="*/ 4 w 11"/>
                  <a:gd name="T33" fmla="*/ 16 h 42"/>
                  <a:gd name="T34" fmla="*/ 5 w 11"/>
                  <a:gd name="T35" fmla="*/ 11 h 42"/>
                  <a:gd name="T36" fmla="*/ 7 w 11"/>
                  <a:gd name="T37" fmla="*/ 7 h 42"/>
                  <a:gd name="T38" fmla="*/ 7 w 11"/>
                  <a:gd name="T39" fmla="*/ 5 h 42"/>
                  <a:gd name="T40" fmla="*/ 9 w 11"/>
                  <a:gd name="T41" fmla="*/ 5 h 42"/>
                  <a:gd name="T42" fmla="*/ 10 w 11"/>
                  <a:gd name="T43" fmla="*/ 4 h 42"/>
                  <a:gd name="T44" fmla="*/ 11 w 11"/>
                  <a:gd name="T45" fmla="*/ 4 h 42"/>
                  <a:gd name="T46" fmla="*/ 11 w 11"/>
                  <a:gd name="T47" fmla="*/ 4 h 42"/>
                  <a:gd name="T48" fmla="*/ 11 w 11"/>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42"/>
                  <a:gd name="T77" fmla="*/ 11 w 11"/>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42">
                    <a:moveTo>
                      <a:pt x="11" y="0"/>
                    </a:moveTo>
                    <a:lnTo>
                      <a:pt x="11" y="0"/>
                    </a:lnTo>
                    <a:lnTo>
                      <a:pt x="9" y="0"/>
                    </a:lnTo>
                    <a:lnTo>
                      <a:pt x="6" y="1"/>
                    </a:lnTo>
                    <a:lnTo>
                      <a:pt x="4" y="3"/>
                    </a:lnTo>
                    <a:lnTo>
                      <a:pt x="3" y="5"/>
                    </a:lnTo>
                    <a:lnTo>
                      <a:pt x="1" y="10"/>
                    </a:lnTo>
                    <a:lnTo>
                      <a:pt x="0" y="15"/>
                    </a:lnTo>
                    <a:lnTo>
                      <a:pt x="0" y="22"/>
                    </a:lnTo>
                    <a:lnTo>
                      <a:pt x="0" y="28"/>
                    </a:lnTo>
                    <a:lnTo>
                      <a:pt x="0" y="36"/>
                    </a:lnTo>
                    <a:lnTo>
                      <a:pt x="1" y="42"/>
                    </a:lnTo>
                    <a:lnTo>
                      <a:pt x="5" y="41"/>
                    </a:lnTo>
                    <a:lnTo>
                      <a:pt x="5" y="35"/>
                    </a:lnTo>
                    <a:lnTo>
                      <a:pt x="4" y="28"/>
                    </a:lnTo>
                    <a:lnTo>
                      <a:pt x="4" y="22"/>
                    </a:lnTo>
                    <a:lnTo>
                      <a:pt x="4" y="16"/>
                    </a:lnTo>
                    <a:lnTo>
                      <a:pt x="5" y="11"/>
                    </a:lnTo>
                    <a:lnTo>
                      <a:pt x="7" y="7"/>
                    </a:lnTo>
                    <a:lnTo>
                      <a:pt x="7" y="5"/>
                    </a:lnTo>
                    <a:lnTo>
                      <a:pt x="9" y="5"/>
                    </a:lnTo>
                    <a:lnTo>
                      <a:pt x="10" y="4"/>
                    </a:lnTo>
                    <a:lnTo>
                      <a:pt x="11" y="4"/>
                    </a:lnTo>
                    <a:lnTo>
                      <a:pt x="1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0" name="Freeform 95">
                <a:extLst>
                  <a:ext uri="{FF2B5EF4-FFF2-40B4-BE49-F238E27FC236}">
                    <a16:creationId xmlns:a16="http://schemas.microsoft.com/office/drawing/2014/main" id="{4D0C209F-DB88-294C-82F2-D3144308D3FC}"/>
                  </a:ext>
                </a:extLst>
              </p:cNvPr>
              <p:cNvSpPr>
                <a:spLocks/>
              </p:cNvSpPr>
              <p:nvPr/>
            </p:nvSpPr>
            <p:spPr bwMode="auto">
              <a:xfrm>
                <a:off x="804" y="2395"/>
                <a:ext cx="4" cy="4"/>
              </a:xfrm>
              <a:custGeom>
                <a:avLst/>
                <a:gdLst>
                  <a:gd name="T0" fmla="*/ 4 w 4"/>
                  <a:gd name="T1" fmla="*/ 0 h 4"/>
                  <a:gd name="T2" fmla="*/ 4 w 4"/>
                  <a:gd name="T3" fmla="*/ 0 h 4"/>
                  <a:gd name="T4" fmla="*/ 0 w 4"/>
                  <a:gd name="T5" fmla="*/ 0 h 4"/>
                  <a:gd name="T6" fmla="*/ 0 w 4"/>
                  <a:gd name="T7" fmla="*/ 4 h 4"/>
                  <a:gd name="T8" fmla="*/ 4 w 4"/>
                  <a:gd name="T9" fmla="*/ 4 h 4"/>
                  <a:gd name="T10" fmla="*/ 4 w 4"/>
                  <a:gd name="T11" fmla="*/ 4 h 4"/>
                  <a:gd name="T12" fmla="*/ 4 w 4"/>
                  <a:gd name="T13" fmla="*/ 0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4" y="0"/>
                    </a:moveTo>
                    <a:lnTo>
                      <a:pt x="4" y="0"/>
                    </a:lnTo>
                    <a:lnTo>
                      <a:pt x="0" y="0"/>
                    </a:lnTo>
                    <a:lnTo>
                      <a:pt x="0" y="4"/>
                    </a:lnTo>
                    <a:lnTo>
                      <a:pt x="4"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1" name="Freeform 96">
                <a:extLst>
                  <a:ext uri="{FF2B5EF4-FFF2-40B4-BE49-F238E27FC236}">
                    <a16:creationId xmlns:a16="http://schemas.microsoft.com/office/drawing/2014/main" id="{52BBBE9B-1E08-9F40-AC6C-627BD392E68A}"/>
                  </a:ext>
                </a:extLst>
              </p:cNvPr>
              <p:cNvSpPr>
                <a:spLocks/>
              </p:cNvSpPr>
              <p:nvPr/>
            </p:nvSpPr>
            <p:spPr bwMode="auto">
              <a:xfrm>
                <a:off x="808" y="2395"/>
                <a:ext cx="14" cy="41"/>
              </a:xfrm>
              <a:custGeom>
                <a:avLst/>
                <a:gdLst>
                  <a:gd name="T0" fmla="*/ 12 w 14"/>
                  <a:gd name="T1" fmla="*/ 40 h 41"/>
                  <a:gd name="T2" fmla="*/ 12 w 14"/>
                  <a:gd name="T3" fmla="*/ 41 h 41"/>
                  <a:gd name="T4" fmla="*/ 13 w 14"/>
                  <a:gd name="T5" fmla="*/ 35 h 41"/>
                  <a:gd name="T6" fmla="*/ 13 w 14"/>
                  <a:gd name="T7" fmla="*/ 28 h 41"/>
                  <a:gd name="T8" fmla="*/ 14 w 14"/>
                  <a:gd name="T9" fmla="*/ 21 h 41"/>
                  <a:gd name="T10" fmla="*/ 13 w 14"/>
                  <a:gd name="T11" fmla="*/ 15 h 41"/>
                  <a:gd name="T12" fmla="*/ 12 w 14"/>
                  <a:gd name="T13" fmla="*/ 10 h 41"/>
                  <a:gd name="T14" fmla="*/ 9 w 14"/>
                  <a:gd name="T15" fmla="*/ 5 h 41"/>
                  <a:gd name="T16" fmla="*/ 8 w 14"/>
                  <a:gd name="T17" fmla="*/ 3 h 41"/>
                  <a:gd name="T18" fmla="*/ 6 w 14"/>
                  <a:gd name="T19" fmla="*/ 1 h 41"/>
                  <a:gd name="T20" fmla="*/ 3 w 14"/>
                  <a:gd name="T21" fmla="*/ 0 h 41"/>
                  <a:gd name="T22" fmla="*/ 0 w 14"/>
                  <a:gd name="T23" fmla="*/ 0 h 41"/>
                  <a:gd name="T24" fmla="*/ 0 w 14"/>
                  <a:gd name="T25" fmla="*/ 4 h 41"/>
                  <a:gd name="T26" fmla="*/ 1 w 14"/>
                  <a:gd name="T27" fmla="*/ 5 h 41"/>
                  <a:gd name="T28" fmla="*/ 3 w 14"/>
                  <a:gd name="T29" fmla="*/ 5 h 41"/>
                  <a:gd name="T30" fmla="*/ 5 w 14"/>
                  <a:gd name="T31" fmla="*/ 6 h 41"/>
                  <a:gd name="T32" fmla="*/ 5 w 14"/>
                  <a:gd name="T33" fmla="*/ 7 h 41"/>
                  <a:gd name="T34" fmla="*/ 7 w 14"/>
                  <a:gd name="T35" fmla="*/ 11 h 41"/>
                  <a:gd name="T36" fmla="*/ 8 w 14"/>
                  <a:gd name="T37" fmla="*/ 16 h 41"/>
                  <a:gd name="T38" fmla="*/ 8 w 14"/>
                  <a:gd name="T39" fmla="*/ 21 h 41"/>
                  <a:gd name="T40" fmla="*/ 8 w 14"/>
                  <a:gd name="T41" fmla="*/ 27 h 41"/>
                  <a:gd name="T42" fmla="*/ 8 w 14"/>
                  <a:gd name="T43" fmla="*/ 34 h 41"/>
                  <a:gd name="T44" fmla="*/ 7 w 14"/>
                  <a:gd name="T45" fmla="*/ 40 h 41"/>
                  <a:gd name="T46" fmla="*/ 7 w 14"/>
                  <a:gd name="T47" fmla="*/ 40 h 41"/>
                  <a:gd name="T48" fmla="*/ 12 w 14"/>
                  <a:gd name="T49" fmla="*/ 40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41"/>
                  <a:gd name="T77" fmla="*/ 14 w 14"/>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41">
                    <a:moveTo>
                      <a:pt x="12" y="40"/>
                    </a:moveTo>
                    <a:lnTo>
                      <a:pt x="12" y="41"/>
                    </a:lnTo>
                    <a:lnTo>
                      <a:pt x="13" y="35"/>
                    </a:lnTo>
                    <a:lnTo>
                      <a:pt x="13" y="28"/>
                    </a:lnTo>
                    <a:lnTo>
                      <a:pt x="14" y="21"/>
                    </a:lnTo>
                    <a:lnTo>
                      <a:pt x="13" y="15"/>
                    </a:lnTo>
                    <a:lnTo>
                      <a:pt x="12" y="10"/>
                    </a:lnTo>
                    <a:lnTo>
                      <a:pt x="9" y="5"/>
                    </a:lnTo>
                    <a:lnTo>
                      <a:pt x="8" y="3"/>
                    </a:lnTo>
                    <a:lnTo>
                      <a:pt x="6" y="1"/>
                    </a:lnTo>
                    <a:lnTo>
                      <a:pt x="3" y="0"/>
                    </a:lnTo>
                    <a:lnTo>
                      <a:pt x="0" y="0"/>
                    </a:lnTo>
                    <a:lnTo>
                      <a:pt x="0" y="4"/>
                    </a:lnTo>
                    <a:lnTo>
                      <a:pt x="1" y="5"/>
                    </a:lnTo>
                    <a:lnTo>
                      <a:pt x="3" y="5"/>
                    </a:lnTo>
                    <a:lnTo>
                      <a:pt x="5" y="6"/>
                    </a:lnTo>
                    <a:lnTo>
                      <a:pt x="5" y="7"/>
                    </a:lnTo>
                    <a:lnTo>
                      <a:pt x="7" y="11"/>
                    </a:lnTo>
                    <a:lnTo>
                      <a:pt x="8" y="16"/>
                    </a:lnTo>
                    <a:lnTo>
                      <a:pt x="8" y="21"/>
                    </a:lnTo>
                    <a:lnTo>
                      <a:pt x="8" y="27"/>
                    </a:lnTo>
                    <a:lnTo>
                      <a:pt x="8" y="34"/>
                    </a:lnTo>
                    <a:lnTo>
                      <a:pt x="7" y="40"/>
                    </a:lnTo>
                    <a:lnTo>
                      <a:pt x="12" y="4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2" name="Freeform 97">
                <a:extLst>
                  <a:ext uri="{FF2B5EF4-FFF2-40B4-BE49-F238E27FC236}">
                    <a16:creationId xmlns:a16="http://schemas.microsoft.com/office/drawing/2014/main" id="{528E32FB-93F7-904D-86FA-9240723E0F8D}"/>
                  </a:ext>
                </a:extLst>
              </p:cNvPr>
              <p:cNvSpPr>
                <a:spLocks/>
              </p:cNvSpPr>
              <p:nvPr/>
            </p:nvSpPr>
            <p:spPr bwMode="auto">
              <a:xfrm>
                <a:off x="815" y="2435"/>
                <a:ext cx="33" cy="328"/>
              </a:xfrm>
              <a:custGeom>
                <a:avLst/>
                <a:gdLst>
                  <a:gd name="T0" fmla="*/ 33 w 33"/>
                  <a:gd name="T1" fmla="*/ 328 h 328"/>
                  <a:gd name="T2" fmla="*/ 33 w 33"/>
                  <a:gd name="T3" fmla="*/ 328 h 328"/>
                  <a:gd name="T4" fmla="*/ 27 w 33"/>
                  <a:gd name="T5" fmla="*/ 296 h 328"/>
                  <a:gd name="T6" fmla="*/ 22 w 33"/>
                  <a:gd name="T7" fmla="*/ 256 h 328"/>
                  <a:gd name="T8" fmla="*/ 16 w 33"/>
                  <a:gd name="T9" fmla="*/ 211 h 328"/>
                  <a:gd name="T10" fmla="*/ 11 w 33"/>
                  <a:gd name="T11" fmla="*/ 164 h 328"/>
                  <a:gd name="T12" fmla="*/ 8 w 33"/>
                  <a:gd name="T13" fmla="*/ 115 h 328"/>
                  <a:gd name="T14" fmla="*/ 6 w 33"/>
                  <a:gd name="T15" fmla="*/ 70 h 328"/>
                  <a:gd name="T16" fmla="*/ 5 w 33"/>
                  <a:gd name="T17" fmla="*/ 31 h 328"/>
                  <a:gd name="T18" fmla="*/ 5 w 33"/>
                  <a:gd name="T19" fmla="*/ 0 h 328"/>
                  <a:gd name="T20" fmla="*/ 0 w 33"/>
                  <a:gd name="T21" fmla="*/ 0 h 328"/>
                  <a:gd name="T22" fmla="*/ 0 w 33"/>
                  <a:gd name="T23" fmla="*/ 31 h 328"/>
                  <a:gd name="T24" fmla="*/ 1 w 33"/>
                  <a:gd name="T25" fmla="*/ 70 h 328"/>
                  <a:gd name="T26" fmla="*/ 3 w 33"/>
                  <a:gd name="T27" fmla="*/ 116 h 328"/>
                  <a:gd name="T28" fmla="*/ 7 w 33"/>
                  <a:gd name="T29" fmla="*/ 164 h 328"/>
                  <a:gd name="T30" fmla="*/ 11 w 33"/>
                  <a:gd name="T31" fmla="*/ 211 h 328"/>
                  <a:gd name="T32" fmla="*/ 17 w 33"/>
                  <a:gd name="T33" fmla="*/ 257 h 328"/>
                  <a:gd name="T34" fmla="*/ 23 w 33"/>
                  <a:gd name="T35" fmla="*/ 297 h 328"/>
                  <a:gd name="T36" fmla="*/ 28 w 33"/>
                  <a:gd name="T37" fmla="*/ 328 h 328"/>
                  <a:gd name="T38" fmla="*/ 28 w 33"/>
                  <a:gd name="T39" fmla="*/ 328 h 328"/>
                  <a:gd name="T40" fmla="*/ 33 w 33"/>
                  <a:gd name="T41" fmla="*/ 328 h 3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328"/>
                  <a:gd name="T65" fmla="*/ 33 w 33"/>
                  <a:gd name="T66" fmla="*/ 328 h 3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328">
                    <a:moveTo>
                      <a:pt x="33" y="328"/>
                    </a:moveTo>
                    <a:lnTo>
                      <a:pt x="33" y="328"/>
                    </a:lnTo>
                    <a:lnTo>
                      <a:pt x="27" y="296"/>
                    </a:lnTo>
                    <a:lnTo>
                      <a:pt x="22" y="256"/>
                    </a:lnTo>
                    <a:lnTo>
                      <a:pt x="16" y="211"/>
                    </a:lnTo>
                    <a:lnTo>
                      <a:pt x="11" y="164"/>
                    </a:lnTo>
                    <a:lnTo>
                      <a:pt x="8" y="115"/>
                    </a:lnTo>
                    <a:lnTo>
                      <a:pt x="6" y="70"/>
                    </a:lnTo>
                    <a:lnTo>
                      <a:pt x="5" y="31"/>
                    </a:lnTo>
                    <a:lnTo>
                      <a:pt x="5" y="0"/>
                    </a:lnTo>
                    <a:lnTo>
                      <a:pt x="0" y="0"/>
                    </a:lnTo>
                    <a:lnTo>
                      <a:pt x="0" y="31"/>
                    </a:lnTo>
                    <a:lnTo>
                      <a:pt x="1" y="70"/>
                    </a:lnTo>
                    <a:lnTo>
                      <a:pt x="3" y="116"/>
                    </a:lnTo>
                    <a:lnTo>
                      <a:pt x="7" y="164"/>
                    </a:lnTo>
                    <a:lnTo>
                      <a:pt x="11" y="211"/>
                    </a:lnTo>
                    <a:lnTo>
                      <a:pt x="17" y="257"/>
                    </a:lnTo>
                    <a:lnTo>
                      <a:pt x="23" y="297"/>
                    </a:lnTo>
                    <a:lnTo>
                      <a:pt x="28" y="328"/>
                    </a:lnTo>
                    <a:lnTo>
                      <a:pt x="33" y="3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3" name="Freeform 98">
                <a:extLst>
                  <a:ext uri="{FF2B5EF4-FFF2-40B4-BE49-F238E27FC236}">
                    <a16:creationId xmlns:a16="http://schemas.microsoft.com/office/drawing/2014/main" id="{815C3B3F-CE0B-0A47-9120-D0F81F196C93}"/>
                  </a:ext>
                </a:extLst>
              </p:cNvPr>
              <p:cNvSpPr>
                <a:spLocks/>
              </p:cNvSpPr>
              <p:nvPr/>
            </p:nvSpPr>
            <p:spPr bwMode="auto">
              <a:xfrm>
                <a:off x="843" y="2763"/>
                <a:ext cx="8" cy="161"/>
              </a:xfrm>
              <a:custGeom>
                <a:avLst/>
                <a:gdLst>
                  <a:gd name="T0" fmla="*/ 8 w 8"/>
                  <a:gd name="T1" fmla="*/ 160 h 161"/>
                  <a:gd name="T2" fmla="*/ 8 w 8"/>
                  <a:gd name="T3" fmla="*/ 160 h 161"/>
                  <a:gd name="T4" fmla="*/ 6 w 8"/>
                  <a:gd name="T5" fmla="*/ 141 h 161"/>
                  <a:gd name="T6" fmla="*/ 6 w 8"/>
                  <a:gd name="T7" fmla="*/ 121 h 161"/>
                  <a:gd name="T8" fmla="*/ 6 w 8"/>
                  <a:gd name="T9" fmla="*/ 101 h 161"/>
                  <a:gd name="T10" fmla="*/ 7 w 8"/>
                  <a:gd name="T11" fmla="*/ 81 h 161"/>
                  <a:gd name="T12" fmla="*/ 8 w 8"/>
                  <a:gd name="T13" fmla="*/ 62 h 161"/>
                  <a:gd name="T14" fmla="*/ 8 w 8"/>
                  <a:gd name="T15" fmla="*/ 41 h 161"/>
                  <a:gd name="T16" fmla="*/ 8 w 8"/>
                  <a:gd name="T17" fmla="*/ 20 h 161"/>
                  <a:gd name="T18" fmla="*/ 5 w 8"/>
                  <a:gd name="T19" fmla="*/ 0 h 161"/>
                  <a:gd name="T20" fmla="*/ 0 w 8"/>
                  <a:gd name="T21" fmla="*/ 0 h 161"/>
                  <a:gd name="T22" fmla="*/ 3 w 8"/>
                  <a:gd name="T23" fmla="*/ 21 h 161"/>
                  <a:gd name="T24" fmla="*/ 4 w 8"/>
                  <a:gd name="T25" fmla="*/ 41 h 161"/>
                  <a:gd name="T26" fmla="*/ 4 w 8"/>
                  <a:gd name="T27" fmla="*/ 61 h 161"/>
                  <a:gd name="T28" fmla="*/ 3 w 8"/>
                  <a:gd name="T29" fmla="*/ 81 h 161"/>
                  <a:gd name="T30" fmla="*/ 1 w 8"/>
                  <a:gd name="T31" fmla="*/ 101 h 161"/>
                  <a:gd name="T32" fmla="*/ 1 w 8"/>
                  <a:gd name="T33" fmla="*/ 121 h 161"/>
                  <a:gd name="T34" fmla="*/ 1 w 8"/>
                  <a:gd name="T35" fmla="*/ 141 h 161"/>
                  <a:gd name="T36" fmla="*/ 4 w 8"/>
                  <a:gd name="T37" fmla="*/ 161 h 161"/>
                  <a:gd name="T38" fmla="*/ 4 w 8"/>
                  <a:gd name="T39" fmla="*/ 161 h 161"/>
                  <a:gd name="T40" fmla="*/ 8 w 8"/>
                  <a:gd name="T41" fmla="*/ 160 h 1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161"/>
                  <a:gd name="T65" fmla="*/ 8 w 8"/>
                  <a:gd name="T66" fmla="*/ 161 h 1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161">
                    <a:moveTo>
                      <a:pt x="8" y="160"/>
                    </a:moveTo>
                    <a:lnTo>
                      <a:pt x="8" y="160"/>
                    </a:lnTo>
                    <a:lnTo>
                      <a:pt x="6" y="141"/>
                    </a:lnTo>
                    <a:lnTo>
                      <a:pt x="6" y="121"/>
                    </a:lnTo>
                    <a:lnTo>
                      <a:pt x="6" y="101"/>
                    </a:lnTo>
                    <a:lnTo>
                      <a:pt x="7" y="81"/>
                    </a:lnTo>
                    <a:lnTo>
                      <a:pt x="8" y="62"/>
                    </a:lnTo>
                    <a:lnTo>
                      <a:pt x="8" y="41"/>
                    </a:lnTo>
                    <a:lnTo>
                      <a:pt x="8" y="20"/>
                    </a:lnTo>
                    <a:lnTo>
                      <a:pt x="5" y="0"/>
                    </a:lnTo>
                    <a:lnTo>
                      <a:pt x="0" y="0"/>
                    </a:lnTo>
                    <a:lnTo>
                      <a:pt x="3" y="21"/>
                    </a:lnTo>
                    <a:lnTo>
                      <a:pt x="4" y="41"/>
                    </a:lnTo>
                    <a:lnTo>
                      <a:pt x="4" y="61"/>
                    </a:lnTo>
                    <a:lnTo>
                      <a:pt x="3" y="81"/>
                    </a:lnTo>
                    <a:lnTo>
                      <a:pt x="1" y="101"/>
                    </a:lnTo>
                    <a:lnTo>
                      <a:pt x="1" y="121"/>
                    </a:lnTo>
                    <a:lnTo>
                      <a:pt x="1" y="141"/>
                    </a:lnTo>
                    <a:lnTo>
                      <a:pt x="4" y="161"/>
                    </a:lnTo>
                    <a:lnTo>
                      <a:pt x="8" y="16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4" name="Freeform 99">
                <a:extLst>
                  <a:ext uri="{FF2B5EF4-FFF2-40B4-BE49-F238E27FC236}">
                    <a16:creationId xmlns:a16="http://schemas.microsoft.com/office/drawing/2014/main" id="{802A7D41-3DD7-CF46-91CF-7E47A58E0299}"/>
                  </a:ext>
                </a:extLst>
              </p:cNvPr>
              <p:cNvSpPr>
                <a:spLocks/>
              </p:cNvSpPr>
              <p:nvPr/>
            </p:nvSpPr>
            <p:spPr bwMode="auto">
              <a:xfrm>
                <a:off x="847" y="2923"/>
                <a:ext cx="14" cy="42"/>
              </a:xfrm>
              <a:custGeom>
                <a:avLst/>
                <a:gdLst>
                  <a:gd name="T0" fmla="*/ 14 w 14"/>
                  <a:gd name="T1" fmla="*/ 38 h 42"/>
                  <a:gd name="T2" fmla="*/ 10 w 14"/>
                  <a:gd name="T3" fmla="*/ 37 h 42"/>
                  <a:gd name="T4" fmla="*/ 10 w 14"/>
                  <a:gd name="T5" fmla="*/ 39 h 42"/>
                  <a:gd name="T6" fmla="*/ 10 w 14"/>
                  <a:gd name="T7" fmla="*/ 38 h 42"/>
                  <a:gd name="T8" fmla="*/ 12 w 14"/>
                  <a:gd name="T9" fmla="*/ 39 h 42"/>
                  <a:gd name="T10" fmla="*/ 11 w 14"/>
                  <a:gd name="T11" fmla="*/ 38 h 42"/>
                  <a:gd name="T12" fmla="*/ 10 w 14"/>
                  <a:gd name="T13" fmla="*/ 34 h 42"/>
                  <a:gd name="T14" fmla="*/ 9 w 14"/>
                  <a:gd name="T15" fmla="*/ 28 h 42"/>
                  <a:gd name="T16" fmla="*/ 8 w 14"/>
                  <a:gd name="T17" fmla="*/ 21 h 42"/>
                  <a:gd name="T18" fmla="*/ 6 w 14"/>
                  <a:gd name="T19" fmla="*/ 14 h 42"/>
                  <a:gd name="T20" fmla="*/ 5 w 14"/>
                  <a:gd name="T21" fmla="*/ 7 h 42"/>
                  <a:gd name="T22" fmla="*/ 4 w 14"/>
                  <a:gd name="T23" fmla="*/ 0 h 42"/>
                  <a:gd name="T24" fmla="*/ 0 w 14"/>
                  <a:gd name="T25" fmla="*/ 1 h 42"/>
                  <a:gd name="T26" fmla="*/ 1 w 14"/>
                  <a:gd name="T27" fmla="*/ 7 h 42"/>
                  <a:gd name="T28" fmla="*/ 2 w 14"/>
                  <a:gd name="T29" fmla="*/ 14 h 42"/>
                  <a:gd name="T30" fmla="*/ 3 w 14"/>
                  <a:gd name="T31" fmla="*/ 22 h 42"/>
                  <a:gd name="T32" fmla="*/ 4 w 14"/>
                  <a:gd name="T33" fmla="*/ 29 h 42"/>
                  <a:gd name="T34" fmla="*/ 5 w 14"/>
                  <a:gd name="T35" fmla="*/ 35 h 42"/>
                  <a:gd name="T36" fmla="*/ 8 w 14"/>
                  <a:gd name="T37" fmla="*/ 40 h 42"/>
                  <a:gd name="T38" fmla="*/ 9 w 14"/>
                  <a:gd name="T39" fmla="*/ 41 h 42"/>
                  <a:gd name="T40" fmla="*/ 12 w 14"/>
                  <a:gd name="T41" fmla="*/ 42 h 42"/>
                  <a:gd name="T42" fmla="*/ 13 w 14"/>
                  <a:gd name="T43" fmla="*/ 41 h 42"/>
                  <a:gd name="T44" fmla="*/ 14 w 14"/>
                  <a:gd name="T45" fmla="*/ 38 h 42"/>
                  <a:gd name="T46" fmla="*/ 10 w 14"/>
                  <a:gd name="T47" fmla="*/ 37 h 42"/>
                  <a:gd name="T48" fmla="*/ 14 w 14"/>
                  <a:gd name="T49" fmla="*/ 38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42"/>
                  <a:gd name="T77" fmla="*/ 14 w 14"/>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42">
                    <a:moveTo>
                      <a:pt x="14" y="38"/>
                    </a:moveTo>
                    <a:lnTo>
                      <a:pt x="10" y="37"/>
                    </a:lnTo>
                    <a:lnTo>
                      <a:pt x="10" y="39"/>
                    </a:lnTo>
                    <a:lnTo>
                      <a:pt x="10" y="38"/>
                    </a:lnTo>
                    <a:lnTo>
                      <a:pt x="12" y="39"/>
                    </a:lnTo>
                    <a:lnTo>
                      <a:pt x="11" y="38"/>
                    </a:lnTo>
                    <a:lnTo>
                      <a:pt x="10" y="34"/>
                    </a:lnTo>
                    <a:lnTo>
                      <a:pt x="9" y="28"/>
                    </a:lnTo>
                    <a:lnTo>
                      <a:pt x="8" y="21"/>
                    </a:lnTo>
                    <a:lnTo>
                      <a:pt x="6" y="14"/>
                    </a:lnTo>
                    <a:lnTo>
                      <a:pt x="5" y="7"/>
                    </a:lnTo>
                    <a:lnTo>
                      <a:pt x="4" y="0"/>
                    </a:lnTo>
                    <a:lnTo>
                      <a:pt x="0" y="1"/>
                    </a:lnTo>
                    <a:lnTo>
                      <a:pt x="1" y="7"/>
                    </a:lnTo>
                    <a:lnTo>
                      <a:pt x="2" y="14"/>
                    </a:lnTo>
                    <a:lnTo>
                      <a:pt x="3" y="22"/>
                    </a:lnTo>
                    <a:lnTo>
                      <a:pt x="4" y="29"/>
                    </a:lnTo>
                    <a:lnTo>
                      <a:pt x="5" y="35"/>
                    </a:lnTo>
                    <a:lnTo>
                      <a:pt x="8" y="40"/>
                    </a:lnTo>
                    <a:lnTo>
                      <a:pt x="9" y="41"/>
                    </a:lnTo>
                    <a:lnTo>
                      <a:pt x="12" y="42"/>
                    </a:lnTo>
                    <a:lnTo>
                      <a:pt x="13" y="41"/>
                    </a:lnTo>
                    <a:lnTo>
                      <a:pt x="14" y="38"/>
                    </a:lnTo>
                    <a:lnTo>
                      <a:pt x="10" y="37"/>
                    </a:lnTo>
                    <a:lnTo>
                      <a:pt x="14" y="3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5" name="Freeform 100">
                <a:extLst>
                  <a:ext uri="{FF2B5EF4-FFF2-40B4-BE49-F238E27FC236}">
                    <a16:creationId xmlns:a16="http://schemas.microsoft.com/office/drawing/2014/main" id="{3F63EB69-277D-1D42-99AE-257E2ED02851}"/>
                  </a:ext>
                </a:extLst>
              </p:cNvPr>
              <p:cNvSpPr>
                <a:spLocks/>
              </p:cNvSpPr>
              <p:nvPr/>
            </p:nvSpPr>
            <p:spPr bwMode="auto">
              <a:xfrm>
                <a:off x="847" y="2960"/>
                <a:ext cx="14" cy="34"/>
              </a:xfrm>
              <a:custGeom>
                <a:avLst/>
                <a:gdLst>
                  <a:gd name="T0" fmla="*/ 3 w 14"/>
                  <a:gd name="T1" fmla="*/ 34 h 34"/>
                  <a:gd name="T2" fmla="*/ 3 w 14"/>
                  <a:gd name="T3" fmla="*/ 34 h 34"/>
                  <a:gd name="T4" fmla="*/ 5 w 14"/>
                  <a:gd name="T5" fmla="*/ 29 h 34"/>
                  <a:gd name="T6" fmla="*/ 8 w 14"/>
                  <a:gd name="T7" fmla="*/ 23 h 34"/>
                  <a:gd name="T8" fmla="*/ 10 w 14"/>
                  <a:gd name="T9" fmla="*/ 17 h 34"/>
                  <a:gd name="T10" fmla="*/ 11 w 14"/>
                  <a:gd name="T11" fmla="*/ 12 h 34"/>
                  <a:gd name="T12" fmla="*/ 12 w 14"/>
                  <a:gd name="T13" fmla="*/ 8 h 34"/>
                  <a:gd name="T14" fmla="*/ 13 w 14"/>
                  <a:gd name="T15" fmla="*/ 4 h 34"/>
                  <a:gd name="T16" fmla="*/ 14 w 14"/>
                  <a:gd name="T17" fmla="*/ 2 h 34"/>
                  <a:gd name="T18" fmla="*/ 14 w 14"/>
                  <a:gd name="T19" fmla="*/ 1 h 34"/>
                  <a:gd name="T20" fmla="*/ 10 w 14"/>
                  <a:gd name="T21" fmla="*/ 0 h 34"/>
                  <a:gd name="T22" fmla="*/ 10 w 14"/>
                  <a:gd name="T23" fmla="*/ 1 h 34"/>
                  <a:gd name="T24" fmla="*/ 9 w 14"/>
                  <a:gd name="T25" fmla="*/ 3 h 34"/>
                  <a:gd name="T26" fmla="*/ 8 w 14"/>
                  <a:gd name="T27" fmla="*/ 7 h 34"/>
                  <a:gd name="T28" fmla="*/ 6 w 14"/>
                  <a:gd name="T29" fmla="*/ 11 h 34"/>
                  <a:gd name="T30" fmla="*/ 5 w 14"/>
                  <a:gd name="T31" fmla="*/ 16 h 34"/>
                  <a:gd name="T32" fmla="*/ 3 w 14"/>
                  <a:gd name="T33" fmla="*/ 22 h 34"/>
                  <a:gd name="T34" fmla="*/ 1 w 14"/>
                  <a:gd name="T35" fmla="*/ 28 h 34"/>
                  <a:gd name="T36" fmla="*/ 0 w 14"/>
                  <a:gd name="T37" fmla="*/ 33 h 34"/>
                  <a:gd name="T38" fmla="*/ 0 w 14"/>
                  <a:gd name="T39" fmla="*/ 33 h 34"/>
                  <a:gd name="T40" fmla="*/ 3 w 14"/>
                  <a:gd name="T41" fmla="*/ 34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34"/>
                  <a:gd name="T65" fmla="*/ 14 w 14"/>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34">
                    <a:moveTo>
                      <a:pt x="3" y="34"/>
                    </a:moveTo>
                    <a:lnTo>
                      <a:pt x="3" y="34"/>
                    </a:lnTo>
                    <a:lnTo>
                      <a:pt x="5" y="29"/>
                    </a:lnTo>
                    <a:lnTo>
                      <a:pt x="8" y="23"/>
                    </a:lnTo>
                    <a:lnTo>
                      <a:pt x="10" y="17"/>
                    </a:lnTo>
                    <a:lnTo>
                      <a:pt x="11" y="12"/>
                    </a:lnTo>
                    <a:lnTo>
                      <a:pt x="12" y="8"/>
                    </a:lnTo>
                    <a:lnTo>
                      <a:pt x="13" y="4"/>
                    </a:lnTo>
                    <a:lnTo>
                      <a:pt x="14" y="2"/>
                    </a:lnTo>
                    <a:lnTo>
                      <a:pt x="14" y="1"/>
                    </a:lnTo>
                    <a:lnTo>
                      <a:pt x="10" y="0"/>
                    </a:lnTo>
                    <a:lnTo>
                      <a:pt x="10" y="1"/>
                    </a:lnTo>
                    <a:lnTo>
                      <a:pt x="9" y="3"/>
                    </a:lnTo>
                    <a:lnTo>
                      <a:pt x="8" y="7"/>
                    </a:lnTo>
                    <a:lnTo>
                      <a:pt x="6" y="11"/>
                    </a:lnTo>
                    <a:lnTo>
                      <a:pt x="5" y="16"/>
                    </a:lnTo>
                    <a:lnTo>
                      <a:pt x="3" y="22"/>
                    </a:lnTo>
                    <a:lnTo>
                      <a:pt x="1" y="28"/>
                    </a:lnTo>
                    <a:lnTo>
                      <a:pt x="0" y="33"/>
                    </a:lnTo>
                    <a:lnTo>
                      <a:pt x="3"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6" name="Freeform 101">
                <a:extLst>
                  <a:ext uri="{FF2B5EF4-FFF2-40B4-BE49-F238E27FC236}">
                    <a16:creationId xmlns:a16="http://schemas.microsoft.com/office/drawing/2014/main" id="{3A5E7DB1-21F9-2A4D-8994-ECE5F27D1B20}"/>
                  </a:ext>
                </a:extLst>
              </p:cNvPr>
              <p:cNvSpPr>
                <a:spLocks/>
              </p:cNvSpPr>
              <p:nvPr/>
            </p:nvSpPr>
            <p:spPr bwMode="auto">
              <a:xfrm>
                <a:off x="833" y="2993"/>
                <a:ext cx="17" cy="72"/>
              </a:xfrm>
              <a:custGeom>
                <a:avLst/>
                <a:gdLst>
                  <a:gd name="T0" fmla="*/ 5 w 17"/>
                  <a:gd name="T1" fmla="*/ 72 h 72"/>
                  <a:gd name="T2" fmla="*/ 5 w 17"/>
                  <a:gd name="T3" fmla="*/ 72 h 72"/>
                  <a:gd name="T4" fmla="*/ 5 w 17"/>
                  <a:gd name="T5" fmla="*/ 62 h 72"/>
                  <a:gd name="T6" fmla="*/ 6 w 17"/>
                  <a:gd name="T7" fmla="*/ 53 h 72"/>
                  <a:gd name="T8" fmla="*/ 6 w 17"/>
                  <a:gd name="T9" fmla="*/ 44 h 72"/>
                  <a:gd name="T10" fmla="*/ 7 w 17"/>
                  <a:gd name="T11" fmla="*/ 35 h 72"/>
                  <a:gd name="T12" fmla="*/ 9 w 17"/>
                  <a:gd name="T13" fmla="*/ 27 h 72"/>
                  <a:gd name="T14" fmla="*/ 11 w 17"/>
                  <a:gd name="T15" fmla="*/ 18 h 72"/>
                  <a:gd name="T16" fmla="*/ 14 w 17"/>
                  <a:gd name="T17" fmla="*/ 10 h 72"/>
                  <a:gd name="T18" fmla="*/ 17 w 17"/>
                  <a:gd name="T19" fmla="*/ 1 h 72"/>
                  <a:gd name="T20" fmla="*/ 14 w 17"/>
                  <a:gd name="T21" fmla="*/ 0 h 72"/>
                  <a:gd name="T22" fmla="*/ 9 w 17"/>
                  <a:gd name="T23" fmla="*/ 9 h 72"/>
                  <a:gd name="T24" fmla="*/ 7 w 17"/>
                  <a:gd name="T25" fmla="*/ 17 h 72"/>
                  <a:gd name="T26" fmla="*/ 5 w 17"/>
                  <a:gd name="T27" fmla="*/ 26 h 72"/>
                  <a:gd name="T28" fmla="*/ 2 w 17"/>
                  <a:gd name="T29" fmla="*/ 34 h 72"/>
                  <a:gd name="T30" fmla="*/ 1 w 17"/>
                  <a:gd name="T31" fmla="*/ 44 h 72"/>
                  <a:gd name="T32" fmla="*/ 0 w 17"/>
                  <a:gd name="T33" fmla="*/ 53 h 72"/>
                  <a:gd name="T34" fmla="*/ 0 w 17"/>
                  <a:gd name="T35" fmla="*/ 62 h 72"/>
                  <a:gd name="T36" fmla="*/ 0 w 17"/>
                  <a:gd name="T37" fmla="*/ 72 h 72"/>
                  <a:gd name="T38" fmla="*/ 0 w 17"/>
                  <a:gd name="T39" fmla="*/ 72 h 72"/>
                  <a:gd name="T40" fmla="*/ 5 w 17"/>
                  <a:gd name="T41" fmla="*/ 72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72"/>
                  <a:gd name="T65" fmla="*/ 17 w 17"/>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72">
                    <a:moveTo>
                      <a:pt x="5" y="72"/>
                    </a:moveTo>
                    <a:lnTo>
                      <a:pt x="5" y="72"/>
                    </a:lnTo>
                    <a:lnTo>
                      <a:pt x="5" y="62"/>
                    </a:lnTo>
                    <a:lnTo>
                      <a:pt x="6" y="53"/>
                    </a:lnTo>
                    <a:lnTo>
                      <a:pt x="6" y="44"/>
                    </a:lnTo>
                    <a:lnTo>
                      <a:pt x="7" y="35"/>
                    </a:lnTo>
                    <a:lnTo>
                      <a:pt x="9" y="27"/>
                    </a:lnTo>
                    <a:lnTo>
                      <a:pt x="11" y="18"/>
                    </a:lnTo>
                    <a:lnTo>
                      <a:pt x="14" y="10"/>
                    </a:lnTo>
                    <a:lnTo>
                      <a:pt x="17" y="1"/>
                    </a:lnTo>
                    <a:lnTo>
                      <a:pt x="14" y="0"/>
                    </a:lnTo>
                    <a:lnTo>
                      <a:pt x="9" y="9"/>
                    </a:lnTo>
                    <a:lnTo>
                      <a:pt x="7" y="17"/>
                    </a:lnTo>
                    <a:lnTo>
                      <a:pt x="5" y="26"/>
                    </a:lnTo>
                    <a:lnTo>
                      <a:pt x="2" y="34"/>
                    </a:lnTo>
                    <a:lnTo>
                      <a:pt x="1" y="44"/>
                    </a:lnTo>
                    <a:lnTo>
                      <a:pt x="0" y="53"/>
                    </a:lnTo>
                    <a:lnTo>
                      <a:pt x="0" y="62"/>
                    </a:lnTo>
                    <a:lnTo>
                      <a:pt x="0" y="72"/>
                    </a:lnTo>
                    <a:lnTo>
                      <a:pt x="5" y="7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7" name="Freeform 102">
                <a:extLst>
                  <a:ext uri="{FF2B5EF4-FFF2-40B4-BE49-F238E27FC236}">
                    <a16:creationId xmlns:a16="http://schemas.microsoft.com/office/drawing/2014/main" id="{7A948898-9D6B-4945-84D0-059D36AE53CF}"/>
                  </a:ext>
                </a:extLst>
              </p:cNvPr>
              <p:cNvSpPr>
                <a:spLocks/>
              </p:cNvSpPr>
              <p:nvPr/>
            </p:nvSpPr>
            <p:spPr bwMode="auto">
              <a:xfrm>
                <a:off x="833" y="3065"/>
                <a:ext cx="22" cy="265"/>
              </a:xfrm>
              <a:custGeom>
                <a:avLst/>
                <a:gdLst>
                  <a:gd name="T0" fmla="*/ 22 w 22"/>
                  <a:gd name="T1" fmla="*/ 264 h 265"/>
                  <a:gd name="T2" fmla="*/ 22 w 22"/>
                  <a:gd name="T3" fmla="*/ 264 h 265"/>
                  <a:gd name="T4" fmla="*/ 18 w 22"/>
                  <a:gd name="T5" fmla="*/ 237 h 265"/>
                  <a:gd name="T6" fmla="*/ 16 w 22"/>
                  <a:gd name="T7" fmla="*/ 206 h 265"/>
                  <a:gd name="T8" fmla="*/ 13 w 22"/>
                  <a:gd name="T9" fmla="*/ 170 h 265"/>
                  <a:gd name="T10" fmla="*/ 10 w 22"/>
                  <a:gd name="T11" fmla="*/ 133 h 265"/>
                  <a:gd name="T12" fmla="*/ 9 w 22"/>
                  <a:gd name="T13" fmla="*/ 97 h 265"/>
                  <a:gd name="T14" fmla="*/ 7 w 22"/>
                  <a:gd name="T15" fmla="*/ 60 h 265"/>
                  <a:gd name="T16" fmla="*/ 6 w 22"/>
                  <a:gd name="T17" fmla="*/ 28 h 265"/>
                  <a:gd name="T18" fmla="*/ 5 w 22"/>
                  <a:gd name="T19" fmla="*/ 0 h 265"/>
                  <a:gd name="T20" fmla="*/ 0 w 22"/>
                  <a:gd name="T21" fmla="*/ 0 h 265"/>
                  <a:gd name="T22" fmla="*/ 1 w 22"/>
                  <a:gd name="T23" fmla="*/ 28 h 265"/>
                  <a:gd name="T24" fmla="*/ 2 w 22"/>
                  <a:gd name="T25" fmla="*/ 61 h 265"/>
                  <a:gd name="T26" fmla="*/ 4 w 22"/>
                  <a:gd name="T27" fmla="*/ 97 h 265"/>
                  <a:gd name="T28" fmla="*/ 6 w 22"/>
                  <a:gd name="T29" fmla="*/ 133 h 265"/>
                  <a:gd name="T30" fmla="*/ 8 w 22"/>
                  <a:gd name="T31" fmla="*/ 171 h 265"/>
                  <a:gd name="T32" fmla="*/ 10 w 22"/>
                  <a:gd name="T33" fmla="*/ 206 h 265"/>
                  <a:gd name="T34" fmla="*/ 14 w 22"/>
                  <a:gd name="T35" fmla="*/ 238 h 265"/>
                  <a:gd name="T36" fmla="*/ 17 w 22"/>
                  <a:gd name="T37" fmla="*/ 265 h 265"/>
                  <a:gd name="T38" fmla="*/ 17 w 22"/>
                  <a:gd name="T39" fmla="*/ 265 h 265"/>
                  <a:gd name="T40" fmla="*/ 22 w 22"/>
                  <a:gd name="T41" fmla="*/ 264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265"/>
                  <a:gd name="T65" fmla="*/ 22 w 22"/>
                  <a:gd name="T66" fmla="*/ 265 h 2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265">
                    <a:moveTo>
                      <a:pt x="22" y="264"/>
                    </a:moveTo>
                    <a:lnTo>
                      <a:pt x="22" y="264"/>
                    </a:lnTo>
                    <a:lnTo>
                      <a:pt x="18" y="237"/>
                    </a:lnTo>
                    <a:lnTo>
                      <a:pt x="16" y="206"/>
                    </a:lnTo>
                    <a:lnTo>
                      <a:pt x="13" y="170"/>
                    </a:lnTo>
                    <a:lnTo>
                      <a:pt x="10" y="133"/>
                    </a:lnTo>
                    <a:lnTo>
                      <a:pt x="9" y="97"/>
                    </a:lnTo>
                    <a:lnTo>
                      <a:pt x="7" y="60"/>
                    </a:lnTo>
                    <a:lnTo>
                      <a:pt x="6" y="28"/>
                    </a:lnTo>
                    <a:lnTo>
                      <a:pt x="5" y="0"/>
                    </a:lnTo>
                    <a:lnTo>
                      <a:pt x="0" y="0"/>
                    </a:lnTo>
                    <a:lnTo>
                      <a:pt x="1" y="28"/>
                    </a:lnTo>
                    <a:lnTo>
                      <a:pt x="2" y="61"/>
                    </a:lnTo>
                    <a:lnTo>
                      <a:pt x="4" y="97"/>
                    </a:lnTo>
                    <a:lnTo>
                      <a:pt x="6" y="133"/>
                    </a:lnTo>
                    <a:lnTo>
                      <a:pt x="8" y="171"/>
                    </a:lnTo>
                    <a:lnTo>
                      <a:pt x="10" y="206"/>
                    </a:lnTo>
                    <a:lnTo>
                      <a:pt x="14" y="238"/>
                    </a:lnTo>
                    <a:lnTo>
                      <a:pt x="17" y="265"/>
                    </a:lnTo>
                    <a:lnTo>
                      <a:pt x="22" y="2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8" name="Freeform 103">
                <a:extLst>
                  <a:ext uri="{FF2B5EF4-FFF2-40B4-BE49-F238E27FC236}">
                    <a16:creationId xmlns:a16="http://schemas.microsoft.com/office/drawing/2014/main" id="{E82D3B0E-9A37-5C4C-84E7-35D81977A726}"/>
                  </a:ext>
                </a:extLst>
              </p:cNvPr>
              <p:cNvSpPr>
                <a:spLocks/>
              </p:cNvSpPr>
              <p:nvPr/>
            </p:nvSpPr>
            <p:spPr bwMode="auto">
              <a:xfrm>
                <a:off x="850" y="3329"/>
                <a:ext cx="18" cy="175"/>
              </a:xfrm>
              <a:custGeom>
                <a:avLst/>
                <a:gdLst>
                  <a:gd name="T0" fmla="*/ 17 w 18"/>
                  <a:gd name="T1" fmla="*/ 175 h 175"/>
                  <a:gd name="T2" fmla="*/ 17 w 18"/>
                  <a:gd name="T3" fmla="*/ 175 h 175"/>
                  <a:gd name="T4" fmla="*/ 18 w 18"/>
                  <a:gd name="T5" fmla="*/ 154 h 175"/>
                  <a:gd name="T6" fmla="*/ 18 w 18"/>
                  <a:gd name="T7" fmla="*/ 131 h 175"/>
                  <a:gd name="T8" fmla="*/ 18 w 18"/>
                  <a:gd name="T9" fmla="*/ 109 h 175"/>
                  <a:gd name="T10" fmla="*/ 16 w 18"/>
                  <a:gd name="T11" fmla="*/ 87 h 175"/>
                  <a:gd name="T12" fmla="*/ 14 w 18"/>
                  <a:gd name="T13" fmla="*/ 65 h 175"/>
                  <a:gd name="T14" fmla="*/ 11 w 18"/>
                  <a:gd name="T15" fmla="*/ 43 h 175"/>
                  <a:gd name="T16" fmla="*/ 8 w 18"/>
                  <a:gd name="T17" fmla="*/ 21 h 175"/>
                  <a:gd name="T18" fmla="*/ 5 w 18"/>
                  <a:gd name="T19" fmla="*/ 0 h 175"/>
                  <a:gd name="T20" fmla="*/ 0 w 18"/>
                  <a:gd name="T21" fmla="*/ 1 h 175"/>
                  <a:gd name="T22" fmla="*/ 3 w 18"/>
                  <a:gd name="T23" fmla="*/ 22 h 175"/>
                  <a:gd name="T24" fmla="*/ 7 w 18"/>
                  <a:gd name="T25" fmla="*/ 44 h 175"/>
                  <a:gd name="T26" fmla="*/ 9 w 18"/>
                  <a:gd name="T27" fmla="*/ 65 h 175"/>
                  <a:gd name="T28" fmla="*/ 11 w 18"/>
                  <a:gd name="T29" fmla="*/ 87 h 175"/>
                  <a:gd name="T30" fmla="*/ 12 w 18"/>
                  <a:gd name="T31" fmla="*/ 110 h 175"/>
                  <a:gd name="T32" fmla="*/ 14 w 18"/>
                  <a:gd name="T33" fmla="*/ 131 h 175"/>
                  <a:gd name="T34" fmla="*/ 14 w 18"/>
                  <a:gd name="T35" fmla="*/ 153 h 175"/>
                  <a:gd name="T36" fmla="*/ 11 w 18"/>
                  <a:gd name="T37" fmla="*/ 174 h 175"/>
                  <a:gd name="T38" fmla="*/ 11 w 18"/>
                  <a:gd name="T39" fmla="*/ 174 h 175"/>
                  <a:gd name="T40" fmla="*/ 17 w 18"/>
                  <a:gd name="T41" fmla="*/ 175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175"/>
                  <a:gd name="T65" fmla="*/ 18 w 18"/>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175">
                    <a:moveTo>
                      <a:pt x="17" y="175"/>
                    </a:moveTo>
                    <a:lnTo>
                      <a:pt x="17" y="175"/>
                    </a:lnTo>
                    <a:lnTo>
                      <a:pt x="18" y="154"/>
                    </a:lnTo>
                    <a:lnTo>
                      <a:pt x="18" y="131"/>
                    </a:lnTo>
                    <a:lnTo>
                      <a:pt x="18" y="109"/>
                    </a:lnTo>
                    <a:lnTo>
                      <a:pt x="16" y="87"/>
                    </a:lnTo>
                    <a:lnTo>
                      <a:pt x="14" y="65"/>
                    </a:lnTo>
                    <a:lnTo>
                      <a:pt x="11" y="43"/>
                    </a:lnTo>
                    <a:lnTo>
                      <a:pt x="8" y="21"/>
                    </a:lnTo>
                    <a:lnTo>
                      <a:pt x="5" y="0"/>
                    </a:lnTo>
                    <a:lnTo>
                      <a:pt x="0" y="1"/>
                    </a:lnTo>
                    <a:lnTo>
                      <a:pt x="3" y="22"/>
                    </a:lnTo>
                    <a:lnTo>
                      <a:pt x="7" y="44"/>
                    </a:lnTo>
                    <a:lnTo>
                      <a:pt x="9" y="65"/>
                    </a:lnTo>
                    <a:lnTo>
                      <a:pt x="11" y="87"/>
                    </a:lnTo>
                    <a:lnTo>
                      <a:pt x="12" y="110"/>
                    </a:lnTo>
                    <a:lnTo>
                      <a:pt x="14" y="131"/>
                    </a:lnTo>
                    <a:lnTo>
                      <a:pt x="14" y="153"/>
                    </a:lnTo>
                    <a:lnTo>
                      <a:pt x="11" y="174"/>
                    </a:lnTo>
                    <a:lnTo>
                      <a:pt x="17" y="17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9" name="Freeform 104">
                <a:extLst>
                  <a:ext uri="{FF2B5EF4-FFF2-40B4-BE49-F238E27FC236}">
                    <a16:creationId xmlns:a16="http://schemas.microsoft.com/office/drawing/2014/main" id="{EC382E4E-3CA8-EB40-85C1-9C607DE13256}"/>
                  </a:ext>
                </a:extLst>
              </p:cNvPr>
              <p:cNvSpPr>
                <a:spLocks/>
              </p:cNvSpPr>
              <p:nvPr/>
            </p:nvSpPr>
            <p:spPr bwMode="auto">
              <a:xfrm>
                <a:off x="855" y="3503"/>
                <a:ext cx="12" cy="80"/>
              </a:xfrm>
              <a:custGeom>
                <a:avLst/>
                <a:gdLst>
                  <a:gd name="T0" fmla="*/ 4 w 12"/>
                  <a:gd name="T1" fmla="*/ 80 h 80"/>
                  <a:gd name="T2" fmla="*/ 4 w 12"/>
                  <a:gd name="T3" fmla="*/ 80 h 80"/>
                  <a:gd name="T4" fmla="*/ 6 w 12"/>
                  <a:gd name="T5" fmla="*/ 70 h 80"/>
                  <a:gd name="T6" fmla="*/ 9 w 12"/>
                  <a:gd name="T7" fmla="*/ 60 h 80"/>
                  <a:gd name="T8" fmla="*/ 9 w 12"/>
                  <a:gd name="T9" fmla="*/ 50 h 80"/>
                  <a:gd name="T10" fmla="*/ 10 w 12"/>
                  <a:gd name="T11" fmla="*/ 41 h 80"/>
                  <a:gd name="T12" fmla="*/ 10 w 12"/>
                  <a:gd name="T13" fmla="*/ 31 h 80"/>
                  <a:gd name="T14" fmla="*/ 10 w 12"/>
                  <a:gd name="T15" fmla="*/ 21 h 80"/>
                  <a:gd name="T16" fmla="*/ 11 w 12"/>
                  <a:gd name="T17" fmla="*/ 11 h 80"/>
                  <a:gd name="T18" fmla="*/ 12 w 12"/>
                  <a:gd name="T19" fmla="*/ 1 h 80"/>
                  <a:gd name="T20" fmla="*/ 6 w 12"/>
                  <a:gd name="T21" fmla="*/ 0 h 80"/>
                  <a:gd name="T22" fmla="*/ 6 w 12"/>
                  <a:gd name="T23" fmla="*/ 11 h 80"/>
                  <a:gd name="T24" fmla="*/ 5 w 12"/>
                  <a:gd name="T25" fmla="*/ 21 h 80"/>
                  <a:gd name="T26" fmla="*/ 5 w 12"/>
                  <a:gd name="T27" fmla="*/ 30 h 80"/>
                  <a:gd name="T28" fmla="*/ 5 w 12"/>
                  <a:gd name="T29" fmla="*/ 41 h 80"/>
                  <a:gd name="T30" fmla="*/ 4 w 12"/>
                  <a:gd name="T31" fmla="*/ 50 h 80"/>
                  <a:gd name="T32" fmla="*/ 3 w 12"/>
                  <a:gd name="T33" fmla="*/ 59 h 80"/>
                  <a:gd name="T34" fmla="*/ 2 w 12"/>
                  <a:gd name="T35" fmla="*/ 69 h 80"/>
                  <a:gd name="T36" fmla="*/ 0 w 12"/>
                  <a:gd name="T37" fmla="*/ 80 h 80"/>
                  <a:gd name="T38" fmla="*/ 0 w 12"/>
                  <a:gd name="T39" fmla="*/ 80 h 80"/>
                  <a:gd name="T40" fmla="*/ 4 w 12"/>
                  <a:gd name="T41" fmla="*/ 8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80"/>
                  <a:gd name="T65" fmla="*/ 12 w 12"/>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80">
                    <a:moveTo>
                      <a:pt x="4" y="80"/>
                    </a:moveTo>
                    <a:lnTo>
                      <a:pt x="4" y="80"/>
                    </a:lnTo>
                    <a:lnTo>
                      <a:pt x="6" y="70"/>
                    </a:lnTo>
                    <a:lnTo>
                      <a:pt x="9" y="60"/>
                    </a:lnTo>
                    <a:lnTo>
                      <a:pt x="9" y="50"/>
                    </a:lnTo>
                    <a:lnTo>
                      <a:pt x="10" y="41"/>
                    </a:lnTo>
                    <a:lnTo>
                      <a:pt x="10" y="31"/>
                    </a:lnTo>
                    <a:lnTo>
                      <a:pt x="10" y="21"/>
                    </a:lnTo>
                    <a:lnTo>
                      <a:pt x="11" y="11"/>
                    </a:lnTo>
                    <a:lnTo>
                      <a:pt x="12" y="1"/>
                    </a:lnTo>
                    <a:lnTo>
                      <a:pt x="6" y="0"/>
                    </a:lnTo>
                    <a:lnTo>
                      <a:pt x="6" y="11"/>
                    </a:lnTo>
                    <a:lnTo>
                      <a:pt x="5" y="21"/>
                    </a:lnTo>
                    <a:lnTo>
                      <a:pt x="5" y="30"/>
                    </a:lnTo>
                    <a:lnTo>
                      <a:pt x="5" y="41"/>
                    </a:lnTo>
                    <a:lnTo>
                      <a:pt x="4" y="50"/>
                    </a:lnTo>
                    <a:lnTo>
                      <a:pt x="3" y="59"/>
                    </a:lnTo>
                    <a:lnTo>
                      <a:pt x="2" y="69"/>
                    </a:lnTo>
                    <a:lnTo>
                      <a:pt x="0" y="80"/>
                    </a:lnTo>
                    <a:lnTo>
                      <a:pt x="4" y="8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0" name="Freeform 105">
                <a:extLst>
                  <a:ext uri="{FF2B5EF4-FFF2-40B4-BE49-F238E27FC236}">
                    <a16:creationId xmlns:a16="http://schemas.microsoft.com/office/drawing/2014/main" id="{6FE51162-7E75-7841-BDA0-A5F610D4332B}"/>
                  </a:ext>
                </a:extLst>
              </p:cNvPr>
              <p:cNvSpPr>
                <a:spLocks/>
              </p:cNvSpPr>
              <p:nvPr/>
            </p:nvSpPr>
            <p:spPr bwMode="auto">
              <a:xfrm>
                <a:off x="853" y="3583"/>
                <a:ext cx="12" cy="74"/>
              </a:xfrm>
              <a:custGeom>
                <a:avLst/>
                <a:gdLst>
                  <a:gd name="T0" fmla="*/ 9 w 12"/>
                  <a:gd name="T1" fmla="*/ 74 h 74"/>
                  <a:gd name="T2" fmla="*/ 9 w 12"/>
                  <a:gd name="T3" fmla="*/ 74 h 74"/>
                  <a:gd name="T4" fmla="*/ 12 w 12"/>
                  <a:gd name="T5" fmla="*/ 65 h 74"/>
                  <a:gd name="T6" fmla="*/ 12 w 12"/>
                  <a:gd name="T7" fmla="*/ 56 h 74"/>
                  <a:gd name="T8" fmla="*/ 11 w 12"/>
                  <a:gd name="T9" fmla="*/ 47 h 74"/>
                  <a:gd name="T10" fmla="*/ 9 w 12"/>
                  <a:gd name="T11" fmla="*/ 37 h 74"/>
                  <a:gd name="T12" fmla="*/ 7 w 12"/>
                  <a:gd name="T13" fmla="*/ 28 h 74"/>
                  <a:gd name="T14" fmla="*/ 6 w 12"/>
                  <a:gd name="T15" fmla="*/ 19 h 74"/>
                  <a:gd name="T16" fmla="*/ 5 w 12"/>
                  <a:gd name="T17" fmla="*/ 10 h 74"/>
                  <a:gd name="T18" fmla="*/ 6 w 12"/>
                  <a:gd name="T19" fmla="*/ 0 h 74"/>
                  <a:gd name="T20" fmla="*/ 2 w 12"/>
                  <a:gd name="T21" fmla="*/ 0 h 74"/>
                  <a:gd name="T22" fmla="*/ 0 w 12"/>
                  <a:gd name="T23" fmla="*/ 10 h 74"/>
                  <a:gd name="T24" fmla="*/ 2 w 12"/>
                  <a:gd name="T25" fmla="*/ 19 h 74"/>
                  <a:gd name="T26" fmla="*/ 3 w 12"/>
                  <a:gd name="T27" fmla="*/ 29 h 74"/>
                  <a:gd name="T28" fmla="*/ 5 w 12"/>
                  <a:gd name="T29" fmla="*/ 38 h 74"/>
                  <a:gd name="T30" fmla="*/ 6 w 12"/>
                  <a:gd name="T31" fmla="*/ 47 h 74"/>
                  <a:gd name="T32" fmla="*/ 7 w 12"/>
                  <a:gd name="T33" fmla="*/ 56 h 74"/>
                  <a:gd name="T34" fmla="*/ 7 w 12"/>
                  <a:gd name="T35" fmla="*/ 65 h 74"/>
                  <a:gd name="T36" fmla="*/ 5 w 12"/>
                  <a:gd name="T37" fmla="*/ 72 h 74"/>
                  <a:gd name="T38" fmla="*/ 5 w 12"/>
                  <a:gd name="T39" fmla="*/ 72 h 74"/>
                  <a:gd name="T40" fmla="*/ 9 w 12"/>
                  <a:gd name="T41" fmla="*/ 74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74"/>
                  <a:gd name="T65" fmla="*/ 12 w 12"/>
                  <a:gd name="T66" fmla="*/ 74 h 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74">
                    <a:moveTo>
                      <a:pt x="9" y="74"/>
                    </a:moveTo>
                    <a:lnTo>
                      <a:pt x="9" y="74"/>
                    </a:lnTo>
                    <a:lnTo>
                      <a:pt x="12" y="65"/>
                    </a:lnTo>
                    <a:lnTo>
                      <a:pt x="12" y="56"/>
                    </a:lnTo>
                    <a:lnTo>
                      <a:pt x="11" y="47"/>
                    </a:lnTo>
                    <a:lnTo>
                      <a:pt x="9" y="37"/>
                    </a:lnTo>
                    <a:lnTo>
                      <a:pt x="7" y="28"/>
                    </a:lnTo>
                    <a:lnTo>
                      <a:pt x="6" y="19"/>
                    </a:lnTo>
                    <a:lnTo>
                      <a:pt x="5" y="10"/>
                    </a:lnTo>
                    <a:lnTo>
                      <a:pt x="6" y="0"/>
                    </a:lnTo>
                    <a:lnTo>
                      <a:pt x="2" y="0"/>
                    </a:lnTo>
                    <a:lnTo>
                      <a:pt x="0" y="10"/>
                    </a:lnTo>
                    <a:lnTo>
                      <a:pt x="2" y="19"/>
                    </a:lnTo>
                    <a:lnTo>
                      <a:pt x="3" y="29"/>
                    </a:lnTo>
                    <a:lnTo>
                      <a:pt x="5" y="38"/>
                    </a:lnTo>
                    <a:lnTo>
                      <a:pt x="6" y="47"/>
                    </a:lnTo>
                    <a:lnTo>
                      <a:pt x="7" y="56"/>
                    </a:lnTo>
                    <a:lnTo>
                      <a:pt x="7" y="65"/>
                    </a:lnTo>
                    <a:lnTo>
                      <a:pt x="5" y="72"/>
                    </a:lnTo>
                    <a:lnTo>
                      <a:pt x="9" y="7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1" name="Freeform 106">
                <a:extLst>
                  <a:ext uri="{FF2B5EF4-FFF2-40B4-BE49-F238E27FC236}">
                    <a16:creationId xmlns:a16="http://schemas.microsoft.com/office/drawing/2014/main" id="{F5E35CB9-BE08-DC4A-8941-590952D2B269}"/>
                  </a:ext>
                </a:extLst>
              </p:cNvPr>
              <p:cNvSpPr>
                <a:spLocks/>
              </p:cNvSpPr>
              <p:nvPr/>
            </p:nvSpPr>
            <p:spPr bwMode="auto">
              <a:xfrm>
                <a:off x="837" y="3655"/>
                <a:ext cx="25" cy="88"/>
              </a:xfrm>
              <a:custGeom>
                <a:avLst/>
                <a:gdLst>
                  <a:gd name="T0" fmla="*/ 4 w 25"/>
                  <a:gd name="T1" fmla="*/ 88 h 88"/>
                  <a:gd name="T2" fmla="*/ 4 w 25"/>
                  <a:gd name="T3" fmla="*/ 88 h 88"/>
                  <a:gd name="T4" fmla="*/ 6 w 25"/>
                  <a:gd name="T5" fmla="*/ 77 h 88"/>
                  <a:gd name="T6" fmla="*/ 9 w 25"/>
                  <a:gd name="T7" fmla="*/ 67 h 88"/>
                  <a:gd name="T8" fmla="*/ 10 w 25"/>
                  <a:gd name="T9" fmla="*/ 56 h 88"/>
                  <a:gd name="T10" fmla="*/ 12 w 25"/>
                  <a:gd name="T11" fmla="*/ 44 h 88"/>
                  <a:gd name="T12" fmla="*/ 15 w 25"/>
                  <a:gd name="T13" fmla="*/ 34 h 88"/>
                  <a:gd name="T14" fmla="*/ 18 w 25"/>
                  <a:gd name="T15" fmla="*/ 23 h 88"/>
                  <a:gd name="T16" fmla="*/ 21 w 25"/>
                  <a:gd name="T17" fmla="*/ 13 h 88"/>
                  <a:gd name="T18" fmla="*/ 25 w 25"/>
                  <a:gd name="T19" fmla="*/ 2 h 88"/>
                  <a:gd name="T20" fmla="*/ 21 w 25"/>
                  <a:gd name="T21" fmla="*/ 0 h 88"/>
                  <a:gd name="T22" fmla="*/ 16 w 25"/>
                  <a:gd name="T23" fmla="*/ 11 h 88"/>
                  <a:gd name="T24" fmla="*/ 13 w 25"/>
                  <a:gd name="T25" fmla="*/ 22 h 88"/>
                  <a:gd name="T26" fmla="*/ 11 w 25"/>
                  <a:gd name="T27" fmla="*/ 33 h 88"/>
                  <a:gd name="T28" fmla="*/ 7 w 25"/>
                  <a:gd name="T29" fmla="*/ 43 h 88"/>
                  <a:gd name="T30" fmla="*/ 5 w 25"/>
                  <a:gd name="T31" fmla="*/ 55 h 88"/>
                  <a:gd name="T32" fmla="*/ 3 w 25"/>
                  <a:gd name="T33" fmla="*/ 66 h 88"/>
                  <a:gd name="T34" fmla="*/ 2 w 25"/>
                  <a:gd name="T35" fmla="*/ 77 h 88"/>
                  <a:gd name="T36" fmla="*/ 0 w 25"/>
                  <a:gd name="T37" fmla="*/ 87 h 88"/>
                  <a:gd name="T38" fmla="*/ 0 w 25"/>
                  <a:gd name="T39" fmla="*/ 87 h 88"/>
                  <a:gd name="T40" fmla="*/ 4 w 25"/>
                  <a:gd name="T41" fmla="*/ 88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88"/>
                  <a:gd name="T65" fmla="*/ 25 w 25"/>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88">
                    <a:moveTo>
                      <a:pt x="4" y="88"/>
                    </a:moveTo>
                    <a:lnTo>
                      <a:pt x="4" y="88"/>
                    </a:lnTo>
                    <a:lnTo>
                      <a:pt x="6" y="77"/>
                    </a:lnTo>
                    <a:lnTo>
                      <a:pt x="9" y="67"/>
                    </a:lnTo>
                    <a:lnTo>
                      <a:pt x="10" y="56"/>
                    </a:lnTo>
                    <a:lnTo>
                      <a:pt x="12" y="44"/>
                    </a:lnTo>
                    <a:lnTo>
                      <a:pt x="15" y="34"/>
                    </a:lnTo>
                    <a:lnTo>
                      <a:pt x="18" y="23"/>
                    </a:lnTo>
                    <a:lnTo>
                      <a:pt x="21" y="13"/>
                    </a:lnTo>
                    <a:lnTo>
                      <a:pt x="25" y="2"/>
                    </a:lnTo>
                    <a:lnTo>
                      <a:pt x="21" y="0"/>
                    </a:lnTo>
                    <a:lnTo>
                      <a:pt x="16" y="11"/>
                    </a:lnTo>
                    <a:lnTo>
                      <a:pt x="13" y="22"/>
                    </a:lnTo>
                    <a:lnTo>
                      <a:pt x="11" y="33"/>
                    </a:lnTo>
                    <a:lnTo>
                      <a:pt x="7" y="43"/>
                    </a:lnTo>
                    <a:lnTo>
                      <a:pt x="5" y="55"/>
                    </a:lnTo>
                    <a:lnTo>
                      <a:pt x="3" y="66"/>
                    </a:lnTo>
                    <a:lnTo>
                      <a:pt x="2" y="77"/>
                    </a:lnTo>
                    <a:lnTo>
                      <a:pt x="0" y="87"/>
                    </a:lnTo>
                    <a:lnTo>
                      <a:pt x="4" y="8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2" name="Freeform 107">
                <a:extLst>
                  <a:ext uri="{FF2B5EF4-FFF2-40B4-BE49-F238E27FC236}">
                    <a16:creationId xmlns:a16="http://schemas.microsoft.com/office/drawing/2014/main" id="{0EADBCA5-3118-C84D-A426-90599ED74637}"/>
                  </a:ext>
                </a:extLst>
              </p:cNvPr>
              <p:cNvSpPr>
                <a:spLocks/>
              </p:cNvSpPr>
              <p:nvPr/>
            </p:nvSpPr>
            <p:spPr bwMode="auto">
              <a:xfrm>
                <a:off x="835" y="3742"/>
                <a:ext cx="15" cy="28"/>
              </a:xfrm>
              <a:custGeom>
                <a:avLst/>
                <a:gdLst>
                  <a:gd name="T0" fmla="*/ 15 w 15"/>
                  <a:gd name="T1" fmla="*/ 25 h 28"/>
                  <a:gd name="T2" fmla="*/ 15 w 15"/>
                  <a:gd name="T3" fmla="*/ 25 h 28"/>
                  <a:gd name="T4" fmla="*/ 13 w 15"/>
                  <a:gd name="T5" fmla="*/ 23 h 28"/>
                  <a:gd name="T6" fmla="*/ 11 w 15"/>
                  <a:gd name="T7" fmla="*/ 21 h 28"/>
                  <a:gd name="T8" fmla="*/ 9 w 15"/>
                  <a:gd name="T9" fmla="*/ 18 h 28"/>
                  <a:gd name="T10" fmla="*/ 7 w 15"/>
                  <a:gd name="T11" fmla="*/ 15 h 28"/>
                  <a:gd name="T12" fmla="*/ 6 w 15"/>
                  <a:gd name="T13" fmla="*/ 11 h 28"/>
                  <a:gd name="T14" fmla="*/ 6 w 15"/>
                  <a:gd name="T15" fmla="*/ 8 h 28"/>
                  <a:gd name="T16" fmla="*/ 5 w 15"/>
                  <a:gd name="T17" fmla="*/ 4 h 28"/>
                  <a:gd name="T18" fmla="*/ 6 w 15"/>
                  <a:gd name="T19" fmla="*/ 1 h 28"/>
                  <a:gd name="T20" fmla="*/ 2 w 15"/>
                  <a:gd name="T21" fmla="*/ 0 h 28"/>
                  <a:gd name="T22" fmla="*/ 0 w 15"/>
                  <a:gd name="T23" fmla="*/ 4 h 28"/>
                  <a:gd name="T24" fmla="*/ 2 w 15"/>
                  <a:gd name="T25" fmla="*/ 8 h 28"/>
                  <a:gd name="T26" fmla="*/ 2 w 15"/>
                  <a:gd name="T27" fmla="*/ 12 h 28"/>
                  <a:gd name="T28" fmla="*/ 4 w 15"/>
                  <a:gd name="T29" fmla="*/ 17 h 28"/>
                  <a:gd name="T30" fmla="*/ 5 w 15"/>
                  <a:gd name="T31" fmla="*/ 20 h 28"/>
                  <a:gd name="T32" fmla="*/ 7 w 15"/>
                  <a:gd name="T33" fmla="*/ 23 h 28"/>
                  <a:gd name="T34" fmla="*/ 9 w 15"/>
                  <a:gd name="T35" fmla="*/ 26 h 28"/>
                  <a:gd name="T36" fmla="*/ 12 w 15"/>
                  <a:gd name="T37" fmla="*/ 28 h 28"/>
                  <a:gd name="T38" fmla="*/ 12 w 15"/>
                  <a:gd name="T39" fmla="*/ 28 h 28"/>
                  <a:gd name="T40" fmla="*/ 15 w 15"/>
                  <a:gd name="T41" fmla="*/ 25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28"/>
                  <a:gd name="T65" fmla="*/ 15 w 15"/>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28">
                    <a:moveTo>
                      <a:pt x="15" y="25"/>
                    </a:moveTo>
                    <a:lnTo>
                      <a:pt x="15" y="25"/>
                    </a:lnTo>
                    <a:lnTo>
                      <a:pt x="13" y="23"/>
                    </a:lnTo>
                    <a:lnTo>
                      <a:pt x="11" y="21"/>
                    </a:lnTo>
                    <a:lnTo>
                      <a:pt x="9" y="18"/>
                    </a:lnTo>
                    <a:lnTo>
                      <a:pt x="7" y="15"/>
                    </a:lnTo>
                    <a:lnTo>
                      <a:pt x="6" y="11"/>
                    </a:lnTo>
                    <a:lnTo>
                      <a:pt x="6" y="8"/>
                    </a:lnTo>
                    <a:lnTo>
                      <a:pt x="5" y="4"/>
                    </a:lnTo>
                    <a:lnTo>
                      <a:pt x="6" y="1"/>
                    </a:lnTo>
                    <a:lnTo>
                      <a:pt x="2" y="0"/>
                    </a:lnTo>
                    <a:lnTo>
                      <a:pt x="0" y="4"/>
                    </a:lnTo>
                    <a:lnTo>
                      <a:pt x="2" y="8"/>
                    </a:lnTo>
                    <a:lnTo>
                      <a:pt x="2" y="12"/>
                    </a:lnTo>
                    <a:lnTo>
                      <a:pt x="4" y="17"/>
                    </a:lnTo>
                    <a:lnTo>
                      <a:pt x="5" y="20"/>
                    </a:lnTo>
                    <a:lnTo>
                      <a:pt x="7" y="23"/>
                    </a:lnTo>
                    <a:lnTo>
                      <a:pt x="9" y="26"/>
                    </a:lnTo>
                    <a:lnTo>
                      <a:pt x="12" y="28"/>
                    </a:lnTo>
                    <a:lnTo>
                      <a:pt x="15"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3" name="Freeform 108">
                <a:extLst>
                  <a:ext uri="{FF2B5EF4-FFF2-40B4-BE49-F238E27FC236}">
                    <a16:creationId xmlns:a16="http://schemas.microsoft.com/office/drawing/2014/main" id="{5C79828C-5DE2-C849-BE4E-82EF8F650642}"/>
                  </a:ext>
                </a:extLst>
              </p:cNvPr>
              <p:cNvSpPr>
                <a:spLocks/>
              </p:cNvSpPr>
              <p:nvPr/>
            </p:nvSpPr>
            <p:spPr bwMode="auto">
              <a:xfrm>
                <a:off x="847" y="3759"/>
                <a:ext cx="53" cy="19"/>
              </a:xfrm>
              <a:custGeom>
                <a:avLst/>
                <a:gdLst>
                  <a:gd name="T0" fmla="*/ 52 w 53"/>
                  <a:gd name="T1" fmla="*/ 6 h 19"/>
                  <a:gd name="T2" fmla="*/ 47 w 53"/>
                  <a:gd name="T3" fmla="*/ 4 h 19"/>
                  <a:gd name="T4" fmla="*/ 47 w 53"/>
                  <a:gd name="T5" fmla="*/ 6 h 19"/>
                  <a:gd name="T6" fmla="*/ 46 w 53"/>
                  <a:gd name="T7" fmla="*/ 8 h 19"/>
                  <a:gd name="T8" fmla="*/ 44 w 53"/>
                  <a:gd name="T9" fmla="*/ 10 h 19"/>
                  <a:gd name="T10" fmla="*/ 43 w 53"/>
                  <a:gd name="T11" fmla="*/ 11 h 19"/>
                  <a:gd name="T12" fmla="*/ 37 w 53"/>
                  <a:gd name="T13" fmla="*/ 13 h 19"/>
                  <a:gd name="T14" fmla="*/ 30 w 53"/>
                  <a:gd name="T15" fmla="*/ 14 h 19"/>
                  <a:gd name="T16" fmla="*/ 23 w 53"/>
                  <a:gd name="T17" fmla="*/ 14 h 19"/>
                  <a:gd name="T18" fmla="*/ 15 w 53"/>
                  <a:gd name="T19" fmla="*/ 13 h 19"/>
                  <a:gd name="T20" fmla="*/ 9 w 53"/>
                  <a:gd name="T21" fmla="*/ 11 h 19"/>
                  <a:gd name="T22" fmla="*/ 3 w 53"/>
                  <a:gd name="T23" fmla="*/ 8 h 19"/>
                  <a:gd name="T24" fmla="*/ 0 w 53"/>
                  <a:gd name="T25" fmla="*/ 11 h 19"/>
                  <a:gd name="T26" fmla="*/ 6 w 53"/>
                  <a:gd name="T27" fmla="*/ 15 h 19"/>
                  <a:gd name="T28" fmla="*/ 14 w 53"/>
                  <a:gd name="T29" fmla="*/ 17 h 19"/>
                  <a:gd name="T30" fmla="*/ 22 w 53"/>
                  <a:gd name="T31" fmla="*/ 19 h 19"/>
                  <a:gd name="T32" fmla="*/ 30 w 53"/>
                  <a:gd name="T33" fmla="*/ 19 h 19"/>
                  <a:gd name="T34" fmla="*/ 38 w 53"/>
                  <a:gd name="T35" fmla="*/ 17 h 19"/>
                  <a:gd name="T36" fmla="*/ 45 w 53"/>
                  <a:gd name="T37" fmla="*/ 15 h 19"/>
                  <a:gd name="T38" fmla="*/ 47 w 53"/>
                  <a:gd name="T39" fmla="*/ 13 h 19"/>
                  <a:gd name="T40" fmla="*/ 49 w 53"/>
                  <a:gd name="T41" fmla="*/ 10 h 19"/>
                  <a:gd name="T42" fmla="*/ 52 w 53"/>
                  <a:gd name="T43" fmla="*/ 8 h 19"/>
                  <a:gd name="T44" fmla="*/ 53 w 53"/>
                  <a:gd name="T45" fmla="*/ 4 h 19"/>
                  <a:gd name="T46" fmla="*/ 48 w 53"/>
                  <a:gd name="T47" fmla="*/ 2 h 19"/>
                  <a:gd name="T48" fmla="*/ 53 w 53"/>
                  <a:gd name="T49" fmla="*/ 4 h 19"/>
                  <a:gd name="T50" fmla="*/ 53 w 53"/>
                  <a:gd name="T51" fmla="*/ 0 h 19"/>
                  <a:gd name="T52" fmla="*/ 48 w 53"/>
                  <a:gd name="T53" fmla="*/ 2 h 19"/>
                  <a:gd name="T54" fmla="*/ 52 w 53"/>
                  <a:gd name="T55" fmla="*/ 6 h 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19"/>
                  <a:gd name="T86" fmla="*/ 53 w 53"/>
                  <a:gd name="T87" fmla="*/ 19 h 1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19">
                    <a:moveTo>
                      <a:pt x="52" y="6"/>
                    </a:moveTo>
                    <a:lnTo>
                      <a:pt x="47" y="4"/>
                    </a:lnTo>
                    <a:lnTo>
                      <a:pt x="47" y="6"/>
                    </a:lnTo>
                    <a:lnTo>
                      <a:pt x="46" y="8"/>
                    </a:lnTo>
                    <a:lnTo>
                      <a:pt x="44" y="10"/>
                    </a:lnTo>
                    <a:lnTo>
                      <a:pt x="43" y="11"/>
                    </a:lnTo>
                    <a:lnTo>
                      <a:pt x="37" y="13"/>
                    </a:lnTo>
                    <a:lnTo>
                      <a:pt x="30" y="14"/>
                    </a:lnTo>
                    <a:lnTo>
                      <a:pt x="23" y="14"/>
                    </a:lnTo>
                    <a:lnTo>
                      <a:pt x="15" y="13"/>
                    </a:lnTo>
                    <a:lnTo>
                      <a:pt x="9" y="11"/>
                    </a:lnTo>
                    <a:lnTo>
                      <a:pt x="3" y="8"/>
                    </a:lnTo>
                    <a:lnTo>
                      <a:pt x="0" y="11"/>
                    </a:lnTo>
                    <a:lnTo>
                      <a:pt x="6" y="15"/>
                    </a:lnTo>
                    <a:lnTo>
                      <a:pt x="14" y="17"/>
                    </a:lnTo>
                    <a:lnTo>
                      <a:pt x="22" y="19"/>
                    </a:lnTo>
                    <a:lnTo>
                      <a:pt x="30" y="19"/>
                    </a:lnTo>
                    <a:lnTo>
                      <a:pt x="38" y="17"/>
                    </a:lnTo>
                    <a:lnTo>
                      <a:pt x="45" y="15"/>
                    </a:lnTo>
                    <a:lnTo>
                      <a:pt x="47" y="13"/>
                    </a:lnTo>
                    <a:lnTo>
                      <a:pt x="49" y="10"/>
                    </a:lnTo>
                    <a:lnTo>
                      <a:pt x="52" y="8"/>
                    </a:lnTo>
                    <a:lnTo>
                      <a:pt x="53" y="4"/>
                    </a:lnTo>
                    <a:lnTo>
                      <a:pt x="48" y="2"/>
                    </a:lnTo>
                    <a:lnTo>
                      <a:pt x="53" y="4"/>
                    </a:lnTo>
                    <a:lnTo>
                      <a:pt x="53" y="0"/>
                    </a:lnTo>
                    <a:lnTo>
                      <a:pt x="48" y="2"/>
                    </a:lnTo>
                    <a:lnTo>
                      <a:pt x="52"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4" name="Freeform 109">
                <a:extLst>
                  <a:ext uri="{FF2B5EF4-FFF2-40B4-BE49-F238E27FC236}">
                    <a16:creationId xmlns:a16="http://schemas.microsoft.com/office/drawing/2014/main" id="{0F9ED987-3987-9D41-AB57-FA02B91BC617}"/>
                  </a:ext>
                </a:extLst>
              </p:cNvPr>
              <p:cNvSpPr>
                <a:spLocks/>
              </p:cNvSpPr>
              <p:nvPr/>
            </p:nvSpPr>
            <p:spPr bwMode="auto">
              <a:xfrm>
                <a:off x="894" y="3761"/>
                <a:ext cx="10" cy="6"/>
              </a:xfrm>
              <a:custGeom>
                <a:avLst/>
                <a:gdLst>
                  <a:gd name="T0" fmla="*/ 9 w 10"/>
                  <a:gd name="T1" fmla="*/ 2 h 6"/>
                  <a:gd name="T2" fmla="*/ 10 w 10"/>
                  <a:gd name="T3" fmla="*/ 2 h 6"/>
                  <a:gd name="T4" fmla="*/ 9 w 10"/>
                  <a:gd name="T5" fmla="*/ 2 h 6"/>
                  <a:gd name="T6" fmla="*/ 7 w 10"/>
                  <a:gd name="T7" fmla="*/ 2 h 6"/>
                  <a:gd name="T8" fmla="*/ 6 w 10"/>
                  <a:gd name="T9" fmla="*/ 1 h 6"/>
                  <a:gd name="T10" fmla="*/ 5 w 10"/>
                  <a:gd name="T11" fmla="*/ 1 h 6"/>
                  <a:gd name="T12" fmla="*/ 3 w 10"/>
                  <a:gd name="T13" fmla="*/ 1 h 6"/>
                  <a:gd name="T14" fmla="*/ 3 w 10"/>
                  <a:gd name="T15" fmla="*/ 1 h 6"/>
                  <a:gd name="T16" fmla="*/ 5 w 10"/>
                  <a:gd name="T17" fmla="*/ 3 h 6"/>
                  <a:gd name="T18" fmla="*/ 5 w 10"/>
                  <a:gd name="T19" fmla="*/ 4 h 6"/>
                  <a:gd name="T20" fmla="*/ 1 w 10"/>
                  <a:gd name="T21" fmla="*/ 0 h 6"/>
                  <a:gd name="T22" fmla="*/ 0 w 10"/>
                  <a:gd name="T23" fmla="*/ 2 h 6"/>
                  <a:gd name="T24" fmla="*/ 1 w 10"/>
                  <a:gd name="T25" fmla="*/ 5 h 6"/>
                  <a:gd name="T26" fmla="*/ 2 w 10"/>
                  <a:gd name="T27" fmla="*/ 5 h 6"/>
                  <a:gd name="T28" fmla="*/ 3 w 10"/>
                  <a:gd name="T29" fmla="*/ 5 h 6"/>
                  <a:gd name="T30" fmla="*/ 5 w 10"/>
                  <a:gd name="T31" fmla="*/ 6 h 6"/>
                  <a:gd name="T32" fmla="*/ 6 w 10"/>
                  <a:gd name="T33" fmla="*/ 6 h 6"/>
                  <a:gd name="T34" fmla="*/ 7 w 10"/>
                  <a:gd name="T35" fmla="*/ 6 h 6"/>
                  <a:gd name="T36" fmla="*/ 8 w 10"/>
                  <a:gd name="T37" fmla="*/ 6 h 6"/>
                  <a:gd name="T38" fmla="*/ 9 w 10"/>
                  <a:gd name="T39" fmla="*/ 6 h 6"/>
                  <a:gd name="T40" fmla="*/ 9 w 10"/>
                  <a:gd name="T41" fmla="*/ 2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6"/>
                  <a:gd name="T65" fmla="*/ 10 w 10"/>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6">
                    <a:moveTo>
                      <a:pt x="9" y="2"/>
                    </a:moveTo>
                    <a:lnTo>
                      <a:pt x="10" y="2"/>
                    </a:lnTo>
                    <a:lnTo>
                      <a:pt x="9" y="2"/>
                    </a:lnTo>
                    <a:lnTo>
                      <a:pt x="7" y="2"/>
                    </a:lnTo>
                    <a:lnTo>
                      <a:pt x="6" y="1"/>
                    </a:lnTo>
                    <a:lnTo>
                      <a:pt x="5" y="1"/>
                    </a:lnTo>
                    <a:lnTo>
                      <a:pt x="3" y="1"/>
                    </a:lnTo>
                    <a:lnTo>
                      <a:pt x="5" y="3"/>
                    </a:lnTo>
                    <a:lnTo>
                      <a:pt x="5" y="4"/>
                    </a:lnTo>
                    <a:lnTo>
                      <a:pt x="1" y="0"/>
                    </a:lnTo>
                    <a:lnTo>
                      <a:pt x="0" y="2"/>
                    </a:lnTo>
                    <a:lnTo>
                      <a:pt x="1" y="5"/>
                    </a:lnTo>
                    <a:lnTo>
                      <a:pt x="2" y="5"/>
                    </a:lnTo>
                    <a:lnTo>
                      <a:pt x="3" y="5"/>
                    </a:lnTo>
                    <a:lnTo>
                      <a:pt x="5" y="6"/>
                    </a:lnTo>
                    <a:lnTo>
                      <a:pt x="6" y="6"/>
                    </a:lnTo>
                    <a:lnTo>
                      <a:pt x="7" y="6"/>
                    </a:lnTo>
                    <a:lnTo>
                      <a:pt x="8" y="6"/>
                    </a:lnTo>
                    <a:lnTo>
                      <a:pt x="9" y="6"/>
                    </a:lnTo>
                    <a:lnTo>
                      <a:pt x="9"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5" name="Freeform 110">
                <a:extLst>
                  <a:ext uri="{FF2B5EF4-FFF2-40B4-BE49-F238E27FC236}">
                    <a16:creationId xmlns:a16="http://schemas.microsoft.com/office/drawing/2014/main" id="{D3C61211-C8E2-2741-9F47-8051AADC3C0C}"/>
                  </a:ext>
                </a:extLst>
              </p:cNvPr>
              <p:cNvSpPr>
                <a:spLocks/>
              </p:cNvSpPr>
              <p:nvPr/>
            </p:nvSpPr>
            <p:spPr bwMode="auto">
              <a:xfrm>
                <a:off x="903" y="3758"/>
                <a:ext cx="27" cy="9"/>
              </a:xfrm>
              <a:custGeom>
                <a:avLst/>
                <a:gdLst>
                  <a:gd name="T0" fmla="*/ 26 w 27"/>
                  <a:gd name="T1" fmla="*/ 0 h 9"/>
                  <a:gd name="T2" fmla="*/ 26 w 27"/>
                  <a:gd name="T3" fmla="*/ 0 h 9"/>
                  <a:gd name="T4" fmla="*/ 24 w 27"/>
                  <a:gd name="T5" fmla="*/ 0 h 9"/>
                  <a:gd name="T6" fmla="*/ 20 w 27"/>
                  <a:gd name="T7" fmla="*/ 1 h 9"/>
                  <a:gd name="T8" fmla="*/ 18 w 27"/>
                  <a:gd name="T9" fmla="*/ 2 h 9"/>
                  <a:gd name="T10" fmla="*/ 16 w 27"/>
                  <a:gd name="T11" fmla="*/ 3 h 9"/>
                  <a:gd name="T12" fmla="*/ 13 w 27"/>
                  <a:gd name="T13" fmla="*/ 4 h 9"/>
                  <a:gd name="T14" fmla="*/ 9 w 27"/>
                  <a:gd name="T15" fmla="*/ 5 h 9"/>
                  <a:gd name="T16" fmla="*/ 6 w 27"/>
                  <a:gd name="T17" fmla="*/ 5 h 9"/>
                  <a:gd name="T18" fmla="*/ 0 w 27"/>
                  <a:gd name="T19" fmla="*/ 5 h 9"/>
                  <a:gd name="T20" fmla="*/ 0 w 27"/>
                  <a:gd name="T21" fmla="*/ 9 h 9"/>
                  <a:gd name="T22" fmla="*/ 6 w 27"/>
                  <a:gd name="T23" fmla="*/ 9 h 9"/>
                  <a:gd name="T24" fmla="*/ 10 w 27"/>
                  <a:gd name="T25" fmla="*/ 9 h 9"/>
                  <a:gd name="T26" fmla="*/ 15 w 27"/>
                  <a:gd name="T27" fmla="*/ 8 h 9"/>
                  <a:gd name="T28" fmla="*/ 17 w 27"/>
                  <a:gd name="T29" fmla="*/ 7 h 9"/>
                  <a:gd name="T30" fmla="*/ 20 w 27"/>
                  <a:gd name="T31" fmla="*/ 6 h 9"/>
                  <a:gd name="T32" fmla="*/ 23 w 27"/>
                  <a:gd name="T33" fmla="*/ 5 h 9"/>
                  <a:gd name="T34" fmla="*/ 24 w 27"/>
                  <a:gd name="T35" fmla="*/ 4 h 9"/>
                  <a:gd name="T36" fmla="*/ 26 w 27"/>
                  <a:gd name="T37" fmla="*/ 4 h 9"/>
                  <a:gd name="T38" fmla="*/ 27 w 27"/>
                  <a:gd name="T39" fmla="*/ 4 h 9"/>
                  <a:gd name="T40" fmla="*/ 26 w 27"/>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9"/>
                  <a:gd name="T65" fmla="*/ 27 w 27"/>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9">
                    <a:moveTo>
                      <a:pt x="26" y="0"/>
                    </a:moveTo>
                    <a:lnTo>
                      <a:pt x="26" y="0"/>
                    </a:lnTo>
                    <a:lnTo>
                      <a:pt x="24" y="0"/>
                    </a:lnTo>
                    <a:lnTo>
                      <a:pt x="20" y="1"/>
                    </a:lnTo>
                    <a:lnTo>
                      <a:pt x="18" y="2"/>
                    </a:lnTo>
                    <a:lnTo>
                      <a:pt x="16" y="3"/>
                    </a:lnTo>
                    <a:lnTo>
                      <a:pt x="13" y="4"/>
                    </a:lnTo>
                    <a:lnTo>
                      <a:pt x="9" y="5"/>
                    </a:lnTo>
                    <a:lnTo>
                      <a:pt x="6" y="5"/>
                    </a:lnTo>
                    <a:lnTo>
                      <a:pt x="0" y="5"/>
                    </a:lnTo>
                    <a:lnTo>
                      <a:pt x="0" y="9"/>
                    </a:lnTo>
                    <a:lnTo>
                      <a:pt x="6" y="9"/>
                    </a:lnTo>
                    <a:lnTo>
                      <a:pt x="10" y="9"/>
                    </a:lnTo>
                    <a:lnTo>
                      <a:pt x="15" y="8"/>
                    </a:lnTo>
                    <a:lnTo>
                      <a:pt x="17" y="7"/>
                    </a:lnTo>
                    <a:lnTo>
                      <a:pt x="20" y="6"/>
                    </a:lnTo>
                    <a:lnTo>
                      <a:pt x="23" y="5"/>
                    </a:lnTo>
                    <a:lnTo>
                      <a:pt x="24" y="4"/>
                    </a:lnTo>
                    <a:lnTo>
                      <a:pt x="26" y="4"/>
                    </a:lnTo>
                    <a:lnTo>
                      <a:pt x="27" y="4"/>
                    </a:lnTo>
                    <a:lnTo>
                      <a:pt x="2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6" name="Freeform 111">
                <a:extLst>
                  <a:ext uri="{FF2B5EF4-FFF2-40B4-BE49-F238E27FC236}">
                    <a16:creationId xmlns:a16="http://schemas.microsoft.com/office/drawing/2014/main" id="{797806EA-2CA9-AA46-A826-A95833C222CE}"/>
                  </a:ext>
                </a:extLst>
              </p:cNvPr>
              <p:cNvSpPr>
                <a:spLocks/>
              </p:cNvSpPr>
              <p:nvPr/>
            </p:nvSpPr>
            <p:spPr bwMode="auto">
              <a:xfrm>
                <a:off x="929" y="3751"/>
                <a:ext cx="27" cy="11"/>
              </a:xfrm>
              <a:custGeom>
                <a:avLst/>
                <a:gdLst>
                  <a:gd name="T0" fmla="*/ 25 w 27"/>
                  <a:gd name="T1" fmla="*/ 0 h 11"/>
                  <a:gd name="T2" fmla="*/ 25 w 27"/>
                  <a:gd name="T3" fmla="*/ 0 h 11"/>
                  <a:gd name="T4" fmla="*/ 22 w 27"/>
                  <a:gd name="T5" fmla="*/ 2 h 11"/>
                  <a:gd name="T6" fmla="*/ 18 w 27"/>
                  <a:gd name="T7" fmla="*/ 4 h 11"/>
                  <a:gd name="T8" fmla="*/ 15 w 27"/>
                  <a:gd name="T9" fmla="*/ 4 h 11"/>
                  <a:gd name="T10" fmla="*/ 11 w 27"/>
                  <a:gd name="T11" fmla="*/ 6 h 11"/>
                  <a:gd name="T12" fmla="*/ 9 w 27"/>
                  <a:gd name="T13" fmla="*/ 6 h 11"/>
                  <a:gd name="T14" fmla="*/ 6 w 27"/>
                  <a:gd name="T15" fmla="*/ 6 h 11"/>
                  <a:gd name="T16" fmla="*/ 2 w 27"/>
                  <a:gd name="T17" fmla="*/ 7 h 11"/>
                  <a:gd name="T18" fmla="*/ 0 w 27"/>
                  <a:gd name="T19" fmla="*/ 7 h 11"/>
                  <a:gd name="T20" fmla="*/ 1 w 27"/>
                  <a:gd name="T21" fmla="*/ 11 h 11"/>
                  <a:gd name="T22" fmla="*/ 3 w 27"/>
                  <a:gd name="T23" fmla="*/ 11 h 11"/>
                  <a:gd name="T24" fmla="*/ 6 w 27"/>
                  <a:gd name="T25" fmla="*/ 10 h 11"/>
                  <a:gd name="T26" fmla="*/ 9 w 27"/>
                  <a:gd name="T27" fmla="*/ 10 h 11"/>
                  <a:gd name="T28" fmla="*/ 13 w 27"/>
                  <a:gd name="T29" fmla="*/ 10 h 11"/>
                  <a:gd name="T30" fmla="*/ 16 w 27"/>
                  <a:gd name="T31" fmla="*/ 10 h 11"/>
                  <a:gd name="T32" fmla="*/ 19 w 27"/>
                  <a:gd name="T33" fmla="*/ 9 h 11"/>
                  <a:gd name="T34" fmla="*/ 24 w 27"/>
                  <a:gd name="T35" fmla="*/ 7 h 11"/>
                  <a:gd name="T36" fmla="*/ 27 w 27"/>
                  <a:gd name="T37" fmla="*/ 4 h 11"/>
                  <a:gd name="T38" fmla="*/ 27 w 27"/>
                  <a:gd name="T39" fmla="*/ 4 h 11"/>
                  <a:gd name="T40" fmla="*/ 25 w 27"/>
                  <a:gd name="T41" fmla="*/ 0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11"/>
                  <a:gd name="T65" fmla="*/ 27 w 27"/>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11">
                    <a:moveTo>
                      <a:pt x="25" y="0"/>
                    </a:moveTo>
                    <a:lnTo>
                      <a:pt x="25" y="0"/>
                    </a:lnTo>
                    <a:lnTo>
                      <a:pt x="22" y="2"/>
                    </a:lnTo>
                    <a:lnTo>
                      <a:pt x="18" y="4"/>
                    </a:lnTo>
                    <a:lnTo>
                      <a:pt x="15" y="4"/>
                    </a:lnTo>
                    <a:lnTo>
                      <a:pt x="11" y="6"/>
                    </a:lnTo>
                    <a:lnTo>
                      <a:pt x="9" y="6"/>
                    </a:lnTo>
                    <a:lnTo>
                      <a:pt x="6" y="6"/>
                    </a:lnTo>
                    <a:lnTo>
                      <a:pt x="2" y="7"/>
                    </a:lnTo>
                    <a:lnTo>
                      <a:pt x="0" y="7"/>
                    </a:lnTo>
                    <a:lnTo>
                      <a:pt x="1" y="11"/>
                    </a:lnTo>
                    <a:lnTo>
                      <a:pt x="3" y="11"/>
                    </a:lnTo>
                    <a:lnTo>
                      <a:pt x="6" y="10"/>
                    </a:lnTo>
                    <a:lnTo>
                      <a:pt x="9" y="10"/>
                    </a:lnTo>
                    <a:lnTo>
                      <a:pt x="13" y="10"/>
                    </a:lnTo>
                    <a:lnTo>
                      <a:pt x="16" y="10"/>
                    </a:lnTo>
                    <a:lnTo>
                      <a:pt x="19" y="9"/>
                    </a:lnTo>
                    <a:lnTo>
                      <a:pt x="24" y="7"/>
                    </a:lnTo>
                    <a:lnTo>
                      <a:pt x="27" y="4"/>
                    </a:lnTo>
                    <a:lnTo>
                      <a:pt x="2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7" name="Freeform 112">
                <a:extLst>
                  <a:ext uri="{FF2B5EF4-FFF2-40B4-BE49-F238E27FC236}">
                    <a16:creationId xmlns:a16="http://schemas.microsoft.com/office/drawing/2014/main" id="{42AD649B-5235-A04C-94B5-5A65E403ADB0}"/>
                  </a:ext>
                </a:extLst>
              </p:cNvPr>
              <p:cNvSpPr>
                <a:spLocks/>
              </p:cNvSpPr>
              <p:nvPr/>
            </p:nvSpPr>
            <p:spPr bwMode="auto">
              <a:xfrm>
                <a:off x="954" y="3745"/>
                <a:ext cx="22" cy="10"/>
              </a:xfrm>
              <a:custGeom>
                <a:avLst/>
                <a:gdLst>
                  <a:gd name="T0" fmla="*/ 22 w 22"/>
                  <a:gd name="T1" fmla="*/ 0 h 10"/>
                  <a:gd name="T2" fmla="*/ 21 w 22"/>
                  <a:gd name="T3" fmla="*/ 0 h 10"/>
                  <a:gd name="T4" fmla="*/ 18 w 22"/>
                  <a:gd name="T5" fmla="*/ 1 h 10"/>
                  <a:gd name="T6" fmla="*/ 15 w 22"/>
                  <a:gd name="T7" fmla="*/ 1 h 10"/>
                  <a:gd name="T8" fmla="*/ 12 w 22"/>
                  <a:gd name="T9" fmla="*/ 1 h 10"/>
                  <a:gd name="T10" fmla="*/ 11 w 22"/>
                  <a:gd name="T11" fmla="*/ 1 h 10"/>
                  <a:gd name="T12" fmla="*/ 9 w 22"/>
                  <a:gd name="T13" fmla="*/ 1 h 10"/>
                  <a:gd name="T14" fmla="*/ 7 w 22"/>
                  <a:gd name="T15" fmla="*/ 2 h 10"/>
                  <a:gd name="T16" fmla="*/ 3 w 22"/>
                  <a:gd name="T17" fmla="*/ 4 h 10"/>
                  <a:gd name="T18" fmla="*/ 0 w 22"/>
                  <a:gd name="T19" fmla="*/ 6 h 10"/>
                  <a:gd name="T20" fmla="*/ 2 w 22"/>
                  <a:gd name="T21" fmla="*/ 10 h 10"/>
                  <a:gd name="T22" fmla="*/ 7 w 22"/>
                  <a:gd name="T23" fmla="*/ 7 h 10"/>
                  <a:gd name="T24" fmla="*/ 9 w 22"/>
                  <a:gd name="T25" fmla="*/ 6 h 10"/>
                  <a:gd name="T26" fmla="*/ 10 w 22"/>
                  <a:gd name="T27" fmla="*/ 5 h 10"/>
                  <a:gd name="T28" fmla="*/ 11 w 22"/>
                  <a:gd name="T29" fmla="*/ 5 h 10"/>
                  <a:gd name="T30" fmla="*/ 13 w 22"/>
                  <a:gd name="T31" fmla="*/ 5 h 10"/>
                  <a:gd name="T32" fmla="*/ 16 w 22"/>
                  <a:gd name="T33" fmla="*/ 5 h 10"/>
                  <a:gd name="T34" fmla="*/ 18 w 22"/>
                  <a:gd name="T35" fmla="*/ 5 h 10"/>
                  <a:gd name="T36" fmla="*/ 22 w 22"/>
                  <a:gd name="T37" fmla="*/ 4 h 10"/>
                  <a:gd name="T38" fmla="*/ 22 w 22"/>
                  <a:gd name="T39" fmla="*/ 4 h 10"/>
                  <a:gd name="T40" fmla="*/ 22 w 22"/>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0"/>
                  <a:gd name="T65" fmla="*/ 22 w 22"/>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0">
                    <a:moveTo>
                      <a:pt x="22" y="0"/>
                    </a:moveTo>
                    <a:lnTo>
                      <a:pt x="21" y="0"/>
                    </a:lnTo>
                    <a:lnTo>
                      <a:pt x="18" y="1"/>
                    </a:lnTo>
                    <a:lnTo>
                      <a:pt x="15" y="1"/>
                    </a:lnTo>
                    <a:lnTo>
                      <a:pt x="12" y="1"/>
                    </a:lnTo>
                    <a:lnTo>
                      <a:pt x="11" y="1"/>
                    </a:lnTo>
                    <a:lnTo>
                      <a:pt x="9" y="1"/>
                    </a:lnTo>
                    <a:lnTo>
                      <a:pt x="7" y="2"/>
                    </a:lnTo>
                    <a:lnTo>
                      <a:pt x="3" y="4"/>
                    </a:lnTo>
                    <a:lnTo>
                      <a:pt x="0" y="6"/>
                    </a:lnTo>
                    <a:lnTo>
                      <a:pt x="2" y="10"/>
                    </a:lnTo>
                    <a:lnTo>
                      <a:pt x="7" y="7"/>
                    </a:lnTo>
                    <a:lnTo>
                      <a:pt x="9" y="6"/>
                    </a:lnTo>
                    <a:lnTo>
                      <a:pt x="10" y="5"/>
                    </a:lnTo>
                    <a:lnTo>
                      <a:pt x="11" y="5"/>
                    </a:lnTo>
                    <a:lnTo>
                      <a:pt x="13" y="5"/>
                    </a:lnTo>
                    <a:lnTo>
                      <a:pt x="16" y="5"/>
                    </a:lnTo>
                    <a:lnTo>
                      <a:pt x="18" y="5"/>
                    </a:lnTo>
                    <a:lnTo>
                      <a:pt x="22" y="4"/>
                    </a:lnTo>
                    <a:lnTo>
                      <a:pt x="2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8" name="Freeform 113">
                <a:extLst>
                  <a:ext uri="{FF2B5EF4-FFF2-40B4-BE49-F238E27FC236}">
                    <a16:creationId xmlns:a16="http://schemas.microsoft.com/office/drawing/2014/main" id="{BEE3D764-F338-FD41-8798-3EC62DDA53F5}"/>
                  </a:ext>
                </a:extLst>
              </p:cNvPr>
              <p:cNvSpPr>
                <a:spLocks/>
              </p:cNvSpPr>
              <p:nvPr/>
            </p:nvSpPr>
            <p:spPr bwMode="auto">
              <a:xfrm>
                <a:off x="976" y="3739"/>
                <a:ext cx="16" cy="10"/>
              </a:xfrm>
              <a:custGeom>
                <a:avLst/>
                <a:gdLst>
                  <a:gd name="T0" fmla="*/ 12 w 16"/>
                  <a:gd name="T1" fmla="*/ 0 h 10"/>
                  <a:gd name="T2" fmla="*/ 12 w 16"/>
                  <a:gd name="T3" fmla="*/ 0 h 10"/>
                  <a:gd name="T4" fmla="*/ 11 w 16"/>
                  <a:gd name="T5" fmla="*/ 1 h 10"/>
                  <a:gd name="T6" fmla="*/ 10 w 16"/>
                  <a:gd name="T7" fmla="*/ 3 h 10"/>
                  <a:gd name="T8" fmla="*/ 7 w 16"/>
                  <a:gd name="T9" fmla="*/ 4 h 10"/>
                  <a:gd name="T10" fmla="*/ 6 w 16"/>
                  <a:gd name="T11" fmla="*/ 5 h 10"/>
                  <a:gd name="T12" fmla="*/ 5 w 16"/>
                  <a:gd name="T13" fmla="*/ 5 h 10"/>
                  <a:gd name="T14" fmla="*/ 3 w 16"/>
                  <a:gd name="T15" fmla="*/ 5 h 10"/>
                  <a:gd name="T16" fmla="*/ 2 w 16"/>
                  <a:gd name="T17" fmla="*/ 6 h 10"/>
                  <a:gd name="T18" fmla="*/ 0 w 16"/>
                  <a:gd name="T19" fmla="*/ 6 h 10"/>
                  <a:gd name="T20" fmla="*/ 0 w 16"/>
                  <a:gd name="T21" fmla="*/ 10 h 10"/>
                  <a:gd name="T22" fmla="*/ 2 w 16"/>
                  <a:gd name="T23" fmla="*/ 10 h 10"/>
                  <a:gd name="T24" fmla="*/ 4 w 16"/>
                  <a:gd name="T25" fmla="*/ 10 h 10"/>
                  <a:gd name="T26" fmla="*/ 6 w 16"/>
                  <a:gd name="T27" fmla="*/ 9 h 10"/>
                  <a:gd name="T28" fmla="*/ 8 w 16"/>
                  <a:gd name="T29" fmla="*/ 8 h 10"/>
                  <a:gd name="T30" fmla="*/ 11 w 16"/>
                  <a:gd name="T31" fmla="*/ 7 h 10"/>
                  <a:gd name="T32" fmla="*/ 13 w 16"/>
                  <a:gd name="T33" fmla="*/ 6 h 10"/>
                  <a:gd name="T34" fmla="*/ 14 w 16"/>
                  <a:gd name="T35" fmla="*/ 4 h 10"/>
                  <a:gd name="T36" fmla="*/ 16 w 16"/>
                  <a:gd name="T37" fmla="*/ 2 h 10"/>
                  <a:gd name="T38" fmla="*/ 16 w 16"/>
                  <a:gd name="T39" fmla="*/ 1 h 10"/>
                  <a:gd name="T40" fmla="*/ 12 w 16"/>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0"/>
                  <a:gd name="T65" fmla="*/ 16 w 16"/>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0">
                    <a:moveTo>
                      <a:pt x="12" y="0"/>
                    </a:moveTo>
                    <a:lnTo>
                      <a:pt x="12" y="0"/>
                    </a:lnTo>
                    <a:lnTo>
                      <a:pt x="11" y="1"/>
                    </a:lnTo>
                    <a:lnTo>
                      <a:pt x="10" y="3"/>
                    </a:lnTo>
                    <a:lnTo>
                      <a:pt x="7" y="4"/>
                    </a:lnTo>
                    <a:lnTo>
                      <a:pt x="6" y="5"/>
                    </a:lnTo>
                    <a:lnTo>
                      <a:pt x="5" y="5"/>
                    </a:lnTo>
                    <a:lnTo>
                      <a:pt x="3" y="5"/>
                    </a:lnTo>
                    <a:lnTo>
                      <a:pt x="2" y="6"/>
                    </a:lnTo>
                    <a:lnTo>
                      <a:pt x="0" y="6"/>
                    </a:lnTo>
                    <a:lnTo>
                      <a:pt x="0" y="10"/>
                    </a:lnTo>
                    <a:lnTo>
                      <a:pt x="2" y="10"/>
                    </a:lnTo>
                    <a:lnTo>
                      <a:pt x="4" y="10"/>
                    </a:lnTo>
                    <a:lnTo>
                      <a:pt x="6" y="9"/>
                    </a:lnTo>
                    <a:lnTo>
                      <a:pt x="8" y="8"/>
                    </a:lnTo>
                    <a:lnTo>
                      <a:pt x="11" y="7"/>
                    </a:lnTo>
                    <a:lnTo>
                      <a:pt x="13" y="6"/>
                    </a:lnTo>
                    <a:lnTo>
                      <a:pt x="14" y="4"/>
                    </a:lnTo>
                    <a:lnTo>
                      <a:pt x="16" y="2"/>
                    </a:lnTo>
                    <a:lnTo>
                      <a:pt x="16" y="1"/>
                    </a:lnTo>
                    <a:lnTo>
                      <a:pt x="1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9" name="Freeform 114">
                <a:extLst>
                  <a:ext uri="{FF2B5EF4-FFF2-40B4-BE49-F238E27FC236}">
                    <a16:creationId xmlns:a16="http://schemas.microsoft.com/office/drawing/2014/main" id="{4010A592-4475-2B4C-8CD4-3C3DC60EB8B1}"/>
                  </a:ext>
                </a:extLst>
              </p:cNvPr>
              <p:cNvSpPr>
                <a:spLocks/>
              </p:cNvSpPr>
              <p:nvPr/>
            </p:nvSpPr>
            <p:spPr bwMode="auto">
              <a:xfrm>
                <a:off x="988" y="3736"/>
                <a:ext cx="20" cy="6"/>
              </a:xfrm>
              <a:custGeom>
                <a:avLst/>
                <a:gdLst>
                  <a:gd name="T0" fmla="*/ 17 w 20"/>
                  <a:gd name="T1" fmla="*/ 0 h 6"/>
                  <a:gd name="T2" fmla="*/ 17 w 20"/>
                  <a:gd name="T3" fmla="*/ 0 h 6"/>
                  <a:gd name="T4" fmla="*/ 16 w 20"/>
                  <a:gd name="T5" fmla="*/ 1 h 6"/>
                  <a:gd name="T6" fmla="*/ 14 w 20"/>
                  <a:gd name="T7" fmla="*/ 1 h 6"/>
                  <a:gd name="T8" fmla="*/ 12 w 20"/>
                  <a:gd name="T9" fmla="*/ 1 h 6"/>
                  <a:gd name="T10" fmla="*/ 9 w 20"/>
                  <a:gd name="T11" fmla="*/ 1 h 6"/>
                  <a:gd name="T12" fmla="*/ 7 w 20"/>
                  <a:gd name="T13" fmla="*/ 1 h 6"/>
                  <a:gd name="T14" fmla="*/ 4 w 20"/>
                  <a:gd name="T15" fmla="*/ 1 h 6"/>
                  <a:gd name="T16" fmla="*/ 2 w 20"/>
                  <a:gd name="T17" fmla="*/ 1 h 6"/>
                  <a:gd name="T18" fmla="*/ 0 w 20"/>
                  <a:gd name="T19" fmla="*/ 3 h 6"/>
                  <a:gd name="T20" fmla="*/ 4 w 20"/>
                  <a:gd name="T21" fmla="*/ 4 h 6"/>
                  <a:gd name="T22" fmla="*/ 3 w 20"/>
                  <a:gd name="T23" fmla="*/ 5 h 6"/>
                  <a:gd name="T24" fmla="*/ 4 w 20"/>
                  <a:gd name="T25" fmla="*/ 5 h 6"/>
                  <a:gd name="T26" fmla="*/ 7 w 20"/>
                  <a:gd name="T27" fmla="*/ 5 h 6"/>
                  <a:gd name="T28" fmla="*/ 9 w 20"/>
                  <a:gd name="T29" fmla="*/ 5 h 6"/>
                  <a:gd name="T30" fmla="*/ 12 w 20"/>
                  <a:gd name="T31" fmla="*/ 6 h 6"/>
                  <a:gd name="T32" fmla="*/ 14 w 20"/>
                  <a:gd name="T33" fmla="*/ 5 h 6"/>
                  <a:gd name="T34" fmla="*/ 18 w 20"/>
                  <a:gd name="T35" fmla="*/ 5 h 6"/>
                  <a:gd name="T36" fmla="*/ 20 w 20"/>
                  <a:gd name="T37" fmla="*/ 3 h 6"/>
                  <a:gd name="T38" fmla="*/ 20 w 20"/>
                  <a:gd name="T39" fmla="*/ 3 h 6"/>
                  <a:gd name="T40" fmla="*/ 17 w 20"/>
                  <a:gd name="T41" fmla="*/ 0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6"/>
                  <a:gd name="T65" fmla="*/ 20 w 20"/>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6">
                    <a:moveTo>
                      <a:pt x="17" y="0"/>
                    </a:moveTo>
                    <a:lnTo>
                      <a:pt x="17" y="0"/>
                    </a:lnTo>
                    <a:lnTo>
                      <a:pt x="16" y="1"/>
                    </a:lnTo>
                    <a:lnTo>
                      <a:pt x="14" y="1"/>
                    </a:lnTo>
                    <a:lnTo>
                      <a:pt x="12" y="1"/>
                    </a:lnTo>
                    <a:lnTo>
                      <a:pt x="9" y="1"/>
                    </a:lnTo>
                    <a:lnTo>
                      <a:pt x="7" y="1"/>
                    </a:lnTo>
                    <a:lnTo>
                      <a:pt x="4" y="1"/>
                    </a:lnTo>
                    <a:lnTo>
                      <a:pt x="2" y="1"/>
                    </a:lnTo>
                    <a:lnTo>
                      <a:pt x="0" y="3"/>
                    </a:lnTo>
                    <a:lnTo>
                      <a:pt x="4" y="4"/>
                    </a:lnTo>
                    <a:lnTo>
                      <a:pt x="3" y="5"/>
                    </a:lnTo>
                    <a:lnTo>
                      <a:pt x="4" y="5"/>
                    </a:lnTo>
                    <a:lnTo>
                      <a:pt x="7" y="5"/>
                    </a:lnTo>
                    <a:lnTo>
                      <a:pt x="9" y="5"/>
                    </a:lnTo>
                    <a:lnTo>
                      <a:pt x="12" y="6"/>
                    </a:lnTo>
                    <a:lnTo>
                      <a:pt x="14" y="5"/>
                    </a:lnTo>
                    <a:lnTo>
                      <a:pt x="18" y="5"/>
                    </a:lnTo>
                    <a:lnTo>
                      <a:pt x="20" y="3"/>
                    </a:lnTo>
                    <a:lnTo>
                      <a:pt x="1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0" name="Freeform 115">
                <a:extLst>
                  <a:ext uri="{FF2B5EF4-FFF2-40B4-BE49-F238E27FC236}">
                    <a16:creationId xmlns:a16="http://schemas.microsoft.com/office/drawing/2014/main" id="{8E531600-9847-854B-9BE8-7EBE0E4BAC28}"/>
                  </a:ext>
                </a:extLst>
              </p:cNvPr>
              <p:cNvSpPr>
                <a:spLocks/>
              </p:cNvSpPr>
              <p:nvPr/>
            </p:nvSpPr>
            <p:spPr bwMode="auto">
              <a:xfrm>
                <a:off x="997" y="3699"/>
                <a:ext cx="13" cy="40"/>
              </a:xfrm>
              <a:custGeom>
                <a:avLst/>
                <a:gdLst>
                  <a:gd name="T0" fmla="*/ 0 w 13"/>
                  <a:gd name="T1" fmla="*/ 3 h 40"/>
                  <a:gd name="T2" fmla="*/ 0 w 13"/>
                  <a:gd name="T3" fmla="*/ 3 h 40"/>
                  <a:gd name="T4" fmla="*/ 2 w 13"/>
                  <a:gd name="T5" fmla="*/ 8 h 40"/>
                  <a:gd name="T6" fmla="*/ 4 w 13"/>
                  <a:gd name="T7" fmla="*/ 13 h 40"/>
                  <a:gd name="T8" fmla="*/ 5 w 13"/>
                  <a:gd name="T9" fmla="*/ 18 h 40"/>
                  <a:gd name="T10" fmla="*/ 8 w 13"/>
                  <a:gd name="T11" fmla="*/ 23 h 40"/>
                  <a:gd name="T12" fmla="*/ 9 w 13"/>
                  <a:gd name="T13" fmla="*/ 28 h 40"/>
                  <a:gd name="T14" fmla="*/ 9 w 13"/>
                  <a:gd name="T15" fmla="*/ 32 h 40"/>
                  <a:gd name="T16" fmla="*/ 9 w 13"/>
                  <a:gd name="T17" fmla="*/ 35 h 40"/>
                  <a:gd name="T18" fmla="*/ 8 w 13"/>
                  <a:gd name="T19" fmla="*/ 37 h 40"/>
                  <a:gd name="T20" fmla="*/ 11 w 13"/>
                  <a:gd name="T21" fmla="*/ 40 h 40"/>
                  <a:gd name="T22" fmla="*/ 13 w 13"/>
                  <a:gd name="T23" fmla="*/ 36 h 40"/>
                  <a:gd name="T24" fmla="*/ 13 w 13"/>
                  <a:gd name="T25" fmla="*/ 32 h 40"/>
                  <a:gd name="T26" fmla="*/ 13 w 13"/>
                  <a:gd name="T27" fmla="*/ 27 h 40"/>
                  <a:gd name="T28" fmla="*/ 12 w 13"/>
                  <a:gd name="T29" fmla="*/ 22 h 40"/>
                  <a:gd name="T30" fmla="*/ 10 w 13"/>
                  <a:gd name="T31" fmla="*/ 17 h 40"/>
                  <a:gd name="T32" fmla="*/ 9 w 13"/>
                  <a:gd name="T33" fmla="*/ 11 h 40"/>
                  <a:gd name="T34" fmla="*/ 7 w 13"/>
                  <a:gd name="T35" fmla="*/ 6 h 40"/>
                  <a:gd name="T36" fmla="*/ 4 w 13"/>
                  <a:gd name="T37" fmla="*/ 1 h 40"/>
                  <a:gd name="T38" fmla="*/ 4 w 13"/>
                  <a:gd name="T39" fmla="*/ 0 h 40"/>
                  <a:gd name="T40" fmla="*/ 0 w 13"/>
                  <a:gd name="T41" fmla="*/ 3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40"/>
                  <a:gd name="T65" fmla="*/ 13 w 13"/>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40">
                    <a:moveTo>
                      <a:pt x="0" y="3"/>
                    </a:moveTo>
                    <a:lnTo>
                      <a:pt x="0" y="3"/>
                    </a:lnTo>
                    <a:lnTo>
                      <a:pt x="2" y="8"/>
                    </a:lnTo>
                    <a:lnTo>
                      <a:pt x="4" y="13"/>
                    </a:lnTo>
                    <a:lnTo>
                      <a:pt x="5" y="18"/>
                    </a:lnTo>
                    <a:lnTo>
                      <a:pt x="8" y="23"/>
                    </a:lnTo>
                    <a:lnTo>
                      <a:pt x="9" y="28"/>
                    </a:lnTo>
                    <a:lnTo>
                      <a:pt x="9" y="32"/>
                    </a:lnTo>
                    <a:lnTo>
                      <a:pt x="9" y="35"/>
                    </a:lnTo>
                    <a:lnTo>
                      <a:pt x="8" y="37"/>
                    </a:lnTo>
                    <a:lnTo>
                      <a:pt x="11" y="40"/>
                    </a:lnTo>
                    <a:lnTo>
                      <a:pt x="13" y="36"/>
                    </a:lnTo>
                    <a:lnTo>
                      <a:pt x="13" y="32"/>
                    </a:lnTo>
                    <a:lnTo>
                      <a:pt x="13" y="27"/>
                    </a:lnTo>
                    <a:lnTo>
                      <a:pt x="12" y="22"/>
                    </a:lnTo>
                    <a:lnTo>
                      <a:pt x="10" y="17"/>
                    </a:lnTo>
                    <a:lnTo>
                      <a:pt x="9" y="11"/>
                    </a:lnTo>
                    <a:lnTo>
                      <a:pt x="7" y="6"/>
                    </a:lnTo>
                    <a:lnTo>
                      <a:pt x="4" y="1"/>
                    </a:lnTo>
                    <a:lnTo>
                      <a:pt x="4" y="0"/>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1" name="Freeform 116">
                <a:extLst>
                  <a:ext uri="{FF2B5EF4-FFF2-40B4-BE49-F238E27FC236}">
                    <a16:creationId xmlns:a16="http://schemas.microsoft.com/office/drawing/2014/main" id="{63480E23-557F-BF4D-A706-1C74AA7933BC}"/>
                  </a:ext>
                </a:extLst>
              </p:cNvPr>
              <p:cNvSpPr>
                <a:spLocks/>
              </p:cNvSpPr>
              <p:nvPr/>
            </p:nvSpPr>
            <p:spPr bwMode="auto">
              <a:xfrm>
                <a:off x="967" y="3630"/>
                <a:ext cx="34" cy="72"/>
              </a:xfrm>
              <a:custGeom>
                <a:avLst/>
                <a:gdLst>
                  <a:gd name="T0" fmla="*/ 0 w 34"/>
                  <a:gd name="T1" fmla="*/ 0 h 72"/>
                  <a:gd name="T2" fmla="*/ 0 w 34"/>
                  <a:gd name="T3" fmla="*/ 2 h 72"/>
                  <a:gd name="T4" fmla="*/ 7 w 34"/>
                  <a:gd name="T5" fmla="*/ 13 h 72"/>
                  <a:gd name="T6" fmla="*/ 11 w 34"/>
                  <a:gd name="T7" fmla="*/ 24 h 72"/>
                  <a:gd name="T8" fmla="*/ 14 w 34"/>
                  <a:gd name="T9" fmla="*/ 32 h 72"/>
                  <a:gd name="T10" fmla="*/ 16 w 34"/>
                  <a:gd name="T11" fmla="*/ 40 h 72"/>
                  <a:gd name="T12" fmla="*/ 19 w 34"/>
                  <a:gd name="T13" fmla="*/ 47 h 72"/>
                  <a:gd name="T14" fmla="*/ 21 w 34"/>
                  <a:gd name="T15" fmla="*/ 55 h 72"/>
                  <a:gd name="T16" fmla="*/ 24 w 34"/>
                  <a:gd name="T17" fmla="*/ 63 h 72"/>
                  <a:gd name="T18" fmla="*/ 30 w 34"/>
                  <a:gd name="T19" fmla="*/ 72 h 72"/>
                  <a:gd name="T20" fmla="*/ 34 w 34"/>
                  <a:gd name="T21" fmla="*/ 69 h 72"/>
                  <a:gd name="T22" fmla="*/ 29 w 34"/>
                  <a:gd name="T23" fmla="*/ 61 h 72"/>
                  <a:gd name="T24" fmla="*/ 25 w 34"/>
                  <a:gd name="T25" fmla="*/ 54 h 72"/>
                  <a:gd name="T26" fmla="*/ 23 w 34"/>
                  <a:gd name="T27" fmla="*/ 46 h 72"/>
                  <a:gd name="T28" fmla="*/ 21 w 34"/>
                  <a:gd name="T29" fmla="*/ 39 h 72"/>
                  <a:gd name="T30" fmla="*/ 19 w 34"/>
                  <a:gd name="T31" fmla="*/ 31 h 72"/>
                  <a:gd name="T32" fmla="*/ 15 w 34"/>
                  <a:gd name="T33" fmla="*/ 22 h 72"/>
                  <a:gd name="T34" fmla="*/ 12 w 34"/>
                  <a:gd name="T35" fmla="*/ 12 h 72"/>
                  <a:gd name="T36" fmla="*/ 5 w 34"/>
                  <a:gd name="T37" fmla="*/ 0 h 72"/>
                  <a:gd name="T38" fmla="*/ 5 w 34"/>
                  <a:gd name="T39" fmla="*/ 2 h 72"/>
                  <a:gd name="T40" fmla="*/ 0 w 34"/>
                  <a:gd name="T41" fmla="*/ 0 h 72"/>
                  <a:gd name="T42" fmla="*/ 0 w 34"/>
                  <a:gd name="T43" fmla="*/ 1 h 72"/>
                  <a:gd name="T44" fmla="*/ 0 w 34"/>
                  <a:gd name="T45" fmla="*/ 2 h 72"/>
                  <a:gd name="T46" fmla="*/ 0 w 34"/>
                  <a:gd name="T47" fmla="*/ 0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
                  <a:gd name="T73" fmla="*/ 0 h 72"/>
                  <a:gd name="T74" fmla="*/ 34 w 34"/>
                  <a:gd name="T75" fmla="*/ 72 h 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 h="72">
                    <a:moveTo>
                      <a:pt x="0" y="0"/>
                    </a:moveTo>
                    <a:lnTo>
                      <a:pt x="0" y="2"/>
                    </a:lnTo>
                    <a:lnTo>
                      <a:pt x="7" y="13"/>
                    </a:lnTo>
                    <a:lnTo>
                      <a:pt x="11" y="24"/>
                    </a:lnTo>
                    <a:lnTo>
                      <a:pt x="14" y="32"/>
                    </a:lnTo>
                    <a:lnTo>
                      <a:pt x="16" y="40"/>
                    </a:lnTo>
                    <a:lnTo>
                      <a:pt x="19" y="47"/>
                    </a:lnTo>
                    <a:lnTo>
                      <a:pt x="21" y="55"/>
                    </a:lnTo>
                    <a:lnTo>
                      <a:pt x="24" y="63"/>
                    </a:lnTo>
                    <a:lnTo>
                      <a:pt x="30" y="72"/>
                    </a:lnTo>
                    <a:lnTo>
                      <a:pt x="34" y="69"/>
                    </a:lnTo>
                    <a:lnTo>
                      <a:pt x="29" y="61"/>
                    </a:lnTo>
                    <a:lnTo>
                      <a:pt x="25" y="54"/>
                    </a:lnTo>
                    <a:lnTo>
                      <a:pt x="23" y="46"/>
                    </a:lnTo>
                    <a:lnTo>
                      <a:pt x="21" y="39"/>
                    </a:lnTo>
                    <a:lnTo>
                      <a:pt x="19" y="31"/>
                    </a:lnTo>
                    <a:lnTo>
                      <a:pt x="15" y="22"/>
                    </a:lnTo>
                    <a:lnTo>
                      <a:pt x="12" y="12"/>
                    </a:lnTo>
                    <a:lnTo>
                      <a:pt x="5" y="0"/>
                    </a:lnTo>
                    <a:lnTo>
                      <a:pt x="5" y="2"/>
                    </a:lnTo>
                    <a:lnTo>
                      <a:pt x="0" y="0"/>
                    </a:lnTo>
                    <a:lnTo>
                      <a:pt x="0" y="1"/>
                    </a:lnTo>
                    <a:lnTo>
                      <a:pt x="0" y="2"/>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2" name="Freeform 117">
                <a:extLst>
                  <a:ext uri="{FF2B5EF4-FFF2-40B4-BE49-F238E27FC236}">
                    <a16:creationId xmlns:a16="http://schemas.microsoft.com/office/drawing/2014/main" id="{66196EDE-7212-E140-BF5E-12A9B84DB023}"/>
                  </a:ext>
                </a:extLst>
              </p:cNvPr>
              <p:cNvSpPr>
                <a:spLocks/>
              </p:cNvSpPr>
              <p:nvPr/>
            </p:nvSpPr>
            <p:spPr bwMode="auto">
              <a:xfrm>
                <a:off x="967" y="3615"/>
                <a:ext cx="9" cy="17"/>
              </a:xfrm>
              <a:custGeom>
                <a:avLst/>
                <a:gdLst>
                  <a:gd name="T0" fmla="*/ 5 w 9"/>
                  <a:gd name="T1" fmla="*/ 0 h 17"/>
                  <a:gd name="T2" fmla="*/ 5 w 9"/>
                  <a:gd name="T3" fmla="*/ 0 h 17"/>
                  <a:gd name="T4" fmla="*/ 5 w 9"/>
                  <a:gd name="T5" fmla="*/ 2 h 17"/>
                  <a:gd name="T6" fmla="*/ 5 w 9"/>
                  <a:gd name="T7" fmla="*/ 3 h 17"/>
                  <a:gd name="T8" fmla="*/ 5 w 9"/>
                  <a:gd name="T9" fmla="*/ 5 h 17"/>
                  <a:gd name="T10" fmla="*/ 4 w 9"/>
                  <a:gd name="T11" fmla="*/ 7 h 17"/>
                  <a:gd name="T12" fmla="*/ 4 w 9"/>
                  <a:gd name="T13" fmla="*/ 9 h 17"/>
                  <a:gd name="T14" fmla="*/ 3 w 9"/>
                  <a:gd name="T15" fmla="*/ 11 h 17"/>
                  <a:gd name="T16" fmla="*/ 3 w 9"/>
                  <a:gd name="T17" fmla="*/ 13 h 17"/>
                  <a:gd name="T18" fmla="*/ 0 w 9"/>
                  <a:gd name="T19" fmla="*/ 15 h 17"/>
                  <a:gd name="T20" fmla="*/ 5 w 9"/>
                  <a:gd name="T21" fmla="*/ 17 h 17"/>
                  <a:gd name="T22" fmla="*/ 6 w 9"/>
                  <a:gd name="T23" fmla="*/ 15 h 17"/>
                  <a:gd name="T24" fmla="*/ 7 w 9"/>
                  <a:gd name="T25" fmla="*/ 12 h 17"/>
                  <a:gd name="T26" fmla="*/ 8 w 9"/>
                  <a:gd name="T27" fmla="*/ 10 h 17"/>
                  <a:gd name="T28" fmla="*/ 8 w 9"/>
                  <a:gd name="T29" fmla="*/ 8 h 17"/>
                  <a:gd name="T30" fmla="*/ 9 w 9"/>
                  <a:gd name="T31" fmla="*/ 5 h 17"/>
                  <a:gd name="T32" fmla="*/ 9 w 9"/>
                  <a:gd name="T33" fmla="*/ 3 h 17"/>
                  <a:gd name="T34" fmla="*/ 9 w 9"/>
                  <a:gd name="T35" fmla="*/ 2 h 17"/>
                  <a:gd name="T36" fmla="*/ 9 w 9"/>
                  <a:gd name="T37" fmla="*/ 0 h 17"/>
                  <a:gd name="T38" fmla="*/ 9 w 9"/>
                  <a:gd name="T39" fmla="*/ 0 h 17"/>
                  <a:gd name="T40" fmla="*/ 5 w 9"/>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17"/>
                  <a:gd name="T65" fmla="*/ 9 w 9"/>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17">
                    <a:moveTo>
                      <a:pt x="5" y="0"/>
                    </a:moveTo>
                    <a:lnTo>
                      <a:pt x="5" y="0"/>
                    </a:lnTo>
                    <a:lnTo>
                      <a:pt x="5" y="2"/>
                    </a:lnTo>
                    <a:lnTo>
                      <a:pt x="5" y="3"/>
                    </a:lnTo>
                    <a:lnTo>
                      <a:pt x="5" y="5"/>
                    </a:lnTo>
                    <a:lnTo>
                      <a:pt x="4" y="7"/>
                    </a:lnTo>
                    <a:lnTo>
                      <a:pt x="4" y="9"/>
                    </a:lnTo>
                    <a:lnTo>
                      <a:pt x="3" y="11"/>
                    </a:lnTo>
                    <a:lnTo>
                      <a:pt x="3" y="13"/>
                    </a:lnTo>
                    <a:lnTo>
                      <a:pt x="0" y="15"/>
                    </a:lnTo>
                    <a:lnTo>
                      <a:pt x="5" y="17"/>
                    </a:lnTo>
                    <a:lnTo>
                      <a:pt x="6" y="15"/>
                    </a:lnTo>
                    <a:lnTo>
                      <a:pt x="7" y="12"/>
                    </a:lnTo>
                    <a:lnTo>
                      <a:pt x="8" y="10"/>
                    </a:lnTo>
                    <a:lnTo>
                      <a:pt x="8" y="8"/>
                    </a:lnTo>
                    <a:lnTo>
                      <a:pt x="9" y="5"/>
                    </a:lnTo>
                    <a:lnTo>
                      <a:pt x="9" y="3"/>
                    </a:lnTo>
                    <a:lnTo>
                      <a:pt x="9" y="2"/>
                    </a:lnTo>
                    <a:lnTo>
                      <a:pt x="9" y="0"/>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3" name="Freeform 118">
                <a:extLst>
                  <a:ext uri="{FF2B5EF4-FFF2-40B4-BE49-F238E27FC236}">
                    <a16:creationId xmlns:a16="http://schemas.microsoft.com/office/drawing/2014/main" id="{52C641B1-E965-9B41-89F8-8540467E50AA}"/>
                  </a:ext>
                </a:extLst>
              </p:cNvPr>
              <p:cNvSpPr>
                <a:spLocks/>
              </p:cNvSpPr>
              <p:nvPr/>
            </p:nvSpPr>
            <p:spPr bwMode="auto">
              <a:xfrm>
                <a:off x="958" y="3557"/>
                <a:ext cx="18" cy="58"/>
              </a:xfrm>
              <a:custGeom>
                <a:avLst/>
                <a:gdLst>
                  <a:gd name="T0" fmla="*/ 2 w 18"/>
                  <a:gd name="T1" fmla="*/ 0 h 58"/>
                  <a:gd name="T2" fmla="*/ 2 w 18"/>
                  <a:gd name="T3" fmla="*/ 0 h 58"/>
                  <a:gd name="T4" fmla="*/ 0 w 18"/>
                  <a:gd name="T5" fmla="*/ 8 h 58"/>
                  <a:gd name="T6" fmla="*/ 2 w 18"/>
                  <a:gd name="T7" fmla="*/ 15 h 58"/>
                  <a:gd name="T8" fmla="*/ 4 w 18"/>
                  <a:gd name="T9" fmla="*/ 23 h 58"/>
                  <a:gd name="T10" fmla="*/ 6 w 18"/>
                  <a:gd name="T11" fmla="*/ 31 h 58"/>
                  <a:gd name="T12" fmla="*/ 8 w 18"/>
                  <a:gd name="T13" fmla="*/ 39 h 58"/>
                  <a:gd name="T14" fmla="*/ 12 w 18"/>
                  <a:gd name="T15" fmla="*/ 46 h 58"/>
                  <a:gd name="T16" fmla="*/ 13 w 18"/>
                  <a:gd name="T17" fmla="*/ 52 h 58"/>
                  <a:gd name="T18" fmla="*/ 14 w 18"/>
                  <a:gd name="T19" fmla="*/ 58 h 58"/>
                  <a:gd name="T20" fmla="*/ 18 w 18"/>
                  <a:gd name="T21" fmla="*/ 58 h 58"/>
                  <a:gd name="T22" fmla="*/ 17 w 18"/>
                  <a:gd name="T23" fmla="*/ 51 h 58"/>
                  <a:gd name="T24" fmla="*/ 16 w 18"/>
                  <a:gd name="T25" fmla="*/ 45 h 58"/>
                  <a:gd name="T26" fmla="*/ 13 w 18"/>
                  <a:gd name="T27" fmla="*/ 38 h 58"/>
                  <a:gd name="T28" fmla="*/ 11 w 18"/>
                  <a:gd name="T29" fmla="*/ 29 h 58"/>
                  <a:gd name="T30" fmla="*/ 8 w 18"/>
                  <a:gd name="T31" fmla="*/ 22 h 58"/>
                  <a:gd name="T32" fmla="*/ 6 w 18"/>
                  <a:gd name="T33" fmla="*/ 15 h 58"/>
                  <a:gd name="T34" fmla="*/ 6 w 18"/>
                  <a:gd name="T35" fmla="*/ 8 h 58"/>
                  <a:gd name="T36" fmla="*/ 6 w 18"/>
                  <a:gd name="T37" fmla="*/ 1 h 58"/>
                  <a:gd name="T38" fmla="*/ 6 w 18"/>
                  <a:gd name="T39" fmla="*/ 1 h 58"/>
                  <a:gd name="T40" fmla="*/ 2 w 18"/>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58"/>
                  <a:gd name="T65" fmla="*/ 18 w 18"/>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58">
                    <a:moveTo>
                      <a:pt x="2" y="0"/>
                    </a:moveTo>
                    <a:lnTo>
                      <a:pt x="2" y="0"/>
                    </a:lnTo>
                    <a:lnTo>
                      <a:pt x="0" y="8"/>
                    </a:lnTo>
                    <a:lnTo>
                      <a:pt x="2" y="15"/>
                    </a:lnTo>
                    <a:lnTo>
                      <a:pt x="4" y="23"/>
                    </a:lnTo>
                    <a:lnTo>
                      <a:pt x="6" y="31"/>
                    </a:lnTo>
                    <a:lnTo>
                      <a:pt x="8" y="39"/>
                    </a:lnTo>
                    <a:lnTo>
                      <a:pt x="12" y="46"/>
                    </a:lnTo>
                    <a:lnTo>
                      <a:pt x="13" y="52"/>
                    </a:lnTo>
                    <a:lnTo>
                      <a:pt x="14" y="58"/>
                    </a:lnTo>
                    <a:lnTo>
                      <a:pt x="18" y="58"/>
                    </a:lnTo>
                    <a:lnTo>
                      <a:pt x="17" y="51"/>
                    </a:lnTo>
                    <a:lnTo>
                      <a:pt x="16" y="45"/>
                    </a:lnTo>
                    <a:lnTo>
                      <a:pt x="13" y="38"/>
                    </a:lnTo>
                    <a:lnTo>
                      <a:pt x="11" y="29"/>
                    </a:lnTo>
                    <a:lnTo>
                      <a:pt x="8" y="22"/>
                    </a:lnTo>
                    <a:lnTo>
                      <a:pt x="6" y="15"/>
                    </a:lnTo>
                    <a:lnTo>
                      <a:pt x="6" y="8"/>
                    </a:lnTo>
                    <a:lnTo>
                      <a:pt x="6" y="1"/>
                    </a:lnTo>
                    <a:lnTo>
                      <a:pt x="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4" name="Freeform 119">
                <a:extLst>
                  <a:ext uri="{FF2B5EF4-FFF2-40B4-BE49-F238E27FC236}">
                    <a16:creationId xmlns:a16="http://schemas.microsoft.com/office/drawing/2014/main" id="{39FCBBEE-CE48-5146-8ABB-196B86499DF4}"/>
                  </a:ext>
                </a:extLst>
              </p:cNvPr>
              <p:cNvSpPr>
                <a:spLocks/>
              </p:cNvSpPr>
              <p:nvPr/>
            </p:nvSpPr>
            <p:spPr bwMode="auto">
              <a:xfrm>
                <a:off x="960" y="3407"/>
                <a:ext cx="40" cy="151"/>
              </a:xfrm>
              <a:custGeom>
                <a:avLst/>
                <a:gdLst>
                  <a:gd name="T0" fmla="*/ 36 w 40"/>
                  <a:gd name="T1" fmla="*/ 0 h 151"/>
                  <a:gd name="T2" fmla="*/ 36 w 40"/>
                  <a:gd name="T3" fmla="*/ 0 h 151"/>
                  <a:gd name="T4" fmla="*/ 31 w 40"/>
                  <a:gd name="T5" fmla="*/ 21 h 151"/>
                  <a:gd name="T6" fmla="*/ 27 w 40"/>
                  <a:gd name="T7" fmla="*/ 40 h 151"/>
                  <a:gd name="T8" fmla="*/ 22 w 40"/>
                  <a:gd name="T9" fmla="*/ 58 h 151"/>
                  <a:gd name="T10" fmla="*/ 18 w 40"/>
                  <a:gd name="T11" fmla="*/ 76 h 151"/>
                  <a:gd name="T12" fmla="*/ 13 w 40"/>
                  <a:gd name="T13" fmla="*/ 94 h 151"/>
                  <a:gd name="T14" fmla="*/ 10 w 40"/>
                  <a:gd name="T15" fmla="*/ 112 h 151"/>
                  <a:gd name="T16" fmla="*/ 4 w 40"/>
                  <a:gd name="T17" fmla="*/ 131 h 151"/>
                  <a:gd name="T18" fmla="*/ 0 w 40"/>
                  <a:gd name="T19" fmla="*/ 150 h 151"/>
                  <a:gd name="T20" fmla="*/ 4 w 40"/>
                  <a:gd name="T21" fmla="*/ 151 h 151"/>
                  <a:gd name="T22" fmla="*/ 10 w 40"/>
                  <a:gd name="T23" fmla="*/ 132 h 151"/>
                  <a:gd name="T24" fmla="*/ 14 w 40"/>
                  <a:gd name="T25" fmla="*/ 113 h 151"/>
                  <a:gd name="T26" fmla="*/ 19 w 40"/>
                  <a:gd name="T27" fmla="*/ 95 h 151"/>
                  <a:gd name="T28" fmla="*/ 22 w 40"/>
                  <a:gd name="T29" fmla="*/ 77 h 151"/>
                  <a:gd name="T30" fmla="*/ 27 w 40"/>
                  <a:gd name="T31" fmla="*/ 59 h 151"/>
                  <a:gd name="T32" fmla="*/ 31 w 40"/>
                  <a:gd name="T33" fmla="*/ 41 h 151"/>
                  <a:gd name="T34" fmla="*/ 36 w 40"/>
                  <a:gd name="T35" fmla="*/ 22 h 151"/>
                  <a:gd name="T36" fmla="*/ 40 w 40"/>
                  <a:gd name="T37" fmla="*/ 1 h 151"/>
                  <a:gd name="T38" fmla="*/ 40 w 40"/>
                  <a:gd name="T39" fmla="*/ 1 h 151"/>
                  <a:gd name="T40" fmla="*/ 36 w 40"/>
                  <a:gd name="T41" fmla="*/ 0 h 1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151"/>
                  <a:gd name="T65" fmla="*/ 40 w 40"/>
                  <a:gd name="T66" fmla="*/ 151 h 1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151">
                    <a:moveTo>
                      <a:pt x="36" y="0"/>
                    </a:moveTo>
                    <a:lnTo>
                      <a:pt x="36" y="0"/>
                    </a:lnTo>
                    <a:lnTo>
                      <a:pt x="31" y="21"/>
                    </a:lnTo>
                    <a:lnTo>
                      <a:pt x="27" y="40"/>
                    </a:lnTo>
                    <a:lnTo>
                      <a:pt x="22" y="58"/>
                    </a:lnTo>
                    <a:lnTo>
                      <a:pt x="18" y="76"/>
                    </a:lnTo>
                    <a:lnTo>
                      <a:pt x="13" y="94"/>
                    </a:lnTo>
                    <a:lnTo>
                      <a:pt x="10" y="112"/>
                    </a:lnTo>
                    <a:lnTo>
                      <a:pt x="4" y="131"/>
                    </a:lnTo>
                    <a:lnTo>
                      <a:pt x="0" y="150"/>
                    </a:lnTo>
                    <a:lnTo>
                      <a:pt x="4" y="151"/>
                    </a:lnTo>
                    <a:lnTo>
                      <a:pt x="10" y="132"/>
                    </a:lnTo>
                    <a:lnTo>
                      <a:pt x="14" y="113"/>
                    </a:lnTo>
                    <a:lnTo>
                      <a:pt x="19" y="95"/>
                    </a:lnTo>
                    <a:lnTo>
                      <a:pt x="22" y="77"/>
                    </a:lnTo>
                    <a:lnTo>
                      <a:pt x="27" y="59"/>
                    </a:lnTo>
                    <a:lnTo>
                      <a:pt x="31" y="41"/>
                    </a:lnTo>
                    <a:lnTo>
                      <a:pt x="36" y="22"/>
                    </a:lnTo>
                    <a:lnTo>
                      <a:pt x="40" y="1"/>
                    </a:lnTo>
                    <a:lnTo>
                      <a:pt x="3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5" name="Freeform 120">
                <a:extLst>
                  <a:ext uri="{FF2B5EF4-FFF2-40B4-BE49-F238E27FC236}">
                    <a16:creationId xmlns:a16="http://schemas.microsoft.com/office/drawing/2014/main" id="{E8769053-84D6-884C-99FC-5ACF6DE33F3F}"/>
                  </a:ext>
                </a:extLst>
              </p:cNvPr>
              <p:cNvSpPr>
                <a:spLocks/>
              </p:cNvSpPr>
              <p:nvPr/>
            </p:nvSpPr>
            <p:spPr bwMode="auto">
              <a:xfrm>
                <a:off x="996" y="3112"/>
                <a:ext cx="34" cy="296"/>
              </a:xfrm>
              <a:custGeom>
                <a:avLst/>
                <a:gdLst>
                  <a:gd name="T0" fmla="*/ 29 w 34"/>
                  <a:gd name="T1" fmla="*/ 0 h 296"/>
                  <a:gd name="T2" fmla="*/ 29 w 34"/>
                  <a:gd name="T3" fmla="*/ 0 h 296"/>
                  <a:gd name="T4" fmla="*/ 26 w 34"/>
                  <a:gd name="T5" fmla="*/ 25 h 296"/>
                  <a:gd name="T6" fmla="*/ 23 w 34"/>
                  <a:gd name="T7" fmla="*/ 57 h 296"/>
                  <a:gd name="T8" fmla="*/ 21 w 34"/>
                  <a:gd name="T9" fmla="*/ 94 h 296"/>
                  <a:gd name="T10" fmla="*/ 19 w 34"/>
                  <a:gd name="T11" fmla="*/ 133 h 296"/>
                  <a:gd name="T12" fmla="*/ 15 w 34"/>
                  <a:gd name="T13" fmla="*/ 175 h 296"/>
                  <a:gd name="T14" fmla="*/ 11 w 34"/>
                  <a:gd name="T15" fmla="*/ 217 h 296"/>
                  <a:gd name="T16" fmla="*/ 6 w 34"/>
                  <a:gd name="T17" fmla="*/ 258 h 296"/>
                  <a:gd name="T18" fmla="*/ 0 w 34"/>
                  <a:gd name="T19" fmla="*/ 295 h 296"/>
                  <a:gd name="T20" fmla="*/ 4 w 34"/>
                  <a:gd name="T21" fmla="*/ 296 h 296"/>
                  <a:gd name="T22" fmla="*/ 11 w 34"/>
                  <a:gd name="T23" fmla="*/ 259 h 296"/>
                  <a:gd name="T24" fmla="*/ 17 w 34"/>
                  <a:gd name="T25" fmla="*/ 218 h 296"/>
                  <a:gd name="T26" fmla="*/ 20 w 34"/>
                  <a:gd name="T27" fmla="*/ 176 h 296"/>
                  <a:gd name="T28" fmla="*/ 23 w 34"/>
                  <a:gd name="T29" fmla="*/ 134 h 296"/>
                  <a:gd name="T30" fmla="*/ 26 w 34"/>
                  <a:gd name="T31" fmla="*/ 95 h 296"/>
                  <a:gd name="T32" fmla="*/ 28 w 34"/>
                  <a:gd name="T33" fmla="*/ 58 h 296"/>
                  <a:gd name="T34" fmla="*/ 30 w 34"/>
                  <a:gd name="T35" fmla="*/ 26 h 296"/>
                  <a:gd name="T36" fmla="*/ 34 w 34"/>
                  <a:gd name="T37" fmla="*/ 0 h 296"/>
                  <a:gd name="T38" fmla="*/ 34 w 34"/>
                  <a:gd name="T39" fmla="*/ 0 h 296"/>
                  <a:gd name="T40" fmla="*/ 29 w 34"/>
                  <a:gd name="T41" fmla="*/ 0 h 2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296"/>
                  <a:gd name="T65" fmla="*/ 34 w 34"/>
                  <a:gd name="T66" fmla="*/ 296 h 2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296">
                    <a:moveTo>
                      <a:pt x="29" y="0"/>
                    </a:moveTo>
                    <a:lnTo>
                      <a:pt x="29" y="0"/>
                    </a:lnTo>
                    <a:lnTo>
                      <a:pt x="26" y="25"/>
                    </a:lnTo>
                    <a:lnTo>
                      <a:pt x="23" y="57"/>
                    </a:lnTo>
                    <a:lnTo>
                      <a:pt x="21" y="94"/>
                    </a:lnTo>
                    <a:lnTo>
                      <a:pt x="19" y="133"/>
                    </a:lnTo>
                    <a:lnTo>
                      <a:pt x="15" y="175"/>
                    </a:lnTo>
                    <a:lnTo>
                      <a:pt x="11" y="217"/>
                    </a:lnTo>
                    <a:lnTo>
                      <a:pt x="6" y="258"/>
                    </a:lnTo>
                    <a:lnTo>
                      <a:pt x="0" y="295"/>
                    </a:lnTo>
                    <a:lnTo>
                      <a:pt x="4" y="296"/>
                    </a:lnTo>
                    <a:lnTo>
                      <a:pt x="11" y="259"/>
                    </a:lnTo>
                    <a:lnTo>
                      <a:pt x="17" y="218"/>
                    </a:lnTo>
                    <a:lnTo>
                      <a:pt x="20" y="176"/>
                    </a:lnTo>
                    <a:lnTo>
                      <a:pt x="23" y="134"/>
                    </a:lnTo>
                    <a:lnTo>
                      <a:pt x="26" y="95"/>
                    </a:lnTo>
                    <a:lnTo>
                      <a:pt x="28" y="58"/>
                    </a:lnTo>
                    <a:lnTo>
                      <a:pt x="30" y="26"/>
                    </a:lnTo>
                    <a:lnTo>
                      <a:pt x="34" y="0"/>
                    </a:lnTo>
                    <a:lnTo>
                      <a:pt x="2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6" name="Freeform 121">
                <a:extLst>
                  <a:ext uri="{FF2B5EF4-FFF2-40B4-BE49-F238E27FC236}">
                    <a16:creationId xmlns:a16="http://schemas.microsoft.com/office/drawing/2014/main" id="{C299C070-364E-8846-A661-89D9185A26DB}"/>
                  </a:ext>
                </a:extLst>
              </p:cNvPr>
              <p:cNvSpPr>
                <a:spLocks/>
              </p:cNvSpPr>
              <p:nvPr/>
            </p:nvSpPr>
            <p:spPr bwMode="auto">
              <a:xfrm>
                <a:off x="1019" y="2983"/>
                <a:ext cx="14" cy="129"/>
              </a:xfrm>
              <a:custGeom>
                <a:avLst/>
                <a:gdLst>
                  <a:gd name="T0" fmla="*/ 0 w 14"/>
                  <a:gd name="T1" fmla="*/ 1 h 129"/>
                  <a:gd name="T2" fmla="*/ 0 w 14"/>
                  <a:gd name="T3" fmla="*/ 1 h 129"/>
                  <a:gd name="T4" fmla="*/ 4 w 14"/>
                  <a:gd name="T5" fmla="*/ 22 h 129"/>
                  <a:gd name="T6" fmla="*/ 6 w 14"/>
                  <a:gd name="T7" fmla="*/ 41 h 129"/>
                  <a:gd name="T8" fmla="*/ 7 w 14"/>
                  <a:gd name="T9" fmla="*/ 58 h 129"/>
                  <a:gd name="T10" fmla="*/ 8 w 14"/>
                  <a:gd name="T11" fmla="*/ 74 h 129"/>
                  <a:gd name="T12" fmla="*/ 9 w 14"/>
                  <a:gd name="T13" fmla="*/ 88 h 129"/>
                  <a:gd name="T14" fmla="*/ 8 w 14"/>
                  <a:gd name="T15" fmla="*/ 101 h 129"/>
                  <a:gd name="T16" fmla="*/ 7 w 14"/>
                  <a:gd name="T17" fmla="*/ 116 h 129"/>
                  <a:gd name="T18" fmla="*/ 6 w 14"/>
                  <a:gd name="T19" fmla="*/ 129 h 129"/>
                  <a:gd name="T20" fmla="*/ 11 w 14"/>
                  <a:gd name="T21" fmla="*/ 129 h 129"/>
                  <a:gd name="T22" fmla="*/ 13 w 14"/>
                  <a:gd name="T23" fmla="*/ 116 h 129"/>
                  <a:gd name="T24" fmla="*/ 14 w 14"/>
                  <a:gd name="T25" fmla="*/ 102 h 129"/>
                  <a:gd name="T26" fmla="*/ 14 w 14"/>
                  <a:gd name="T27" fmla="*/ 88 h 129"/>
                  <a:gd name="T28" fmla="*/ 14 w 14"/>
                  <a:gd name="T29" fmla="*/ 74 h 129"/>
                  <a:gd name="T30" fmla="*/ 13 w 14"/>
                  <a:gd name="T31" fmla="*/ 58 h 129"/>
                  <a:gd name="T32" fmla="*/ 11 w 14"/>
                  <a:gd name="T33" fmla="*/ 40 h 129"/>
                  <a:gd name="T34" fmla="*/ 8 w 14"/>
                  <a:gd name="T35" fmla="*/ 21 h 129"/>
                  <a:gd name="T36" fmla="*/ 5 w 14"/>
                  <a:gd name="T37" fmla="*/ 0 h 129"/>
                  <a:gd name="T38" fmla="*/ 5 w 14"/>
                  <a:gd name="T39" fmla="*/ 0 h 129"/>
                  <a:gd name="T40" fmla="*/ 0 w 14"/>
                  <a:gd name="T41" fmla="*/ 1 h 1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29"/>
                  <a:gd name="T65" fmla="*/ 14 w 14"/>
                  <a:gd name="T66" fmla="*/ 129 h 1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29">
                    <a:moveTo>
                      <a:pt x="0" y="1"/>
                    </a:moveTo>
                    <a:lnTo>
                      <a:pt x="0" y="1"/>
                    </a:lnTo>
                    <a:lnTo>
                      <a:pt x="4" y="22"/>
                    </a:lnTo>
                    <a:lnTo>
                      <a:pt x="6" y="41"/>
                    </a:lnTo>
                    <a:lnTo>
                      <a:pt x="7" y="58"/>
                    </a:lnTo>
                    <a:lnTo>
                      <a:pt x="8" y="74"/>
                    </a:lnTo>
                    <a:lnTo>
                      <a:pt x="9" y="88"/>
                    </a:lnTo>
                    <a:lnTo>
                      <a:pt x="8" y="101"/>
                    </a:lnTo>
                    <a:lnTo>
                      <a:pt x="7" y="116"/>
                    </a:lnTo>
                    <a:lnTo>
                      <a:pt x="6" y="129"/>
                    </a:lnTo>
                    <a:lnTo>
                      <a:pt x="11" y="129"/>
                    </a:lnTo>
                    <a:lnTo>
                      <a:pt x="13" y="116"/>
                    </a:lnTo>
                    <a:lnTo>
                      <a:pt x="14" y="102"/>
                    </a:lnTo>
                    <a:lnTo>
                      <a:pt x="14" y="88"/>
                    </a:lnTo>
                    <a:lnTo>
                      <a:pt x="14" y="74"/>
                    </a:lnTo>
                    <a:lnTo>
                      <a:pt x="13" y="58"/>
                    </a:lnTo>
                    <a:lnTo>
                      <a:pt x="11" y="40"/>
                    </a:lnTo>
                    <a:lnTo>
                      <a:pt x="8" y="21"/>
                    </a:lnTo>
                    <a:lnTo>
                      <a:pt x="5"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7" name="Freeform 122">
                <a:extLst>
                  <a:ext uri="{FF2B5EF4-FFF2-40B4-BE49-F238E27FC236}">
                    <a16:creationId xmlns:a16="http://schemas.microsoft.com/office/drawing/2014/main" id="{75DE1DE4-2E4C-8B40-AEA2-C9B96DDA24BB}"/>
                  </a:ext>
                </a:extLst>
              </p:cNvPr>
              <p:cNvSpPr>
                <a:spLocks/>
              </p:cNvSpPr>
              <p:nvPr/>
            </p:nvSpPr>
            <p:spPr bwMode="auto">
              <a:xfrm>
                <a:off x="1011" y="2944"/>
                <a:ext cx="13" cy="40"/>
              </a:xfrm>
              <a:custGeom>
                <a:avLst/>
                <a:gdLst>
                  <a:gd name="T0" fmla="*/ 4 w 13"/>
                  <a:gd name="T1" fmla="*/ 0 h 40"/>
                  <a:gd name="T2" fmla="*/ 4 w 13"/>
                  <a:gd name="T3" fmla="*/ 0 h 40"/>
                  <a:gd name="T4" fmla="*/ 2 w 13"/>
                  <a:gd name="T5" fmla="*/ 4 h 40"/>
                  <a:gd name="T6" fmla="*/ 0 w 13"/>
                  <a:gd name="T7" fmla="*/ 9 h 40"/>
                  <a:gd name="T8" fmla="*/ 0 w 13"/>
                  <a:gd name="T9" fmla="*/ 14 h 40"/>
                  <a:gd name="T10" fmla="*/ 2 w 13"/>
                  <a:gd name="T11" fmla="*/ 19 h 40"/>
                  <a:gd name="T12" fmla="*/ 4 w 13"/>
                  <a:gd name="T13" fmla="*/ 24 h 40"/>
                  <a:gd name="T14" fmla="*/ 5 w 13"/>
                  <a:gd name="T15" fmla="*/ 29 h 40"/>
                  <a:gd name="T16" fmla="*/ 7 w 13"/>
                  <a:gd name="T17" fmla="*/ 34 h 40"/>
                  <a:gd name="T18" fmla="*/ 8 w 13"/>
                  <a:gd name="T19" fmla="*/ 40 h 40"/>
                  <a:gd name="T20" fmla="*/ 13 w 13"/>
                  <a:gd name="T21" fmla="*/ 39 h 40"/>
                  <a:gd name="T22" fmla="*/ 12 w 13"/>
                  <a:gd name="T23" fmla="*/ 33 h 40"/>
                  <a:gd name="T24" fmla="*/ 10 w 13"/>
                  <a:gd name="T25" fmla="*/ 28 h 40"/>
                  <a:gd name="T26" fmla="*/ 8 w 13"/>
                  <a:gd name="T27" fmla="*/ 23 h 40"/>
                  <a:gd name="T28" fmla="*/ 6 w 13"/>
                  <a:gd name="T29" fmla="*/ 18 h 40"/>
                  <a:gd name="T30" fmla="*/ 6 w 13"/>
                  <a:gd name="T31" fmla="*/ 13 h 40"/>
                  <a:gd name="T32" fmla="*/ 5 w 13"/>
                  <a:gd name="T33" fmla="*/ 9 h 40"/>
                  <a:gd name="T34" fmla="*/ 6 w 13"/>
                  <a:gd name="T35" fmla="*/ 6 h 40"/>
                  <a:gd name="T36" fmla="*/ 7 w 13"/>
                  <a:gd name="T37" fmla="*/ 2 h 40"/>
                  <a:gd name="T38" fmla="*/ 7 w 13"/>
                  <a:gd name="T39" fmla="*/ 3 h 40"/>
                  <a:gd name="T40" fmla="*/ 4 w 13"/>
                  <a:gd name="T41" fmla="*/ 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40"/>
                  <a:gd name="T65" fmla="*/ 13 w 13"/>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40">
                    <a:moveTo>
                      <a:pt x="4" y="0"/>
                    </a:moveTo>
                    <a:lnTo>
                      <a:pt x="4" y="0"/>
                    </a:lnTo>
                    <a:lnTo>
                      <a:pt x="2" y="4"/>
                    </a:lnTo>
                    <a:lnTo>
                      <a:pt x="0" y="9"/>
                    </a:lnTo>
                    <a:lnTo>
                      <a:pt x="0" y="14"/>
                    </a:lnTo>
                    <a:lnTo>
                      <a:pt x="2" y="19"/>
                    </a:lnTo>
                    <a:lnTo>
                      <a:pt x="4" y="24"/>
                    </a:lnTo>
                    <a:lnTo>
                      <a:pt x="5" y="29"/>
                    </a:lnTo>
                    <a:lnTo>
                      <a:pt x="7" y="34"/>
                    </a:lnTo>
                    <a:lnTo>
                      <a:pt x="8" y="40"/>
                    </a:lnTo>
                    <a:lnTo>
                      <a:pt x="13" y="39"/>
                    </a:lnTo>
                    <a:lnTo>
                      <a:pt x="12" y="33"/>
                    </a:lnTo>
                    <a:lnTo>
                      <a:pt x="10" y="28"/>
                    </a:lnTo>
                    <a:lnTo>
                      <a:pt x="8" y="23"/>
                    </a:lnTo>
                    <a:lnTo>
                      <a:pt x="6" y="18"/>
                    </a:lnTo>
                    <a:lnTo>
                      <a:pt x="6" y="13"/>
                    </a:lnTo>
                    <a:lnTo>
                      <a:pt x="5" y="9"/>
                    </a:lnTo>
                    <a:lnTo>
                      <a:pt x="6" y="6"/>
                    </a:lnTo>
                    <a:lnTo>
                      <a:pt x="7" y="2"/>
                    </a:lnTo>
                    <a:lnTo>
                      <a:pt x="7" y="3"/>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8" name="Freeform 123">
                <a:extLst>
                  <a:ext uri="{FF2B5EF4-FFF2-40B4-BE49-F238E27FC236}">
                    <a16:creationId xmlns:a16="http://schemas.microsoft.com/office/drawing/2014/main" id="{8F1C7402-5D82-8542-B1BB-F961A5AB33BD}"/>
                  </a:ext>
                </a:extLst>
              </p:cNvPr>
              <p:cNvSpPr>
                <a:spLocks/>
              </p:cNvSpPr>
              <p:nvPr/>
            </p:nvSpPr>
            <p:spPr bwMode="auto">
              <a:xfrm>
                <a:off x="1015" y="2831"/>
                <a:ext cx="46" cy="116"/>
              </a:xfrm>
              <a:custGeom>
                <a:avLst/>
                <a:gdLst>
                  <a:gd name="T0" fmla="*/ 42 w 46"/>
                  <a:gd name="T1" fmla="*/ 0 h 116"/>
                  <a:gd name="T2" fmla="*/ 42 w 46"/>
                  <a:gd name="T3" fmla="*/ 0 h 116"/>
                  <a:gd name="T4" fmla="*/ 37 w 46"/>
                  <a:gd name="T5" fmla="*/ 15 h 116"/>
                  <a:gd name="T6" fmla="*/ 31 w 46"/>
                  <a:gd name="T7" fmla="*/ 31 h 116"/>
                  <a:gd name="T8" fmla="*/ 27 w 46"/>
                  <a:gd name="T9" fmla="*/ 49 h 116"/>
                  <a:gd name="T10" fmla="*/ 21 w 46"/>
                  <a:gd name="T11" fmla="*/ 65 h 116"/>
                  <a:gd name="T12" fmla="*/ 16 w 46"/>
                  <a:gd name="T13" fmla="*/ 80 h 116"/>
                  <a:gd name="T14" fmla="*/ 10 w 46"/>
                  <a:gd name="T15" fmla="*/ 93 h 116"/>
                  <a:gd name="T16" fmla="*/ 6 w 46"/>
                  <a:gd name="T17" fmla="*/ 105 h 116"/>
                  <a:gd name="T18" fmla="*/ 0 w 46"/>
                  <a:gd name="T19" fmla="*/ 113 h 116"/>
                  <a:gd name="T20" fmla="*/ 3 w 46"/>
                  <a:gd name="T21" fmla="*/ 116 h 116"/>
                  <a:gd name="T22" fmla="*/ 9 w 46"/>
                  <a:gd name="T23" fmla="*/ 107 h 116"/>
                  <a:gd name="T24" fmla="*/ 15 w 46"/>
                  <a:gd name="T25" fmla="*/ 96 h 116"/>
                  <a:gd name="T26" fmla="*/ 20 w 46"/>
                  <a:gd name="T27" fmla="*/ 81 h 116"/>
                  <a:gd name="T28" fmla="*/ 26 w 46"/>
                  <a:gd name="T29" fmla="*/ 66 h 116"/>
                  <a:gd name="T30" fmla="*/ 31 w 46"/>
                  <a:gd name="T31" fmla="*/ 50 h 116"/>
                  <a:gd name="T32" fmla="*/ 36 w 46"/>
                  <a:gd name="T33" fmla="*/ 33 h 116"/>
                  <a:gd name="T34" fmla="*/ 42 w 46"/>
                  <a:gd name="T35" fmla="*/ 17 h 116"/>
                  <a:gd name="T36" fmla="*/ 46 w 46"/>
                  <a:gd name="T37" fmla="*/ 2 h 116"/>
                  <a:gd name="T38" fmla="*/ 46 w 46"/>
                  <a:gd name="T39" fmla="*/ 2 h 116"/>
                  <a:gd name="T40" fmla="*/ 42 w 46"/>
                  <a:gd name="T41" fmla="*/ 0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116"/>
                  <a:gd name="T65" fmla="*/ 46 w 46"/>
                  <a:gd name="T66" fmla="*/ 116 h 1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116">
                    <a:moveTo>
                      <a:pt x="42" y="0"/>
                    </a:moveTo>
                    <a:lnTo>
                      <a:pt x="42" y="0"/>
                    </a:lnTo>
                    <a:lnTo>
                      <a:pt x="37" y="15"/>
                    </a:lnTo>
                    <a:lnTo>
                      <a:pt x="31" y="31"/>
                    </a:lnTo>
                    <a:lnTo>
                      <a:pt x="27" y="49"/>
                    </a:lnTo>
                    <a:lnTo>
                      <a:pt x="21" y="65"/>
                    </a:lnTo>
                    <a:lnTo>
                      <a:pt x="16" y="80"/>
                    </a:lnTo>
                    <a:lnTo>
                      <a:pt x="10" y="93"/>
                    </a:lnTo>
                    <a:lnTo>
                      <a:pt x="6" y="105"/>
                    </a:lnTo>
                    <a:lnTo>
                      <a:pt x="0" y="113"/>
                    </a:lnTo>
                    <a:lnTo>
                      <a:pt x="3" y="116"/>
                    </a:lnTo>
                    <a:lnTo>
                      <a:pt x="9" y="107"/>
                    </a:lnTo>
                    <a:lnTo>
                      <a:pt x="15" y="96"/>
                    </a:lnTo>
                    <a:lnTo>
                      <a:pt x="20" y="81"/>
                    </a:lnTo>
                    <a:lnTo>
                      <a:pt x="26" y="66"/>
                    </a:lnTo>
                    <a:lnTo>
                      <a:pt x="31" y="50"/>
                    </a:lnTo>
                    <a:lnTo>
                      <a:pt x="36" y="33"/>
                    </a:lnTo>
                    <a:lnTo>
                      <a:pt x="42" y="17"/>
                    </a:lnTo>
                    <a:lnTo>
                      <a:pt x="46" y="2"/>
                    </a:lnTo>
                    <a:lnTo>
                      <a:pt x="4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9" name="Freeform 124">
                <a:extLst>
                  <a:ext uri="{FF2B5EF4-FFF2-40B4-BE49-F238E27FC236}">
                    <a16:creationId xmlns:a16="http://schemas.microsoft.com/office/drawing/2014/main" id="{0537EB75-D209-FA4E-8B7B-73D04ABC245B}"/>
                  </a:ext>
                </a:extLst>
              </p:cNvPr>
              <p:cNvSpPr>
                <a:spLocks/>
              </p:cNvSpPr>
              <p:nvPr/>
            </p:nvSpPr>
            <p:spPr bwMode="auto">
              <a:xfrm>
                <a:off x="1057" y="2343"/>
                <a:ext cx="59" cy="490"/>
              </a:xfrm>
              <a:custGeom>
                <a:avLst/>
                <a:gdLst>
                  <a:gd name="T0" fmla="*/ 54 w 59"/>
                  <a:gd name="T1" fmla="*/ 0 h 490"/>
                  <a:gd name="T2" fmla="*/ 54 w 59"/>
                  <a:gd name="T3" fmla="*/ 0 h 490"/>
                  <a:gd name="T4" fmla="*/ 54 w 59"/>
                  <a:gd name="T5" fmla="*/ 51 h 490"/>
                  <a:gd name="T6" fmla="*/ 52 w 59"/>
                  <a:gd name="T7" fmla="*/ 111 h 490"/>
                  <a:gd name="T8" fmla="*/ 47 w 59"/>
                  <a:gd name="T9" fmla="*/ 176 h 490"/>
                  <a:gd name="T10" fmla="*/ 41 w 59"/>
                  <a:gd name="T11" fmla="*/ 244 h 490"/>
                  <a:gd name="T12" fmla="*/ 38 w 59"/>
                  <a:gd name="T13" fmla="*/ 279 h 490"/>
                  <a:gd name="T14" fmla="*/ 35 w 59"/>
                  <a:gd name="T15" fmla="*/ 313 h 490"/>
                  <a:gd name="T16" fmla="*/ 30 w 59"/>
                  <a:gd name="T17" fmla="*/ 346 h 490"/>
                  <a:gd name="T18" fmla="*/ 24 w 59"/>
                  <a:gd name="T19" fmla="*/ 379 h 490"/>
                  <a:gd name="T20" fmla="*/ 20 w 59"/>
                  <a:gd name="T21" fmla="*/ 409 h 490"/>
                  <a:gd name="T22" fmla="*/ 13 w 59"/>
                  <a:gd name="T23" fmla="*/ 438 h 490"/>
                  <a:gd name="T24" fmla="*/ 8 w 59"/>
                  <a:gd name="T25" fmla="*/ 464 h 490"/>
                  <a:gd name="T26" fmla="*/ 0 w 59"/>
                  <a:gd name="T27" fmla="*/ 488 h 490"/>
                  <a:gd name="T28" fmla="*/ 4 w 59"/>
                  <a:gd name="T29" fmla="*/ 490 h 490"/>
                  <a:gd name="T30" fmla="*/ 12 w 59"/>
                  <a:gd name="T31" fmla="*/ 465 h 490"/>
                  <a:gd name="T32" fmla="*/ 18 w 59"/>
                  <a:gd name="T33" fmla="*/ 439 h 490"/>
                  <a:gd name="T34" fmla="*/ 24 w 59"/>
                  <a:gd name="T35" fmla="*/ 409 h 490"/>
                  <a:gd name="T36" fmla="*/ 30 w 59"/>
                  <a:gd name="T37" fmla="*/ 379 h 490"/>
                  <a:gd name="T38" fmla="*/ 35 w 59"/>
                  <a:gd name="T39" fmla="*/ 347 h 490"/>
                  <a:gd name="T40" fmla="*/ 39 w 59"/>
                  <a:gd name="T41" fmla="*/ 314 h 490"/>
                  <a:gd name="T42" fmla="*/ 43 w 59"/>
                  <a:gd name="T43" fmla="*/ 280 h 490"/>
                  <a:gd name="T44" fmla="*/ 47 w 59"/>
                  <a:gd name="T45" fmla="*/ 245 h 490"/>
                  <a:gd name="T46" fmla="*/ 53 w 59"/>
                  <a:gd name="T47" fmla="*/ 177 h 490"/>
                  <a:gd name="T48" fmla="*/ 56 w 59"/>
                  <a:gd name="T49" fmla="*/ 111 h 490"/>
                  <a:gd name="T50" fmla="*/ 58 w 59"/>
                  <a:gd name="T51" fmla="*/ 51 h 490"/>
                  <a:gd name="T52" fmla="*/ 59 w 59"/>
                  <a:gd name="T53" fmla="*/ 0 h 490"/>
                  <a:gd name="T54" fmla="*/ 59 w 59"/>
                  <a:gd name="T55" fmla="*/ 0 h 490"/>
                  <a:gd name="T56" fmla="*/ 54 w 59"/>
                  <a:gd name="T57" fmla="*/ 0 h 4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490"/>
                  <a:gd name="T89" fmla="*/ 59 w 59"/>
                  <a:gd name="T90" fmla="*/ 490 h 4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490">
                    <a:moveTo>
                      <a:pt x="54" y="0"/>
                    </a:moveTo>
                    <a:lnTo>
                      <a:pt x="54" y="0"/>
                    </a:lnTo>
                    <a:lnTo>
                      <a:pt x="54" y="51"/>
                    </a:lnTo>
                    <a:lnTo>
                      <a:pt x="52" y="111"/>
                    </a:lnTo>
                    <a:lnTo>
                      <a:pt x="47" y="176"/>
                    </a:lnTo>
                    <a:lnTo>
                      <a:pt x="41" y="244"/>
                    </a:lnTo>
                    <a:lnTo>
                      <a:pt x="38" y="279"/>
                    </a:lnTo>
                    <a:lnTo>
                      <a:pt x="35" y="313"/>
                    </a:lnTo>
                    <a:lnTo>
                      <a:pt x="30" y="346"/>
                    </a:lnTo>
                    <a:lnTo>
                      <a:pt x="24" y="379"/>
                    </a:lnTo>
                    <a:lnTo>
                      <a:pt x="20" y="409"/>
                    </a:lnTo>
                    <a:lnTo>
                      <a:pt x="13" y="438"/>
                    </a:lnTo>
                    <a:lnTo>
                      <a:pt x="8" y="464"/>
                    </a:lnTo>
                    <a:lnTo>
                      <a:pt x="0" y="488"/>
                    </a:lnTo>
                    <a:lnTo>
                      <a:pt x="4" y="490"/>
                    </a:lnTo>
                    <a:lnTo>
                      <a:pt x="12" y="465"/>
                    </a:lnTo>
                    <a:lnTo>
                      <a:pt x="18" y="439"/>
                    </a:lnTo>
                    <a:lnTo>
                      <a:pt x="24" y="409"/>
                    </a:lnTo>
                    <a:lnTo>
                      <a:pt x="30" y="379"/>
                    </a:lnTo>
                    <a:lnTo>
                      <a:pt x="35" y="347"/>
                    </a:lnTo>
                    <a:lnTo>
                      <a:pt x="39" y="314"/>
                    </a:lnTo>
                    <a:lnTo>
                      <a:pt x="43" y="280"/>
                    </a:lnTo>
                    <a:lnTo>
                      <a:pt x="47" y="245"/>
                    </a:lnTo>
                    <a:lnTo>
                      <a:pt x="53" y="177"/>
                    </a:lnTo>
                    <a:lnTo>
                      <a:pt x="56" y="111"/>
                    </a:lnTo>
                    <a:lnTo>
                      <a:pt x="58" y="51"/>
                    </a:lnTo>
                    <a:lnTo>
                      <a:pt x="59" y="0"/>
                    </a:lnTo>
                    <a:lnTo>
                      <a:pt x="5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0" name="Freeform 125">
                <a:extLst>
                  <a:ext uri="{FF2B5EF4-FFF2-40B4-BE49-F238E27FC236}">
                    <a16:creationId xmlns:a16="http://schemas.microsoft.com/office/drawing/2014/main" id="{F4ECE059-1D9C-294F-B588-ED199BC98E33}"/>
                  </a:ext>
                </a:extLst>
              </p:cNvPr>
              <p:cNvSpPr>
                <a:spLocks/>
              </p:cNvSpPr>
              <p:nvPr/>
            </p:nvSpPr>
            <p:spPr bwMode="auto">
              <a:xfrm>
                <a:off x="1104" y="2250"/>
                <a:ext cx="12" cy="93"/>
              </a:xfrm>
              <a:custGeom>
                <a:avLst/>
                <a:gdLst>
                  <a:gd name="T0" fmla="*/ 0 w 12"/>
                  <a:gd name="T1" fmla="*/ 0 h 93"/>
                  <a:gd name="T2" fmla="*/ 0 w 12"/>
                  <a:gd name="T3" fmla="*/ 0 h 93"/>
                  <a:gd name="T4" fmla="*/ 3 w 12"/>
                  <a:gd name="T5" fmla="*/ 17 h 93"/>
                  <a:gd name="T6" fmla="*/ 6 w 12"/>
                  <a:gd name="T7" fmla="*/ 30 h 93"/>
                  <a:gd name="T8" fmla="*/ 7 w 12"/>
                  <a:gd name="T9" fmla="*/ 43 h 93"/>
                  <a:gd name="T10" fmla="*/ 8 w 12"/>
                  <a:gd name="T11" fmla="*/ 54 h 93"/>
                  <a:gd name="T12" fmla="*/ 8 w 12"/>
                  <a:gd name="T13" fmla="*/ 64 h 93"/>
                  <a:gd name="T14" fmla="*/ 8 w 12"/>
                  <a:gd name="T15" fmla="*/ 75 h 93"/>
                  <a:gd name="T16" fmla="*/ 7 w 12"/>
                  <a:gd name="T17" fmla="*/ 84 h 93"/>
                  <a:gd name="T18" fmla="*/ 7 w 12"/>
                  <a:gd name="T19" fmla="*/ 93 h 93"/>
                  <a:gd name="T20" fmla="*/ 12 w 12"/>
                  <a:gd name="T21" fmla="*/ 93 h 93"/>
                  <a:gd name="T22" fmla="*/ 12 w 12"/>
                  <a:gd name="T23" fmla="*/ 84 h 93"/>
                  <a:gd name="T24" fmla="*/ 12 w 12"/>
                  <a:gd name="T25" fmla="*/ 75 h 93"/>
                  <a:gd name="T26" fmla="*/ 12 w 12"/>
                  <a:gd name="T27" fmla="*/ 64 h 93"/>
                  <a:gd name="T28" fmla="*/ 12 w 12"/>
                  <a:gd name="T29" fmla="*/ 54 h 93"/>
                  <a:gd name="T30" fmla="*/ 12 w 12"/>
                  <a:gd name="T31" fmla="*/ 42 h 93"/>
                  <a:gd name="T32" fmla="*/ 10 w 12"/>
                  <a:gd name="T33" fmla="*/ 30 h 93"/>
                  <a:gd name="T34" fmla="*/ 8 w 12"/>
                  <a:gd name="T35" fmla="*/ 16 h 93"/>
                  <a:gd name="T36" fmla="*/ 5 w 12"/>
                  <a:gd name="T37" fmla="*/ 0 h 93"/>
                  <a:gd name="T38" fmla="*/ 5 w 12"/>
                  <a:gd name="T39" fmla="*/ 0 h 93"/>
                  <a:gd name="T40" fmla="*/ 0 w 12"/>
                  <a:gd name="T41" fmla="*/ 0 h 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93"/>
                  <a:gd name="T65" fmla="*/ 12 w 12"/>
                  <a:gd name="T66" fmla="*/ 93 h 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93">
                    <a:moveTo>
                      <a:pt x="0" y="0"/>
                    </a:moveTo>
                    <a:lnTo>
                      <a:pt x="0" y="0"/>
                    </a:lnTo>
                    <a:lnTo>
                      <a:pt x="3" y="17"/>
                    </a:lnTo>
                    <a:lnTo>
                      <a:pt x="6" y="30"/>
                    </a:lnTo>
                    <a:lnTo>
                      <a:pt x="7" y="43"/>
                    </a:lnTo>
                    <a:lnTo>
                      <a:pt x="8" y="54"/>
                    </a:lnTo>
                    <a:lnTo>
                      <a:pt x="8" y="64"/>
                    </a:lnTo>
                    <a:lnTo>
                      <a:pt x="8" y="75"/>
                    </a:lnTo>
                    <a:lnTo>
                      <a:pt x="7" y="84"/>
                    </a:lnTo>
                    <a:lnTo>
                      <a:pt x="7" y="93"/>
                    </a:lnTo>
                    <a:lnTo>
                      <a:pt x="12" y="93"/>
                    </a:lnTo>
                    <a:lnTo>
                      <a:pt x="12" y="84"/>
                    </a:lnTo>
                    <a:lnTo>
                      <a:pt x="12" y="75"/>
                    </a:lnTo>
                    <a:lnTo>
                      <a:pt x="12" y="64"/>
                    </a:lnTo>
                    <a:lnTo>
                      <a:pt x="12" y="54"/>
                    </a:lnTo>
                    <a:lnTo>
                      <a:pt x="12" y="42"/>
                    </a:lnTo>
                    <a:lnTo>
                      <a:pt x="10" y="30"/>
                    </a:lnTo>
                    <a:lnTo>
                      <a:pt x="8" y="16"/>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1" name="Freeform 126">
                <a:extLst>
                  <a:ext uri="{FF2B5EF4-FFF2-40B4-BE49-F238E27FC236}">
                    <a16:creationId xmlns:a16="http://schemas.microsoft.com/office/drawing/2014/main" id="{1491DD8E-7EEF-0A4E-B4C0-E2A4BD882365}"/>
                  </a:ext>
                </a:extLst>
              </p:cNvPr>
              <p:cNvSpPr>
                <a:spLocks/>
              </p:cNvSpPr>
              <p:nvPr/>
            </p:nvSpPr>
            <p:spPr bwMode="auto">
              <a:xfrm>
                <a:off x="1066" y="2111"/>
                <a:ext cx="43" cy="139"/>
              </a:xfrm>
              <a:custGeom>
                <a:avLst/>
                <a:gdLst>
                  <a:gd name="T0" fmla="*/ 4 w 43"/>
                  <a:gd name="T1" fmla="*/ 1 h 139"/>
                  <a:gd name="T2" fmla="*/ 0 w 43"/>
                  <a:gd name="T3" fmla="*/ 2 h 139"/>
                  <a:gd name="T4" fmla="*/ 8 w 43"/>
                  <a:gd name="T5" fmla="*/ 16 h 139"/>
                  <a:gd name="T6" fmla="*/ 14 w 43"/>
                  <a:gd name="T7" fmla="*/ 33 h 139"/>
                  <a:gd name="T8" fmla="*/ 20 w 43"/>
                  <a:gd name="T9" fmla="*/ 52 h 139"/>
                  <a:gd name="T10" fmla="*/ 24 w 43"/>
                  <a:gd name="T11" fmla="*/ 71 h 139"/>
                  <a:gd name="T12" fmla="*/ 28 w 43"/>
                  <a:gd name="T13" fmla="*/ 90 h 139"/>
                  <a:gd name="T14" fmla="*/ 32 w 43"/>
                  <a:gd name="T15" fmla="*/ 109 h 139"/>
                  <a:gd name="T16" fmla="*/ 36 w 43"/>
                  <a:gd name="T17" fmla="*/ 125 h 139"/>
                  <a:gd name="T18" fmla="*/ 38 w 43"/>
                  <a:gd name="T19" fmla="*/ 139 h 139"/>
                  <a:gd name="T20" fmla="*/ 43 w 43"/>
                  <a:gd name="T21" fmla="*/ 139 h 139"/>
                  <a:gd name="T22" fmla="*/ 40 w 43"/>
                  <a:gd name="T23" fmla="*/ 125 h 139"/>
                  <a:gd name="T24" fmla="*/ 37 w 43"/>
                  <a:gd name="T25" fmla="*/ 108 h 139"/>
                  <a:gd name="T26" fmla="*/ 34 w 43"/>
                  <a:gd name="T27" fmla="*/ 89 h 139"/>
                  <a:gd name="T28" fmla="*/ 29 w 43"/>
                  <a:gd name="T29" fmla="*/ 70 h 139"/>
                  <a:gd name="T30" fmla="*/ 24 w 43"/>
                  <a:gd name="T31" fmla="*/ 51 h 139"/>
                  <a:gd name="T32" fmla="*/ 19 w 43"/>
                  <a:gd name="T33" fmla="*/ 32 h 139"/>
                  <a:gd name="T34" fmla="*/ 12 w 43"/>
                  <a:gd name="T35" fmla="*/ 15 h 139"/>
                  <a:gd name="T36" fmla="*/ 4 w 43"/>
                  <a:gd name="T37" fmla="*/ 0 h 139"/>
                  <a:gd name="T38" fmla="*/ 0 w 43"/>
                  <a:gd name="T39" fmla="*/ 1 h 139"/>
                  <a:gd name="T40" fmla="*/ 4 w 43"/>
                  <a:gd name="T41" fmla="*/ 1 h 1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
                  <a:gd name="T64" fmla="*/ 0 h 139"/>
                  <a:gd name="T65" fmla="*/ 43 w 43"/>
                  <a:gd name="T66" fmla="*/ 139 h 1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 h="139">
                    <a:moveTo>
                      <a:pt x="4" y="1"/>
                    </a:moveTo>
                    <a:lnTo>
                      <a:pt x="0" y="2"/>
                    </a:lnTo>
                    <a:lnTo>
                      <a:pt x="8" y="16"/>
                    </a:lnTo>
                    <a:lnTo>
                      <a:pt x="14" y="33"/>
                    </a:lnTo>
                    <a:lnTo>
                      <a:pt x="20" y="52"/>
                    </a:lnTo>
                    <a:lnTo>
                      <a:pt x="24" y="71"/>
                    </a:lnTo>
                    <a:lnTo>
                      <a:pt x="28" y="90"/>
                    </a:lnTo>
                    <a:lnTo>
                      <a:pt x="32" y="109"/>
                    </a:lnTo>
                    <a:lnTo>
                      <a:pt x="36" y="125"/>
                    </a:lnTo>
                    <a:lnTo>
                      <a:pt x="38" y="139"/>
                    </a:lnTo>
                    <a:lnTo>
                      <a:pt x="43" y="139"/>
                    </a:lnTo>
                    <a:lnTo>
                      <a:pt x="40" y="125"/>
                    </a:lnTo>
                    <a:lnTo>
                      <a:pt x="37" y="108"/>
                    </a:lnTo>
                    <a:lnTo>
                      <a:pt x="34" y="89"/>
                    </a:lnTo>
                    <a:lnTo>
                      <a:pt x="29" y="70"/>
                    </a:lnTo>
                    <a:lnTo>
                      <a:pt x="24" y="51"/>
                    </a:lnTo>
                    <a:lnTo>
                      <a:pt x="19" y="32"/>
                    </a:lnTo>
                    <a:lnTo>
                      <a:pt x="12" y="15"/>
                    </a:lnTo>
                    <a:lnTo>
                      <a:pt x="4" y="0"/>
                    </a:lnTo>
                    <a:lnTo>
                      <a:pt x="0" y="1"/>
                    </a:lnTo>
                    <a:lnTo>
                      <a:pt x="4"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2" name="Freeform 127">
                <a:extLst>
                  <a:ext uri="{FF2B5EF4-FFF2-40B4-BE49-F238E27FC236}">
                    <a16:creationId xmlns:a16="http://schemas.microsoft.com/office/drawing/2014/main" id="{B11D7B4A-4805-4C4B-9C9D-5BEAF78F969A}"/>
                  </a:ext>
                </a:extLst>
              </p:cNvPr>
              <p:cNvSpPr>
                <a:spLocks/>
              </p:cNvSpPr>
              <p:nvPr/>
            </p:nvSpPr>
            <p:spPr bwMode="auto">
              <a:xfrm>
                <a:off x="1059" y="2112"/>
                <a:ext cx="11" cy="16"/>
              </a:xfrm>
              <a:custGeom>
                <a:avLst/>
                <a:gdLst>
                  <a:gd name="T0" fmla="*/ 0 w 11"/>
                  <a:gd name="T1" fmla="*/ 15 h 16"/>
                  <a:gd name="T2" fmla="*/ 4 w 11"/>
                  <a:gd name="T3" fmla="*/ 16 h 16"/>
                  <a:gd name="T4" fmla="*/ 4 w 11"/>
                  <a:gd name="T5" fmla="*/ 14 h 16"/>
                  <a:gd name="T6" fmla="*/ 6 w 11"/>
                  <a:gd name="T7" fmla="*/ 12 h 16"/>
                  <a:gd name="T8" fmla="*/ 7 w 11"/>
                  <a:gd name="T9" fmla="*/ 10 h 16"/>
                  <a:gd name="T10" fmla="*/ 8 w 11"/>
                  <a:gd name="T11" fmla="*/ 9 h 16"/>
                  <a:gd name="T12" fmla="*/ 9 w 11"/>
                  <a:gd name="T13" fmla="*/ 7 h 16"/>
                  <a:gd name="T14" fmla="*/ 10 w 11"/>
                  <a:gd name="T15" fmla="*/ 5 h 16"/>
                  <a:gd name="T16" fmla="*/ 11 w 11"/>
                  <a:gd name="T17" fmla="*/ 2 h 16"/>
                  <a:gd name="T18" fmla="*/ 11 w 11"/>
                  <a:gd name="T19" fmla="*/ 0 h 16"/>
                  <a:gd name="T20" fmla="*/ 7 w 11"/>
                  <a:gd name="T21" fmla="*/ 0 h 16"/>
                  <a:gd name="T22" fmla="*/ 7 w 11"/>
                  <a:gd name="T23" fmla="*/ 1 h 16"/>
                  <a:gd name="T24" fmla="*/ 6 w 11"/>
                  <a:gd name="T25" fmla="*/ 3 h 16"/>
                  <a:gd name="T26" fmla="*/ 4 w 11"/>
                  <a:gd name="T27" fmla="*/ 5 h 16"/>
                  <a:gd name="T28" fmla="*/ 3 w 11"/>
                  <a:gd name="T29" fmla="*/ 7 h 16"/>
                  <a:gd name="T30" fmla="*/ 2 w 11"/>
                  <a:gd name="T31" fmla="*/ 9 h 16"/>
                  <a:gd name="T32" fmla="*/ 1 w 11"/>
                  <a:gd name="T33" fmla="*/ 11 h 16"/>
                  <a:gd name="T34" fmla="*/ 0 w 11"/>
                  <a:gd name="T35" fmla="*/ 13 h 16"/>
                  <a:gd name="T36" fmla="*/ 0 w 11"/>
                  <a:gd name="T37" fmla="*/ 15 h 16"/>
                  <a:gd name="T38" fmla="*/ 4 w 11"/>
                  <a:gd name="T39" fmla="*/ 16 h 16"/>
                  <a:gd name="T40" fmla="*/ 0 w 11"/>
                  <a:gd name="T41" fmla="*/ 15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16"/>
                  <a:gd name="T65" fmla="*/ 11 w 11"/>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16">
                    <a:moveTo>
                      <a:pt x="0" y="15"/>
                    </a:moveTo>
                    <a:lnTo>
                      <a:pt x="4" y="16"/>
                    </a:lnTo>
                    <a:lnTo>
                      <a:pt x="4" y="14"/>
                    </a:lnTo>
                    <a:lnTo>
                      <a:pt x="6" y="12"/>
                    </a:lnTo>
                    <a:lnTo>
                      <a:pt x="7" y="10"/>
                    </a:lnTo>
                    <a:lnTo>
                      <a:pt x="8" y="9"/>
                    </a:lnTo>
                    <a:lnTo>
                      <a:pt x="9" y="7"/>
                    </a:lnTo>
                    <a:lnTo>
                      <a:pt x="10" y="5"/>
                    </a:lnTo>
                    <a:lnTo>
                      <a:pt x="11" y="2"/>
                    </a:lnTo>
                    <a:lnTo>
                      <a:pt x="11" y="0"/>
                    </a:lnTo>
                    <a:lnTo>
                      <a:pt x="7" y="0"/>
                    </a:lnTo>
                    <a:lnTo>
                      <a:pt x="7" y="1"/>
                    </a:lnTo>
                    <a:lnTo>
                      <a:pt x="6" y="3"/>
                    </a:lnTo>
                    <a:lnTo>
                      <a:pt x="4" y="5"/>
                    </a:lnTo>
                    <a:lnTo>
                      <a:pt x="3" y="7"/>
                    </a:lnTo>
                    <a:lnTo>
                      <a:pt x="2" y="9"/>
                    </a:lnTo>
                    <a:lnTo>
                      <a:pt x="1" y="11"/>
                    </a:lnTo>
                    <a:lnTo>
                      <a:pt x="0" y="13"/>
                    </a:lnTo>
                    <a:lnTo>
                      <a:pt x="0" y="15"/>
                    </a:lnTo>
                    <a:lnTo>
                      <a:pt x="4" y="16"/>
                    </a:lnTo>
                    <a:lnTo>
                      <a:pt x="0"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3" name="Freeform 128">
                <a:extLst>
                  <a:ext uri="{FF2B5EF4-FFF2-40B4-BE49-F238E27FC236}">
                    <a16:creationId xmlns:a16="http://schemas.microsoft.com/office/drawing/2014/main" id="{52A59DC1-6D63-514F-A247-BBA855BEEF21}"/>
                  </a:ext>
                </a:extLst>
              </p:cNvPr>
              <p:cNvSpPr>
                <a:spLocks/>
              </p:cNvSpPr>
              <p:nvPr/>
            </p:nvSpPr>
            <p:spPr bwMode="auto">
              <a:xfrm>
                <a:off x="1059" y="2087"/>
                <a:ext cx="17" cy="41"/>
              </a:xfrm>
              <a:custGeom>
                <a:avLst/>
                <a:gdLst>
                  <a:gd name="T0" fmla="*/ 11 w 17"/>
                  <a:gd name="T1" fmla="*/ 0 h 41"/>
                  <a:gd name="T2" fmla="*/ 11 w 17"/>
                  <a:gd name="T3" fmla="*/ 0 h 41"/>
                  <a:gd name="T4" fmla="*/ 11 w 17"/>
                  <a:gd name="T5" fmla="*/ 6 h 41"/>
                  <a:gd name="T6" fmla="*/ 10 w 17"/>
                  <a:gd name="T7" fmla="*/ 12 h 41"/>
                  <a:gd name="T8" fmla="*/ 9 w 17"/>
                  <a:gd name="T9" fmla="*/ 17 h 41"/>
                  <a:gd name="T10" fmla="*/ 7 w 17"/>
                  <a:gd name="T11" fmla="*/ 23 h 41"/>
                  <a:gd name="T12" fmla="*/ 4 w 17"/>
                  <a:gd name="T13" fmla="*/ 28 h 41"/>
                  <a:gd name="T14" fmla="*/ 3 w 17"/>
                  <a:gd name="T15" fmla="*/ 32 h 41"/>
                  <a:gd name="T16" fmla="*/ 1 w 17"/>
                  <a:gd name="T17" fmla="*/ 37 h 41"/>
                  <a:gd name="T18" fmla="*/ 0 w 17"/>
                  <a:gd name="T19" fmla="*/ 40 h 41"/>
                  <a:gd name="T20" fmla="*/ 4 w 17"/>
                  <a:gd name="T21" fmla="*/ 41 h 41"/>
                  <a:gd name="T22" fmla="*/ 6 w 17"/>
                  <a:gd name="T23" fmla="*/ 38 h 41"/>
                  <a:gd name="T24" fmla="*/ 7 w 17"/>
                  <a:gd name="T25" fmla="*/ 34 h 41"/>
                  <a:gd name="T26" fmla="*/ 9 w 17"/>
                  <a:gd name="T27" fmla="*/ 29 h 41"/>
                  <a:gd name="T28" fmla="*/ 11 w 17"/>
                  <a:gd name="T29" fmla="*/ 24 h 41"/>
                  <a:gd name="T30" fmla="*/ 13 w 17"/>
                  <a:gd name="T31" fmla="*/ 19 h 41"/>
                  <a:gd name="T32" fmla="*/ 16 w 17"/>
                  <a:gd name="T33" fmla="*/ 13 h 41"/>
                  <a:gd name="T34" fmla="*/ 16 w 17"/>
                  <a:gd name="T35" fmla="*/ 6 h 41"/>
                  <a:gd name="T36" fmla="*/ 17 w 17"/>
                  <a:gd name="T37" fmla="*/ 0 h 41"/>
                  <a:gd name="T38" fmla="*/ 17 w 17"/>
                  <a:gd name="T39" fmla="*/ 0 h 41"/>
                  <a:gd name="T40" fmla="*/ 11 w 17"/>
                  <a:gd name="T41" fmla="*/ 0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41"/>
                  <a:gd name="T65" fmla="*/ 17 w 17"/>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41">
                    <a:moveTo>
                      <a:pt x="11" y="0"/>
                    </a:moveTo>
                    <a:lnTo>
                      <a:pt x="11" y="0"/>
                    </a:lnTo>
                    <a:lnTo>
                      <a:pt x="11" y="6"/>
                    </a:lnTo>
                    <a:lnTo>
                      <a:pt x="10" y="12"/>
                    </a:lnTo>
                    <a:lnTo>
                      <a:pt x="9" y="17"/>
                    </a:lnTo>
                    <a:lnTo>
                      <a:pt x="7" y="23"/>
                    </a:lnTo>
                    <a:lnTo>
                      <a:pt x="4" y="28"/>
                    </a:lnTo>
                    <a:lnTo>
                      <a:pt x="3" y="32"/>
                    </a:lnTo>
                    <a:lnTo>
                      <a:pt x="1" y="37"/>
                    </a:lnTo>
                    <a:lnTo>
                      <a:pt x="0" y="40"/>
                    </a:lnTo>
                    <a:lnTo>
                      <a:pt x="4" y="41"/>
                    </a:lnTo>
                    <a:lnTo>
                      <a:pt x="6" y="38"/>
                    </a:lnTo>
                    <a:lnTo>
                      <a:pt x="7" y="34"/>
                    </a:lnTo>
                    <a:lnTo>
                      <a:pt x="9" y="29"/>
                    </a:lnTo>
                    <a:lnTo>
                      <a:pt x="11" y="24"/>
                    </a:lnTo>
                    <a:lnTo>
                      <a:pt x="13" y="19"/>
                    </a:lnTo>
                    <a:lnTo>
                      <a:pt x="16" y="13"/>
                    </a:lnTo>
                    <a:lnTo>
                      <a:pt x="16" y="6"/>
                    </a:lnTo>
                    <a:lnTo>
                      <a:pt x="17" y="0"/>
                    </a:lnTo>
                    <a:lnTo>
                      <a:pt x="1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4" name="Freeform 129">
                <a:extLst>
                  <a:ext uri="{FF2B5EF4-FFF2-40B4-BE49-F238E27FC236}">
                    <a16:creationId xmlns:a16="http://schemas.microsoft.com/office/drawing/2014/main" id="{D681625C-A7C7-CF4A-B635-F4DCD0091A1E}"/>
                  </a:ext>
                </a:extLst>
              </p:cNvPr>
              <p:cNvSpPr>
                <a:spLocks/>
              </p:cNvSpPr>
              <p:nvPr/>
            </p:nvSpPr>
            <p:spPr bwMode="auto">
              <a:xfrm>
                <a:off x="1065" y="1863"/>
                <a:ext cx="11" cy="224"/>
              </a:xfrm>
              <a:custGeom>
                <a:avLst/>
                <a:gdLst>
                  <a:gd name="T0" fmla="*/ 4 w 11"/>
                  <a:gd name="T1" fmla="*/ 0 h 224"/>
                  <a:gd name="T2" fmla="*/ 4 w 11"/>
                  <a:gd name="T3" fmla="*/ 0 h 224"/>
                  <a:gd name="T4" fmla="*/ 2 w 11"/>
                  <a:gd name="T5" fmla="*/ 19 h 224"/>
                  <a:gd name="T6" fmla="*/ 1 w 11"/>
                  <a:gd name="T7" fmla="*/ 45 h 224"/>
                  <a:gd name="T8" fmla="*/ 0 w 11"/>
                  <a:gd name="T9" fmla="*/ 77 h 224"/>
                  <a:gd name="T10" fmla="*/ 1 w 11"/>
                  <a:gd name="T11" fmla="*/ 112 h 224"/>
                  <a:gd name="T12" fmla="*/ 2 w 11"/>
                  <a:gd name="T13" fmla="*/ 147 h 224"/>
                  <a:gd name="T14" fmla="*/ 3 w 11"/>
                  <a:gd name="T15" fmla="*/ 180 h 224"/>
                  <a:gd name="T16" fmla="*/ 4 w 11"/>
                  <a:gd name="T17" fmla="*/ 206 h 224"/>
                  <a:gd name="T18" fmla="*/ 5 w 11"/>
                  <a:gd name="T19" fmla="*/ 224 h 224"/>
                  <a:gd name="T20" fmla="*/ 11 w 11"/>
                  <a:gd name="T21" fmla="*/ 224 h 224"/>
                  <a:gd name="T22" fmla="*/ 9 w 11"/>
                  <a:gd name="T23" fmla="*/ 206 h 224"/>
                  <a:gd name="T24" fmla="*/ 7 w 11"/>
                  <a:gd name="T25" fmla="*/ 180 h 224"/>
                  <a:gd name="T26" fmla="*/ 6 w 11"/>
                  <a:gd name="T27" fmla="*/ 147 h 224"/>
                  <a:gd name="T28" fmla="*/ 5 w 11"/>
                  <a:gd name="T29" fmla="*/ 112 h 224"/>
                  <a:gd name="T30" fmla="*/ 5 w 11"/>
                  <a:gd name="T31" fmla="*/ 77 h 224"/>
                  <a:gd name="T32" fmla="*/ 5 w 11"/>
                  <a:gd name="T33" fmla="*/ 45 h 224"/>
                  <a:gd name="T34" fmla="*/ 6 w 11"/>
                  <a:gd name="T35" fmla="*/ 19 h 224"/>
                  <a:gd name="T36" fmla="*/ 9 w 11"/>
                  <a:gd name="T37" fmla="*/ 1 h 224"/>
                  <a:gd name="T38" fmla="*/ 9 w 11"/>
                  <a:gd name="T39" fmla="*/ 1 h 224"/>
                  <a:gd name="T40" fmla="*/ 4 w 11"/>
                  <a:gd name="T41" fmla="*/ 0 h 2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24"/>
                  <a:gd name="T65" fmla="*/ 11 w 11"/>
                  <a:gd name="T66" fmla="*/ 224 h 2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24">
                    <a:moveTo>
                      <a:pt x="4" y="0"/>
                    </a:moveTo>
                    <a:lnTo>
                      <a:pt x="4" y="0"/>
                    </a:lnTo>
                    <a:lnTo>
                      <a:pt x="2" y="19"/>
                    </a:lnTo>
                    <a:lnTo>
                      <a:pt x="1" y="45"/>
                    </a:lnTo>
                    <a:lnTo>
                      <a:pt x="0" y="77"/>
                    </a:lnTo>
                    <a:lnTo>
                      <a:pt x="1" y="112"/>
                    </a:lnTo>
                    <a:lnTo>
                      <a:pt x="2" y="147"/>
                    </a:lnTo>
                    <a:lnTo>
                      <a:pt x="3" y="180"/>
                    </a:lnTo>
                    <a:lnTo>
                      <a:pt x="4" y="206"/>
                    </a:lnTo>
                    <a:lnTo>
                      <a:pt x="5" y="224"/>
                    </a:lnTo>
                    <a:lnTo>
                      <a:pt x="11" y="224"/>
                    </a:lnTo>
                    <a:lnTo>
                      <a:pt x="9" y="206"/>
                    </a:lnTo>
                    <a:lnTo>
                      <a:pt x="7" y="180"/>
                    </a:lnTo>
                    <a:lnTo>
                      <a:pt x="6" y="147"/>
                    </a:lnTo>
                    <a:lnTo>
                      <a:pt x="5" y="112"/>
                    </a:lnTo>
                    <a:lnTo>
                      <a:pt x="5" y="77"/>
                    </a:lnTo>
                    <a:lnTo>
                      <a:pt x="5" y="45"/>
                    </a:lnTo>
                    <a:lnTo>
                      <a:pt x="6" y="19"/>
                    </a:lnTo>
                    <a:lnTo>
                      <a:pt x="9" y="1"/>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5" name="Freeform 130">
                <a:extLst>
                  <a:ext uri="{FF2B5EF4-FFF2-40B4-BE49-F238E27FC236}">
                    <a16:creationId xmlns:a16="http://schemas.microsoft.com/office/drawing/2014/main" id="{9E7419C9-0786-1542-BC2D-B02C188CD285}"/>
                  </a:ext>
                </a:extLst>
              </p:cNvPr>
              <p:cNvSpPr>
                <a:spLocks/>
              </p:cNvSpPr>
              <p:nvPr/>
            </p:nvSpPr>
            <p:spPr bwMode="auto">
              <a:xfrm>
                <a:off x="1069" y="1669"/>
                <a:ext cx="45" cy="195"/>
              </a:xfrm>
              <a:custGeom>
                <a:avLst/>
                <a:gdLst>
                  <a:gd name="T0" fmla="*/ 41 w 45"/>
                  <a:gd name="T1" fmla="*/ 0 h 195"/>
                  <a:gd name="T2" fmla="*/ 41 w 45"/>
                  <a:gd name="T3" fmla="*/ 0 h 195"/>
                  <a:gd name="T4" fmla="*/ 36 w 45"/>
                  <a:gd name="T5" fmla="*/ 23 h 195"/>
                  <a:gd name="T6" fmla="*/ 33 w 45"/>
                  <a:gd name="T7" fmla="*/ 48 h 195"/>
                  <a:gd name="T8" fmla="*/ 27 w 45"/>
                  <a:gd name="T9" fmla="*/ 73 h 195"/>
                  <a:gd name="T10" fmla="*/ 23 w 45"/>
                  <a:gd name="T11" fmla="*/ 98 h 195"/>
                  <a:gd name="T12" fmla="*/ 17 w 45"/>
                  <a:gd name="T13" fmla="*/ 122 h 195"/>
                  <a:gd name="T14" fmla="*/ 11 w 45"/>
                  <a:gd name="T15" fmla="*/ 146 h 195"/>
                  <a:gd name="T16" fmla="*/ 6 w 45"/>
                  <a:gd name="T17" fmla="*/ 171 h 195"/>
                  <a:gd name="T18" fmla="*/ 0 w 45"/>
                  <a:gd name="T19" fmla="*/ 194 h 195"/>
                  <a:gd name="T20" fmla="*/ 5 w 45"/>
                  <a:gd name="T21" fmla="*/ 195 h 195"/>
                  <a:gd name="T22" fmla="*/ 10 w 45"/>
                  <a:gd name="T23" fmla="*/ 172 h 195"/>
                  <a:gd name="T24" fmla="*/ 16 w 45"/>
                  <a:gd name="T25" fmla="*/ 147 h 195"/>
                  <a:gd name="T26" fmla="*/ 21 w 45"/>
                  <a:gd name="T27" fmla="*/ 123 h 195"/>
                  <a:gd name="T28" fmla="*/ 27 w 45"/>
                  <a:gd name="T29" fmla="*/ 99 h 195"/>
                  <a:gd name="T30" fmla="*/ 32 w 45"/>
                  <a:gd name="T31" fmla="*/ 73 h 195"/>
                  <a:gd name="T32" fmla="*/ 37 w 45"/>
                  <a:gd name="T33" fmla="*/ 49 h 195"/>
                  <a:gd name="T34" fmla="*/ 41 w 45"/>
                  <a:gd name="T35" fmla="*/ 24 h 195"/>
                  <a:gd name="T36" fmla="*/ 45 w 45"/>
                  <a:gd name="T37" fmla="*/ 0 h 195"/>
                  <a:gd name="T38" fmla="*/ 45 w 45"/>
                  <a:gd name="T39" fmla="*/ 0 h 195"/>
                  <a:gd name="T40" fmla="*/ 41 w 45"/>
                  <a:gd name="T41" fmla="*/ 0 h 1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195"/>
                  <a:gd name="T65" fmla="*/ 45 w 45"/>
                  <a:gd name="T66" fmla="*/ 195 h 1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195">
                    <a:moveTo>
                      <a:pt x="41" y="0"/>
                    </a:moveTo>
                    <a:lnTo>
                      <a:pt x="41" y="0"/>
                    </a:lnTo>
                    <a:lnTo>
                      <a:pt x="36" y="23"/>
                    </a:lnTo>
                    <a:lnTo>
                      <a:pt x="33" y="48"/>
                    </a:lnTo>
                    <a:lnTo>
                      <a:pt x="27" y="73"/>
                    </a:lnTo>
                    <a:lnTo>
                      <a:pt x="23" y="98"/>
                    </a:lnTo>
                    <a:lnTo>
                      <a:pt x="17" y="122"/>
                    </a:lnTo>
                    <a:lnTo>
                      <a:pt x="11" y="146"/>
                    </a:lnTo>
                    <a:lnTo>
                      <a:pt x="6" y="171"/>
                    </a:lnTo>
                    <a:lnTo>
                      <a:pt x="0" y="194"/>
                    </a:lnTo>
                    <a:lnTo>
                      <a:pt x="5" y="195"/>
                    </a:lnTo>
                    <a:lnTo>
                      <a:pt x="10" y="172"/>
                    </a:lnTo>
                    <a:lnTo>
                      <a:pt x="16" y="147"/>
                    </a:lnTo>
                    <a:lnTo>
                      <a:pt x="21" y="123"/>
                    </a:lnTo>
                    <a:lnTo>
                      <a:pt x="27" y="99"/>
                    </a:lnTo>
                    <a:lnTo>
                      <a:pt x="32" y="73"/>
                    </a:lnTo>
                    <a:lnTo>
                      <a:pt x="37" y="49"/>
                    </a:lnTo>
                    <a:lnTo>
                      <a:pt x="41" y="24"/>
                    </a:lnTo>
                    <a:lnTo>
                      <a:pt x="45" y="0"/>
                    </a:lnTo>
                    <a:lnTo>
                      <a:pt x="4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6" name="Freeform 131">
                <a:extLst>
                  <a:ext uri="{FF2B5EF4-FFF2-40B4-BE49-F238E27FC236}">
                    <a16:creationId xmlns:a16="http://schemas.microsoft.com/office/drawing/2014/main" id="{62172303-789F-E34C-AE96-FB676A312BBC}"/>
                  </a:ext>
                </a:extLst>
              </p:cNvPr>
              <p:cNvSpPr>
                <a:spLocks/>
              </p:cNvSpPr>
              <p:nvPr/>
            </p:nvSpPr>
            <p:spPr bwMode="auto">
              <a:xfrm>
                <a:off x="1110" y="1571"/>
                <a:ext cx="8" cy="98"/>
              </a:xfrm>
              <a:custGeom>
                <a:avLst/>
                <a:gdLst>
                  <a:gd name="T0" fmla="*/ 8 w 8"/>
                  <a:gd name="T1" fmla="*/ 0 h 98"/>
                  <a:gd name="T2" fmla="*/ 3 w 8"/>
                  <a:gd name="T3" fmla="*/ 0 h 98"/>
                  <a:gd name="T4" fmla="*/ 2 w 8"/>
                  <a:gd name="T5" fmla="*/ 12 h 98"/>
                  <a:gd name="T6" fmla="*/ 1 w 8"/>
                  <a:gd name="T7" fmla="*/ 24 h 98"/>
                  <a:gd name="T8" fmla="*/ 1 w 8"/>
                  <a:gd name="T9" fmla="*/ 37 h 98"/>
                  <a:gd name="T10" fmla="*/ 1 w 8"/>
                  <a:gd name="T11" fmla="*/ 49 h 98"/>
                  <a:gd name="T12" fmla="*/ 1 w 8"/>
                  <a:gd name="T13" fmla="*/ 61 h 98"/>
                  <a:gd name="T14" fmla="*/ 1 w 8"/>
                  <a:gd name="T15" fmla="*/ 73 h 98"/>
                  <a:gd name="T16" fmla="*/ 1 w 8"/>
                  <a:gd name="T17" fmla="*/ 86 h 98"/>
                  <a:gd name="T18" fmla="*/ 0 w 8"/>
                  <a:gd name="T19" fmla="*/ 98 h 98"/>
                  <a:gd name="T20" fmla="*/ 4 w 8"/>
                  <a:gd name="T21" fmla="*/ 98 h 98"/>
                  <a:gd name="T22" fmla="*/ 5 w 8"/>
                  <a:gd name="T23" fmla="*/ 86 h 98"/>
                  <a:gd name="T24" fmla="*/ 5 w 8"/>
                  <a:gd name="T25" fmla="*/ 73 h 98"/>
                  <a:gd name="T26" fmla="*/ 5 w 8"/>
                  <a:gd name="T27" fmla="*/ 61 h 98"/>
                  <a:gd name="T28" fmla="*/ 5 w 8"/>
                  <a:gd name="T29" fmla="*/ 49 h 98"/>
                  <a:gd name="T30" fmla="*/ 5 w 8"/>
                  <a:gd name="T31" fmla="*/ 37 h 98"/>
                  <a:gd name="T32" fmla="*/ 5 w 8"/>
                  <a:gd name="T33" fmla="*/ 24 h 98"/>
                  <a:gd name="T34" fmla="*/ 6 w 8"/>
                  <a:gd name="T35" fmla="*/ 12 h 98"/>
                  <a:gd name="T36" fmla="*/ 8 w 8"/>
                  <a:gd name="T37" fmla="*/ 0 h 98"/>
                  <a:gd name="T38" fmla="*/ 3 w 8"/>
                  <a:gd name="T39" fmla="*/ 0 h 98"/>
                  <a:gd name="T40" fmla="*/ 8 w 8"/>
                  <a:gd name="T41" fmla="*/ 0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98"/>
                  <a:gd name="T65" fmla="*/ 8 w 8"/>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98">
                    <a:moveTo>
                      <a:pt x="8" y="0"/>
                    </a:moveTo>
                    <a:lnTo>
                      <a:pt x="3" y="0"/>
                    </a:lnTo>
                    <a:lnTo>
                      <a:pt x="2" y="12"/>
                    </a:lnTo>
                    <a:lnTo>
                      <a:pt x="1" y="24"/>
                    </a:lnTo>
                    <a:lnTo>
                      <a:pt x="1" y="37"/>
                    </a:lnTo>
                    <a:lnTo>
                      <a:pt x="1" y="49"/>
                    </a:lnTo>
                    <a:lnTo>
                      <a:pt x="1" y="61"/>
                    </a:lnTo>
                    <a:lnTo>
                      <a:pt x="1" y="73"/>
                    </a:lnTo>
                    <a:lnTo>
                      <a:pt x="1" y="86"/>
                    </a:lnTo>
                    <a:lnTo>
                      <a:pt x="0" y="98"/>
                    </a:lnTo>
                    <a:lnTo>
                      <a:pt x="4" y="98"/>
                    </a:lnTo>
                    <a:lnTo>
                      <a:pt x="5" y="86"/>
                    </a:lnTo>
                    <a:lnTo>
                      <a:pt x="5" y="73"/>
                    </a:lnTo>
                    <a:lnTo>
                      <a:pt x="5" y="61"/>
                    </a:lnTo>
                    <a:lnTo>
                      <a:pt x="5" y="49"/>
                    </a:lnTo>
                    <a:lnTo>
                      <a:pt x="5" y="37"/>
                    </a:lnTo>
                    <a:lnTo>
                      <a:pt x="5" y="24"/>
                    </a:lnTo>
                    <a:lnTo>
                      <a:pt x="6" y="12"/>
                    </a:lnTo>
                    <a:lnTo>
                      <a:pt x="8" y="0"/>
                    </a:lnTo>
                    <a:lnTo>
                      <a:pt x="3" y="0"/>
                    </a:lnTo>
                    <a:lnTo>
                      <a:pt x="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7" name="Freeform 132">
                <a:extLst>
                  <a:ext uri="{FF2B5EF4-FFF2-40B4-BE49-F238E27FC236}">
                    <a16:creationId xmlns:a16="http://schemas.microsoft.com/office/drawing/2014/main" id="{EC5A4E17-B436-2B4C-A7C1-9C3EBAE1B94A}"/>
                  </a:ext>
                </a:extLst>
              </p:cNvPr>
              <p:cNvSpPr>
                <a:spLocks/>
              </p:cNvSpPr>
              <p:nvPr/>
            </p:nvSpPr>
            <p:spPr bwMode="auto">
              <a:xfrm>
                <a:off x="1112" y="1571"/>
                <a:ext cx="33" cy="257"/>
              </a:xfrm>
              <a:custGeom>
                <a:avLst/>
                <a:gdLst>
                  <a:gd name="T0" fmla="*/ 33 w 33"/>
                  <a:gd name="T1" fmla="*/ 256 h 257"/>
                  <a:gd name="T2" fmla="*/ 33 w 33"/>
                  <a:gd name="T3" fmla="*/ 256 h 257"/>
                  <a:gd name="T4" fmla="*/ 28 w 33"/>
                  <a:gd name="T5" fmla="*/ 243 h 257"/>
                  <a:gd name="T6" fmla="*/ 24 w 33"/>
                  <a:gd name="T7" fmla="*/ 230 h 257"/>
                  <a:gd name="T8" fmla="*/ 20 w 33"/>
                  <a:gd name="T9" fmla="*/ 215 h 257"/>
                  <a:gd name="T10" fmla="*/ 17 w 33"/>
                  <a:gd name="T11" fmla="*/ 199 h 257"/>
                  <a:gd name="T12" fmla="*/ 12 w 33"/>
                  <a:gd name="T13" fmla="*/ 165 h 257"/>
                  <a:gd name="T14" fmla="*/ 9 w 33"/>
                  <a:gd name="T15" fmla="*/ 128 h 257"/>
                  <a:gd name="T16" fmla="*/ 7 w 33"/>
                  <a:gd name="T17" fmla="*/ 93 h 257"/>
                  <a:gd name="T18" fmla="*/ 6 w 33"/>
                  <a:gd name="T19" fmla="*/ 58 h 257"/>
                  <a:gd name="T20" fmla="*/ 6 w 33"/>
                  <a:gd name="T21" fmla="*/ 27 h 257"/>
                  <a:gd name="T22" fmla="*/ 6 w 33"/>
                  <a:gd name="T23" fmla="*/ 0 h 257"/>
                  <a:gd name="T24" fmla="*/ 1 w 33"/>
                  <a:gd name="T25" fmla="*/ 0 h 257"/>
                  <a:gd name="T26" fmla="*/ 0 w 33"/>
                  <a:gd name="T27" fmla="*/ 27 h 257"/>
                  <a:gd name="T28" fmla="*/ 0 w 33"/>
                  <a:gd name="T29" fmla="*/ 58 h 257"/>
                  <a:gd name="T30" fmla="*/ 1 w 33"/>
                  <a:gd name="T31" fmla="*/ 93 h 257"/>
                  <a:gd name="T32" fmla="*/ 3 w 33"/>
                  <a:gd name="T33" fmla="*/ 129 h 257"/>
                  <a:gd name="T34" fmla="*/ 8 w 33"/>
                  <a:gd name="T35" fmla="*/ 165 h 257"/>
                  <a:gd name="T36" fmla="*/ 12 w 33"/>
                  <a:gd name="T37" fmla="*/ 200 h 257"/>
                  <a:gd name="T38" fmla="*/ 16 w 33"/>
                  <a:gd name="T39" fmla="*/ 216 h 257"/>
                  <a:gd name="T40" fmla="*/ 19 w 33"/>
                  <a:gd name="T41" fmla="*/ 231 h 257"/>
                  <a:gd name="T42" fmla="*/ 24 w 33"/>
                  <a:gd name="T43" fmla="*/ 244 h 257"/>
                  <a:gd name="T44" fmla="*/ 28 w 33"/>
                  <a:gd name="T45" fmla="*/ 257 h 257"/>
                  <a:gd name="T46" fmla="*/ 28 w 33"/>
                  <a:gd name="T47" fmla="*/ 257 h 257"/>
                  <a:gd name="T48" fmla="*/ 33 w 33"/>
                  <a:gd name="T49" fmla="*/ 256 h 2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257"/>
                  <a:gd name="T77" fmla="*/ 33 w 33"/>
                  <a:gd name="T78" fmla="*/ 257 h 2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257">
                    <a:moveTo>
                      <a:pt x="33" y="256"/>
                    </a:moveTo>
                    <a:lnTo>
                      <a:pt x="33" y="256"/>
                    </a:lnTo>
                    <a:lnTo>
                      <a:pt x="28" y="243"/>
                    </a:lnTo>
                    <a:lnTo>
                      <a:pt x="24" y="230"/>
                    </a:lnTo>
                    <a:lnTo>
                      <a:pt x="20" y="215"/>
                    </a:lnTo>
                    <a:lnTo>
                      <a:pt x="17" y="199"/>
                    </a:lnTo>
                    <a:lnTo>
                      <a:pt x="12" y="165"/>
                    </a:lnTo>
                    <a:lnTo>
                      <a:pt x="9" y="128"/>
                    </a:lnTo>
                    <a:lnTo>
                      <a:pt x="7" y="93"/>
                    </a:lnTo>
                    <a:lnTo>
                      <a:pt x="6" y="58"/>
                    </a:lnTo>
                    <a:lnTo>
                      <a:pt x="6" y="27"/>
                    </a:lnTo>
                    <a:lnTo>
                      <a:pt x="6" y="0"/>
                    </a:lnTo>
                    <a:lnTo>
                      <a:pt x="1" y="0"/>
                    </a:lnTo>
                    <a:lnTo>
                      <a:pt x="0" y="27"/>
                    </a:lnTo>
                    <a:lnTo>
                      <a:pt x="0" y="58"/>
                    </a:lnTo>
                    <a:lnTo>
                      <a:pt x="1" y="93"/>
                    </a:lnTo>
                    <a:lnTo>
                      <a:pt x="3" y="129"/>
                    </a:lnTo>
                    <a:lnTo>
                      <a:pt x="8" y="165"/>
                    </a:lnTo>
                    <a:lnTo>
                      <a:pt x="12" y="200"/>
                    </a:lnTo>
                    <a:lnTo>
                      <a:pt x="16" y="216"/>
                    </a:lnTo>
                    <a:lnTo>
                      <a:pt x="19" y="231"/>
                    </a:lnTo>
                    <a:lnTo>
                      <a:pt x="24" y="244"/>
                    </a:lnTo>
                    <a:lnTo>
                      <a:pt x="28" y="257"/>
                    </a:lnTo>
                    <a:lnTo>
                      <a:pt x="33" y="25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8" name="Freeform 133">
                <a:extLst>
                  <a:ext uri="{FF2B5EF4-FFF2-40B4-BE49-F238E27FC236}">
                    <a16:creationId xmlns:a16="http://schemas.microsoft.com/office/drawing/2014/main" id="{0E74D675-EF2B-D64C-9125-00C5464FBDDB}"/>
                  </a:ext>
                </a:extLst>
              </p:cNvPr>
              <p:cNvSpPr>
                <a:spLocks/>
              </p:cNvSpPr>
              <p:nvPr/>
            </p:nvSpPr>
            <p:spPr bwMode="auto">
              <a:xfrm>
                <a:off x="1140" y="1827"/>
                <a:ext cx="15" cy="71"/>
              </a:xfrm>
              <a:custGeom>
                <a:avLst/>
                <a:gdLst>
                  <a:gd name="T0" fmla="*/ 15 w 15"/>
                  <a:gd name="T1" fmla="*/ 70 h 71"/>
                  <a:gd name="T2" fmla="*/ 15 w 15"/>
                  <a:gd name="T3" fmla="*/ 70 h 71"/>
                  <a:gd name="T4" fmla="*/ 13 w 15"/>
                  <a:gd name="T5" fmla="*/ 61 h 71"/>
                  <a:gd name="T6" fmla="*/ 13 w 15"/>
                  <a:gd name="T7" fmla="*/ 52 h 71"/>
                  <a:gd name="T8" fmla="*/ 11 w 15"/>
                  <a:gd name="T9" fmla="*/ 42 h 71"/>
                  <a:gd name="T10" fmla="*/ 11 w 15"/>
                  <a:gd name="T11" fmla="*/ 33 h 71"/>
                  <a:gd name="T12" fmla="*/ 10 w 15"/>
                  <a:gd name="T13" fmla="*/ 25 h 71"/>
                  <a:gd name="T14" fmla="*/ 9 w 15"/>
                  <a:gd name="T15" fmla="*/ 16 h 71"/>
                  <a:gd name="T16" fmla="*/ 7 w 15"/>
                  <a:gd name="T17" fmla="*/ 8 h 71"/>
                  <a:gd name="T18" fmla="*/ 5 w 15"/>
                  <a:gd name="T19" fmla="*/ 0 h 71"/>
                  <a:gd name="T20" fmla="*/ 0 w 15"/>
                  <a:gd name="T21" fmla="*/ 1 h 71"/>
                  <a:gd name="T22" fmla="*/ 2 w 15"/>
                  <a:gd name="T23" fmla="*/ 9 h 71"/>
                  <a:gd name="T24" fmla="*/ 5 w 15"/>
                  <a:gd name="T25" fmla="*/ 17 h 71"/>
                  <a:gd name="T26" fmla="*/ 6 w 15"/>
                  <a:gd name="T27" fmla="*/ 25 h 71"/>
                  <a:gd name="T28" fmla="*/ 6 w 15"/>
                  <a:gd name="T29" fmla="*/ 34 h 71"/>
                  <a:gd name="T30" fmla="*/ 7 w 15"/>
                  <a:gd name="T31" fmla="*/ 43 h 71"/>
                  <a:gd name="T32" fmla="*/ 7 w 15"/>
                  <a:gd name="T33" fmla="*/ 53 h 71"/>
                  <a:gd name="T34" fmla="*/ 8 w 15"/>
                  <a:gd name="T35" fmla="*/ 62 h 71"/>
                  <a:gd name="T36" fmla="*/ 10 w 15"/>
                  <a:gd name="T37" fmla="*/ 71 h 71"/>
                  <a:gd name="T38" fmla="*/ 10 w 15"/>
                  <a:gd name="T39" fmla="*/ 71 h 71"/>
                  <a:gd name="T40" fmla="*/ 15 w 15"/>
                  <a:gd name="T41" fmla="*/ 70 h 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71"/>
                  <a:gd name="T65" fmla="*/ 15 w 15"/>
                  <a:gd name="T66" fmla="*/ 71 h 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71">
                    <a:moveTo>
                      <a:pt x="15" y="70"/>
                    </a:moveTo>
                    <a:lnTo>
                      <a:pt x="15" y="70"/>
                    </a:lnTo>
                    <a:lnTo>
                      <a:pt x="13" y="61"/>
                    </a:lnTo>
                    <a:lnTo>
                      <a:pt x="13" y="52"/>
                    </a:lnTo>
                    <a:lnTo>
                      <a:pt x="11" y="42"/>
                    </a:lnTo>
                    <a:lnTo>
                      <a:pt x="11" y="33"/>
                    </a:lnTo>
                    <a:lnTo>
                      <a:pt x="10" y="25"/>
                    </a:lnTo>
                    <a:lnTo>
                      <a:pt x="9" y="16"/>
                    </a:lnTo>
                    <a:lnTo>
                      <a:pt x="7" y="8"/>
                    </a:lnTo>
                    <a:lnTo>
                      <a:pt x="5" y="0"/>
                    </a:lnTo>
                    <a:lnTo>
                      <a:pt x="0" y="1"/>
                    </a:lnTo>
                    <a:lnTo>
                      <a:pt x="2" y="9"/>
                    </a:lnTo>
                    <a:lnTo>
                      <a:pt x="5" y="17"/>
                    </a:lnTo>
                    <a:lnTo>
                      <a:pt x="6" y="25"/>
                    </a:lnTo>
                    <a:lnTo>
                      <a:pt x="6" y="34"/>
                    </a:lnTo>
                    <a:lnTo>
                      <a:pt x="7" y="43"/>
                    </a:lnTo>
                    <a:lnTo>
                      <a:pt x="7" y="53"/>
                    </a:lnTo>
                    <a:lnTo>
                      <a:pt x="8" y="62"/>
                    </a:lnTo>
                    <a:lnTo>
                      <a:pt x="10" y="71"/>
                    </a:lnTo>
                    <a:lnTo>
                      <a:pt x="15" y="7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9" name="Freeform 134">
                <a:extLst>
                  <a:ext uri="{FF2B5EF4-FFF2-40B4-BE49-F238E27FC236}">
                    <a16:creationId xmlns:a16="http://schemas.microsoft.com/office/drawing/2014/main" id="{1676D66F-7128-614A-A710-486EA4D64307}"/>
                  </a:ext>
                </a:extLst>
              </p:cNvPr>
              <p:cNvSpPr>
                <a:spLocks/>
              </p:cNvSpPr>
              <p:nvPr/>
            </p:nvSpPr>
            <p:spPr bwMode="auto">
              <a:xfrm>
                <a:off x="1149" y="1897"/>
                <a:ext cx="7" cy="39"/>
              </a:xfrm>
              <a:custGeom>
                <a:avLst/>
                <a:gdLst>
                  <a:gd name="T0" fmla="*/ 6 w 7"/>
                  <a:gd name="T1" fmla="*/ 38 h 39"/>
                  <a:gd name="T2" fmla="*/ 6 w 7"/>
                  <a:gd name="T3" fmla="*/ 38 h 39"/>
                  <a:gd name="T4" fmla="*/ 5 w 7"/>
                  <a:gd name="T5" fmla="*/ 35 h 39"/>
                  <a:gd name="T6" fmla="*/ 5 w 7"/>
                  <a:gd name="T7" fmla="*/ 30 h 39"/>
                  <a:gd name="T8" fmla="*/ 6 w 7"/>
                  <a:gd name="T9" fmla="*/ 25 h 39"/>
                  <a:gd name="T10" fmla="*/ 6 w 7"/>
                  <a:gd name="T11" fmla="*/ 20 h 39"/>
                  <a:gd name="T12" fmla="*/ 6 w 7"/>
                  <a:gd name="T13" fmla="*/ 15 h 39"/>
                  <a:gd name="T14" fmla="*/ 7 w 7"/>
                  <a:gd name="T15" fmla="*/ 9 h 39"/>
                  <a:gd name="T16" fmla="*/ 6 w 7"/>
                  <a:gd name="T17" fmla="*/ 5 h 39"/>
                  <a:gd name="T18" fmla="*/ 6 w 7"/>
                  <a:gd name="T19" fmla="*/ 0 h 39"/>
                  <a:gd name="T20" fmla="*/ 1 w 7"/>
                  <a:gd name="T21" fmla="*/ 1 h 39"/>
                  <a:gd name="T22" fmla="*/ 1 w 7"/>
                  <a:gd name="T23" fmla="*/ 5 h 39"/>
                  <a:gd name="T24" fmla="*/ 1 w 7"/>
                  <a:gd name="T25" fmla="*/ 9 h 39"/>
                  <a:gd name="T26" fmla="*/ 1 w 7"/>
                  <a:gd name="T27" fmla="*/ 14 h 39"/>
                  <a:gd name="T28" fmla="*/ 1 w 7"/>
                  <a:gd name="T29" fmla="*/ 19 h 39"/>
                  <a:gd name="T30" fmla="*/ 0 w 7"/>
                  <a:gd name="T31" fmla="*/ 24 h 39"/>
                  <a:gd name="T32" fmla="*/ 0 w 7"/>
                  <a:gd name="T33" fmla="*/ 29 h 39"/>
                  <a:gd name="T34" fmla="*/ 0 w 7"/>
                  <a:gd name="T35" fmla="*/ 35 h 39"/>
                  <a:gd name="T36" fmla="*/ 1 w 7"/>
                  <a:gd name="T37" fmla="*/ 39 h 39"/>
                  <a:gd name="T38" fmla="*/ 1 w 7"/>
                  <a:gd name="T39" fmla="*/ 39 h 39"/>
                  <a:gd name="T40" fmla="*/ 6 w 7"/>
                  <a:gd name="T41" fmla="*/ 38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39"/>
                  <a:gd name="T65" fmla="*/ 7 w 7"/>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39">
                    <a:moveTo>
                      <a:pt x="6" y="38"/>
                    </a:moveTo>
                    <a:lnTo>
                      <a:pt x="6" y="38"/>
                    </a:lnTo>
                    <a:lnTo>
                      <a:pt x="5" y="35"/>
                    </a:lnTo>
                    <a:lnTo>
                      <a:pt x="5" y="30"/>
                    </a:lnTo>
                    <a:lnTo>
                      <a:pt x="6" y="25"/>
                    </a:lnTo>
                    <a:lnTo>
                      <a:pt x="6" y="20"/>
                    </a:lnTo>
                    <a:lnTo>
                      <a:pt x="6" y="15"/>
                    </a:lnTo>
                    <a:lnTo>
                      <a:pt x="7" y="9"/>
                    </a:lnTo>
                    <a:lnTo>
                      <a:pt x="6" y="5"/>
                    </a:lnTo>
                    <a:lnTo>
                      <a:pt x="6" y="0"/>
                    </a:lnTo>
                    <a:lnTo>
                      <a:pt x="1" y="1"/>
                    </a:lnTo>
                    <a:lnTo>
                      <a:pt x="1" y="5"/>
                    </a:lnTo>
                    <a:lnTo>
                      <a:pt x="1" y="9"/>
                    </a:lnTo>
                    <a:lnTo>
                      <a:pt x="1" y="14"/>
                    </a:lnTo>
                    <a:lnTo>
                      <a:pt x="1" y="19"/>
                    </a:lnTo>
                    <a:lnTo>
                      <a:pt x="0" y="24"/>
                    </a:lnTo>
                    <a:lnTo>
                      <a:pt x="0" y="29"/>
                    </a:lnTo>
                    <a:lnTo>
                      <a:pt x="0" y="35"/>
                    </a:lnTo>
                    <a:lnTo>
                      <a:pt x="1" y="39"/>
                    </a:lnTo>
                    <a:lnTo>
                      <a:pt x="6" y="3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0" name="Freeform 135">
                <a:extLst>
                  <a:ext uri="{FF2B5EF4-FFF2-40B4-BE49-F238E27FC236}">
                    <a16:creationId xmlns:a16="http://schemas.microsoft.com/office/drawing/2014/main" id="{AD283A51-0799-5541-8416-6D3A90B7CEC1}"/>
                  </a:ext>
                </a:extLst>
              </p:cNvPr>
              <p:cNvSpPr>
                <a:spLocks/>
              </p:cNvSpPr>
              <p:nvPr/>
            </p:nvSpPr>
            <p:spPr bwMode="auto">
              <a:xfrm>
                <a:off x="1150" y="1935"/>
                <a:ext cx="85" cy="271"/>
              </a:xfrm>
              <a:custGeom>
                <a:avLst/>
                <a:gdLst>
                  <a:gd name="T0" fmla="*/ 85 w 85"/>
                  <a:gd name="T1" fmla="*/ 269 h 271"/>
                  <a:gd name="T2" fmla="*/ 85 w 85"/>
                  <a:gd name="T3" fmla="*/ 269 h 271"/>
                  <a:gd name="T4" fmla="*/ 78 w 85"/>
                  <a:gd name="T5" fmla="*/ 239 h 271"/>
                  <a:gd name="T6" fmla="*/ 69 w 85"/>
                  <a:gd name="T7" fmla="*/ 205 h 271"/>
                  <a:gd name="T8" fmla="*/ 58 w 85"/>
                  <a:gd name="T9" fmla="*/ 170 h 271"/>
                  <a:gd name="T10" fmla="*/ 47 w 85"/>
                  <a:gd name="T11" fmla="*/ 133 h 271"/>
                  <a:gd name="T12" fmla="*/ 34 w 85"/>
                  <a:gd name="T13" fmla="*/ 97 h 271"/>
                  <a:gd name="T14" fmla="*/ 23 w 85"/>
                  <a:gd name="T15" fmla="*/ 62 h 271"/>
                  <a:gd name="T16" fmla="*/ 13 w 85"/>
                  <a:gd name="T17" fmla="*/ 29 h 271"/>
                  <a:gd name="T18" fmla="*/ 5 w 85"/>
                  <a:gd name="T19" fmla="*/ 0 h 271"/>
                  <a:gd name="T20" fmla="*/ 0 w 85"/>
                  <a:gd name="T21" fmla="*/ 1 h 271"/>
                  <a:gd name="T22" fmla="*/ 8 w 85"/>
                  <a:gd name="T23" fmla="*/ 30 h 271"/>
                  <a:gd name="T24" fmla="*/ 18 w 85"/>
                  <a:gd name="T25" fmla="*/ 63 h 271"/>
                  <a:gd name="T26" fmla="*/ 30 w 85"/>
                  <a:gd name="T27" fmla="*/ 98 h 271"/>
                  <a:gd name="T28" fmla="*/ 42 w 85"/>
                  <a:gd name="T29" fmla="*/ 135 h 271"/>
                  <a:gd name="T30" fmla="*/ 53 w 85"/>
                  <a:gd name="T31" fmla="*/ 172 h 271"/>
                  <a:gd name="T32" fmla="*/ 65 w 85"/>
                  <a:gd name="T33" fmla="*/ 206 h 271"/>
                  <a:gd name="T34" fmla="*/ 74 w 85"/>
                  <a:gd name="T35" fmla="*/ 240 h 271"/>
                  <a:gd name="T36" fmla="*/ 80 w 85"/>
                  <a:gd name="T37" fmla="*/ 271 h 271"/>
                  <a:gd name="T38" fmla="*/ 80 w 85"/>
                  <a:gd name="T39" fmla="*/ 271 h 271"/>
                  <a:gd name="T40" fmla="*/ 85 w 85"/>
                  <a:gd name="T41" fmla="*/ 269 h 2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271"/>
                  <a:gd name="T65" fmla="*/ 85 w 85"/>
                  <a:gd name="T66" fmla="*/ 271 h 2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271">
                    <a:moveTo>
                      <a:pt x="85" y="269"/>
                    </a:moveTo>
                    <a:lnTo>
                      <a:pt x="85" y="269"/>
                    </a:lnTo>
                    <a:lnTo>
                      <a:pt x="78" y="239"/>
                    </a:lnTo>
                    <a:lnTo>
                      <a:pt x="69" y="205"/>
                    </a:lnTo>
                    <a:lnTo>
                      <a:pt x="58" y="170"/>
                    </a:lnTo>
                    <a:lnTo>
                      <a:pt x="47" y="133"/>
                    </a:lnTo>
                    <a:lnTo>
                      <a:pt x="34" y="97"/>
                    </a:lnTo>
                    <a:lnTo>
                      <a:pt x="23" y="62"/>
                    </a:lnTo>
                    <a:lnTo>
                      <a:pt x="13" y="29"/>
                    </a:lnTo>
                    <a:lnTo>
                      <a:pt x="5" y="0"/>
                    </a:lnTo>
                    <a:lnTo>
                      <a:pt x="0" y="1"/>
                    </a:lnTo>
                    <a:lnTo>
                      <a:pt x="8" y="30"/>
                    </a:lnTo>
                    <a:lnTo>
                      <a:pt x="18" y="63"/>
                    </a:lnTo>
                    <a:lnTo>
                      <a:pt x="30" y="98"/>
                    </a:lnTo>
                    <a:lnTo>
                      <a:pt x="42" y="135"/>
                    </a:lnTo>
                    <a:lnTo>
                      <a:pt x="53" y="172"/>
                    </a:lnTo>
                    <a:lnTo>
                      <a:pt x="65" y="206"/>
                    </a:lnTo>
                    <a:lnTo>
                      <a:pt x="74" y="240"/>
                    </a:lnTo>
                    <a:lnTo>
                      <a:pt x="80" y="271"/>
                    </a:lnTo>
                    <a:lnTo>
                      <a:pt x="85" y="26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1" name="Freeform 136">
                <a:extLst>
                  <a:ext uri="{FF2B5EF4-FFF2-40B4-BE49-F238E27FC236}">
                    <a16:creationId xmlns:a16="http://schemas.microsoft.com/office/drawing/2014/main" id="{6289B16F-C0E7-EE46-9A46-DB893BC6379C}"/>
                  </a:ext>
                </a:extLst>
              </p:cNvPr>
              <p:cNvSpPr>
                <a:spLocks/>
              </p:cNvSpPr>
              <p:nvPr/>
            </p:nvSpPr>
            <p:spPr bwMode="auto">
              <a:xfrm>
                <a:off x="1230" y="2204"/>
                <a:ext cx="16" cy="30"/>
              </a:xfrm>
              <a:custGeom>
                <a:avLst/>
                <a:gdLst>
                  <a:gd name="T0" fmla="*/ 16 w 16"/>
                  <a:gd name="T1" fmla="*/ 27 h 30"/>
                  <a:gd name="T2" fmla="*/ 16 w 16"/>
                  <a:gd name="T3" fmla="*/ 27 h 30"/>
                  <a:gd name="T4" fmla="*/ 14 w 16"/>
                  <a:gd name="T5" fmla="*/ 25 h 30"/>
                  <a:gd name="T6" fmla="*/ 13 w 16"/>
                  <a:gd name="T7" fmla="*/ 22 h 30"/>
                  <a:gd name="T8" fmla="*/ 11 w 16"/>
                  <a:gd name="T9" fmla="*/ 18 h 30"/>
                  <a:gd name="T10" fmla="*/ 9 w 16"/>
                  <a:gd name="T11" fmla="*/ 14 h 30"/>
                  <a:gd name="T12" fmla="*/ 7 w 16"/>
                  <a:gd name="T13" fmla="*/ 10 h 30"/>
                  <a:gd name="T14" fmla="*/ 6 w 16"/>
                  <a:gd name="T15" fmla="*/ 6 h 30"/>
                  <a:gd name="T16" fmla="*/ 5 w 16"/>
                  <a:gd name="T17" fmla="*/ 3 h 30"/>
                  <a:gd name="T18" fmla="*/ 5 w 16"/>
                  <a:gd name="T19" fmla="*/ 0 h 30"/>
                  <a:gd name="T20" fmla="*/ 0 w 16"/>
                  <a:gd name="T21" fmla="*/ 2 h 30"/>
                  <a:gd name="T22" fmla="*/ 0 w 16"/>
                  <a:gd name="T23" fmla="*/ 4 h 30"/>
                  <a:gd name="T24" fmla="*/ 2 w 16"/>
                  <a:gd name="T25" fmla="*/ 7 h 30"/>
                  <a:gd name="T26" fmla="*/ 3 w 16"/>
                  <a:gd name="T27" fmla="*/ 11 h 30"/>
                  <a:gd name="T28" fmla="*/ 5 w 16"/>
                  <a:gd name="T29" fmla="*/ 15 h 30"/>
                  <a:gd name="T30" fmla="*/ 6 w 16"/>
                  <a:gd name="T31" fmla="*/ 20 h 30"/>
                  <a:gd name="T32" fmla="*/ 8 w 16"/>
                  <a:gd name="T33" fmla="*/ 24 h 30"/>
                  <a:gd name="T34" fmla="*/ 11 w 16"/>
                  <a:gd name="T35" fmla="*/ 27 h 30"/>
                  <a:gd name="T36" fmla="*/ 13 w 16"/>
                  <a:gd name="T37" fmla="*/ 30 h 30"/>
                  <a:gd name="T38" fmla="*/ 13 w 16"/>
                  <a:gd name="T39" fmla="*/ 30 h 30"/>
                  <a:gd name="T40" fmla="*/ 16 w 16"/>
                  <a:gd name="T41" fmla="*/ 27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0"/>
                  <a:gd name="T65" fmla="*/ 16 w 16"/>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0">
                    <a:moveTo>
                      <a:pt x="16" y="27"/>
                    </a:moveTo>
                    <a:lnTo>
                      <a:pt x="16" y="27"/>
                    </a:lnTo>
                    <a:lnTo>
                      <a:pt x="14" y="25"/>
                    </a:lnTo>
                    <a:lnTo>
                      <a:pt x="13" y="22"/>
                    </a:lnTo>
                    <a:lnTo>
                      <a:pt x="11" y="18"/>
                    </a:lnTo>
                    <a:lnTo>
                      <a:pt x="9" y="14"/>
                    </a:lnTo>
                    <a:lnTo>
                      <a:pt x="7" y="10"/>
                    </a:lnTo>
                    <a:lnTo>
                      <a:pt x="6" y="6"/>
                    </a:lnTo>
                    <a:lnTo>
                      <a:pt x="5" y="3"/>
                    </a:lnTo>
                    <a:lnTo>
                      <a:pt x="5" y="0"/>
                    </a:lnTo>
                    <a:lnTo>
                      <a:pt x="0" y="2"/>
                    </a:lnTo>
                    <a:lnTo>
                      <a:pt x="0" y="4"/>
                    </a:lnTo>
                    <a:lnTo>
                      <a:pt x="2" y="7"/>
                    </a:lnTo>
                    <a:lnTo>
                      <a:pt x="3" y="11"/>
                    </a:lnTo>
                    <a:lnTo>
                      <a:pt x="5" y="15"/>
                    </a:lnTo>
                    <a:lnTo>
                      <a:pt x="6" y="20"/>
                    </a:lnTo>
                    <a:lnTo>
                      <a:pt x="8" y="24"/>
                    </a:lnTo>
                    <a:lnTo>
                      <a:pt x="11" y="27"/>
                    </a:lnTo>
                    <a:lnTo>
                      <a:pt x="13" y="30"/>
                    </a:lnTo>
                    <a:lnTo>
                      <a:pt x="16" y="2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2" name="Freeform 137">
                <a:extLst>
                  <a:ext uri="{FF2B5EF4-FFF2-40B4-BE49-F238E27FC236}">
                    <a16:creationId xmlns:a16="http://schemas.microsoft.com/office/drawing/2014/main" id="{E4AD3DCC-0DD1-3848-9D30-732645A83AE7}"/>
                  </a:ext>
                </a:extLst>
              </p:cNvPr>
              <p:cNvSpPr>
                <a:spLocks/>
              </p:cNvSpPr>
              <p:nvPr/>
            </p:nvSpPr>
            <p:spPr bwMode="auto">
              <a:xfrm>
                <a:off x="1237" y="2231"/>
                <a:ext cx="10" cy="60"/>
              </a:xfrm>
              <a:custGeom>
                <a:avLst/>
                <a:gdLst>
                  <a:gd name="T0" fmla="*/ 5 w 10"/>
                  <a:gd name="T1" fmla="*/ 60 h 60"/>
                  <a:gd name="T2" fmla="*/ 5 w 10"/>
                  <a:gd name="T3" fmla="*/ 60 h 60"/>
                  <a:gd name="T4" fmla="*/ 5 w 10"/>
                  <a:gd name="T5" fmla="*/ 50 h 60"/>
                  <a:gd name="T6" fmla="*/ 5 w 10"/>
                  <a:gd name="T7" fmla="*/ 41 h 60"/>
                  <a:gd name="T8" fmla="*/ 6 w 10"/>
                  <a:gd name="T9" fmla="*/ 32 h 60"/>
                  <a:gd name="T10" fmla="*/ 8 w 10"/>
                  <a:gd name="T11" fmla="*/ 23 h 60"/>
                  <a:gd name="T12" fmla="*/ 9 w 10"/>
                  <a:gd name="T13" fmla="*/ 15 h 60"/>
                  <a:gd name="T14" fmla="*/ 10 w 10"/>
                  <a:gd name="T15" fmla="*/ 9 h 60"/>
                  <a:gd name="T16" fmla="*/ 10 w 10"/>
                  <a:gd name="T17" fmla="*/ 4 h 60"/>
                  <a:gd name="T18" fmla="*/ 9 w 10"/>
                  <a:gd name="T19" fmla="*/ 0 h 60"/>
                  <a:gd name="T20" fmla="*/ 6 w 10"/>
                  <a:gd name="T21" fmla="*/ 3 h 60"/>
                  <a:gd name="T22" fmla="*/ 6 w 10"/>
                  <a:gd name="T23" fmla="*/ 4 h 60"/>
                  <a:gd name="T24" fmla="*/ 6 w 10"/>
                  <a:gd name="T25" fmla="*/ 8 h 60"/>
                  <a:gd name="T26" fmla="*/ 5 w 10"/>
                  <a:gd name="T27" fmla="*/ 14 h 60"/>
                  <a:gd name="T28" fmla="*/ 4 w 10"/>
                  <a:gd name="T29" fmla="*/ 22 h 60"/>
                  <a:gd name="T30" fmla="*/ 1 w 10"/>
                  <a:gd name="T31" fmla="*/ 31 h 60"/>
                  <a:gd name="T32" fmla="*/ 0 w 10"/>
                  <a:gd name="T33" fmla="*/ 41 h 60"/>
                  <a:gd name="T34" fmla="*/ 0 w 10"/>
                  <a:gd name="T35" fmla="*/ 50 h 60"/>
                  <a:gd name="T36" fmla="*/ 0 w 10"/>
                  <a:gd name="T37" fmla="*/ 60 h 60"/>
                  <a:gd name="T38" fmla="*/ 0 w 10"/>
                  <a:gd name="T39" fmla="*/ 60 h 60"/>
                  <a:gd name="T40" fmla="*/ 5 w 10"/>
                  <a:gd name="T41" fmla="*/ 60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60"/>
                  <a:gd name="T65" fmla="*/ 10 w 10"/>
                  <a:gd name="T66" fmla="*/ 60 h 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60">
                    <a:moveTo>
                      <a:pt x="5" y="60"/>
                    </a:moveTo>
                    <a:lnTo>
                      <a:pt x="5" y="60"/>
                    </a:lnTo>
                    <a:lnTo>
                      <a:pt x="5" y="50"/>
                    </a:lnTo>
                    <a:lnTo>
                      <a:pt x="5" y="41"/>
                    </a:lnTo>
                    <a:lnTo>
                      <a:pt x="6" y="32"/>
                    </a:lnTo>
                    <a:lnTo>
                      <a:pt x="8" y="23"/>
                    </a:lnTo>
                    <a:lnTo>
                      <a:pt x="9" y="15"/>
                    </a:lnTo>
                    <a:lnTo>
                      <a:pt x="10" y="9"/>
                    </a:lnTo>
                    <a:lnTo>
                      <a:pt x="10" y="4"/>
                    </a:lnTo>
                    <a:lnTo>
                      <a:pt x="9" y="0"/>
                    </a:lnTo>
                    <a:lnTo>
                      <a:pt x="6" y="3"/>
                    </a:lnTo>
                    <a:lnTo>
                      <a:pt x="6" y="4"/>
                    </a:lnTo>
                    <a:lnTo>
                      <a:pt x="6" y="8"/>
                    </a:lnTo>
                    <a:lnTo>
                      <a:pt x="5" y="14"/>
                    </a:lnTo>
                    <a:lnTo>
                      <a:pt x="4" y="22"/>
                    </a:lnTo>
                    <a:lnTo>
                      <a:pt x="1" y="31"/>
                    </a:lnTo>
                    <a:lnTo>
                      <a:pt x="0" y="41"/>
                    </a:lnTo>
                    <a:lnTo>
                      <a:pt x="0" y="50"/>
                    </a:lnTo>
                    <a:lnTo>
                      <a:pt x="0" y="60"/>
                    </a:lnTo>
                    <a:lnTo>
                      <a:pt x="5" y="6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3" name="Freeform 138">
                <a:extLst>
                  <a:ext uri="{FF2B5EF4-FFF2-40B4-BE49-F238E27FC236}">
                    <a16:creationId xmlns:a16="http://schemas.microsoft.com/office/drawing/2014/main" id="{60B2AA0A-1B7A-8B44-B47D-8096F1F74605}"/>
                  </a:ext>
                </a:extLst>
              </p:cNvPr>
              <p:cNvSpPr>
                <a:spLocks/>
              </p:cNvSpPr>
              <p:nvPr/>
            </p:nvSpPr>
            <p:spPr bwMode="auto">
              <a:xfrm>
                <a:off x="1237" y="2291"/>
                <a:ext cx="30" cy="128"/>
              </a:xfrm>
              <a:custGeom>
                <a:avLst/>
                <a:gdLst>
                  <a:gd name="T0" fmla="*/ 30 w 30"/>
                  <a:gd name="T1" fmla="*/ 128 h 128"/>
                  <a:gd name="T2" fmla="*/ 30 w 30"/>
                  <a:gd name="T3" fmla="*/ 128 h 128"/>
                  <a:gd name="T4" fmla="*/ 27 w 30"/>
                  <a:gd name="T5" fmla="*/ 108 h 128"/>
                  <a:gd name="T6" fmla="*/ 24 w 30"/>
                  <a:gd name="T7" fmla="*/ 92 h 128"/>
                  <a:gd name="T8" fmla="*/ 21 w 30"/>
                  <a:gd name="T9" fmla="*/ 76 h 128"/>
                  <a:gd name="T10" fmla="*/ 17 w 30"/>
                  <a:gd name="T11" fmla="*/ 62 h 128"/>
                  <a:gd name="T12" fmla="*/ 13 w 30"/>
                  <a:gd name="T13" fmla="*/ 48 h 128"/>
                  <a:gd name="T14" fmla="*/ 9 w 30"/>
                  <a:gd name="T15" fmla="*/ 34 h 128"/>
                  <a:gd name="T16" fmla="*/ 7 w 30"/>
                  <a:gd name="T17" fmla="*/ 18 h 128"/>
                  <a:gd name="T18" fmla="*/ 5 w 30"/>
                  <a:gd name="T19" fmla="*/ 0 h 128"/>
                  <a:gd name="T20" fmla="*/ 0 w 30"/>
                  <a:gd name="T21" fmla="*/ 0 h 128"/>
                  <a:gd name="T22" fmla="*/ 2 w 30"/>
                  <a:gd name="T23" fmla="*/ 18 h 128"/>
                  <a:gd name="T24" fmla="*/ 5 w 30"/>
                  <a:gd name="T25" fmla="*/ 35 h 128"/>
                  <a:gd name="T26" fmla="*/ 8 w 30"/>
                  <a:gd name="T27" fmla="*/ 49 h 128"/>
                  <a:gd name="T28" fmla="*/ 13 w 30"/>
                  <a:gd name="T29" fmla="*/ 63 h 128"/>
                  <a:gd name="T30" fmla="*/ 16 w 30"/>
                  <a:gd name="T31" fmla="*/ 77 h 128"/>
                  <a:gd name="T32" fmla="*/ 19 w 30"/>
                  <a:gd name="T33" fmla="*/ 92 h 128"/>
                  <a:gd name="T34" fmla="*/ 23 w 30"/>
                  <a:gd name="T35" fmla="*/ 109 h 128"/>
                  <a:gd name="T36" fmla="*/ 25 w 30"/>
                  <a:gd name="T37" fmla="*/ 128 h 128"/>
                  <a:gd name="T38" fmla="*/ 25 w 30"/>
                  <a:gd name="T39" fmla="*/ 128 h 128"/>
                  <a:gd name="T40" fmla="*/ 30 w 30"/>
                  <a:gd name="T41" fmla="*/ 128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128"/>
                  <a:gd name="T65" fmla="*/ 30 w 30"/>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128">
                    <a:moveTo>
                      <a:pt x="30" y="128"/>
                    </a:moveTo>
                    <a:lnTo>
                      <a:pt x="30" y="128"/>
                    </a:lnTo>
                    <a:lnTo>
                      <a:pt x="27" y="108"/>
                    </a:lnTo>
                    <a:lnTo>
                      <a:pt x="24" y="92"/>
                    </a:lnTo>
                    <a:lnTo>
                      <a:pt x="21" y="76"/>
                    </a:lnTo>
                    <a:lnTo>
                      <a:pt x="17" y="62"/>
                    </a:lnTo>
                    <a:lnTo>
                      <a:pt x="13" y="48"/>
                    </a:lnTo>
                    <a:lnTo>
                      <a:pt x="9" y="34"/>
                    </a:lnTo>
                    <a:lnTo>
                      <a:pt x="7" y="18"/>
                    </a:lnTo>
                    <a:lnTo>
                      <a:pt x="5" y="0"/>
                    </a:lnTo>
                    <a:lnTo>
                      <a:pt x="0" y="0"/>
                    </a:lnTo>
                    <a:lnTo>
                      <a:pt x="2" y="18"/>
                    </a:lnTo>
                    <a:lnTo>
                      <a:pt x="5" y="35"/>
                    </a:lnTo>
                    <a:lnTo>
                      <a:pt x="8" y="49"/>
                    </a:lnTo>
                    <a:lnTo>
                      <a:pt x="13" y="63"/>
                    </a:lnTo>
                    <a:lnTo>
                      <a:pt x="16" y="77"/>
                    </a:lnTo>
                    <a:lnTo>
                      <a:pt x="19" y="92"/>
                    </a:lnTo>
                    <a:lnTo>
                      <a:pt x="23" y="109"/>
                    </a:lnTo>
                    <a:lnTo>
                      <a:pt x="25" y="128"/>
                    </a:lnTo>
                    <a:lnTo>
                      <a:pt x="30" y="1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4" name="Freeform 139">
                <a:extLst>
                  <a:ext uri="{FF2B5EF4-FFF2-40B4-BE49-F238E27FC236}">
                    <a16:creationId xmlns:a16="http://schemas.microsoft.com/office/drawing/2014/main" id="{FB7B1A38-0E86-E441-90AE-4249C77AC146}"/>
                  </a:ext>
                </a:extLst>
              </p:cNvPr>
              <p:cNvSpPr>
                <a:spLocks/>
              </p:cNvSpPr>
              <p:nvPr/>
            </p:nvSpPr>
            <p:spPr bwMode="auto">
              <a:xfrm>
                <a:off x="1262" y="2419"/>
                <a:ext cx="25" cy="44"/>
              </a:xfrm>
              <a:custGeom>
                <a:avLst/>
                <a:gdLst>
                  <a:gd name="T0" fmla="*/ 25 w 25"/>
                  <a:gd name="T1" fmla="*/ 41 h 44"/>
                  <a:gd name="T2" fmla="*/ 24 w 25"/>
                  <a:gd name="T3" fmla="*/ 40 h 44"/>
                  <a:gd name="T4" fmla="*/ 19 w 25"/>
                  <a:gd name="T5" fmla="*/ 37 h 44"/>
                  <a:gd name="T6" fmla="*/ 15 w 25"/>
                  <a:gd name="T7" fmla="*/ 33 h 44"/>
                  <a:gd name="T8" fmla="*/ 11 w 25"/>
                  <a:gd name="T9" fmla="*/ 29 h 44"/>
                  <a:gd name="T10" fmla="*/ 9 w 25"/>
                  <a:gd name="T11" fmla="*/ 23 h 44"/>
                  <a:gd name="T12" fmla="*/ 7 w 25"/>
                  <a:gd name="T13" fmla="*/ 18 h 44"/>
                  <a:gd name="T14" fmla="*/ 6 w 25"/>
                  <a:gd name="T15" fmla="*/ 12 h 44"/>
                  <a:gd name="T16" fmla="*/ 5 w 25"/>
                  <a:gd name="T17" fmla="*/ 6 h 44"/>
                  <a:gd name="T18" fmla="*/ 5 w 25"/>
                  <a:gd name="T19" fmla="*/ 0 h 44"/>
                  <a:gd name="T20" fmla="*/ 0 w 25"/>
                  <a:gd name="T21" fmla="*/ 0 h 44"/>
                  <a:gd name="T22" fmla="*/ 0 w 25"/>
                  <a:gd name="T23" fmla="*/ 6 h 44"/>
                  <a:gd name="T24" fmla="*/ 1 w 25"/>
                  <a:gd name="T25" fmla="*/ 13 h 44"/>
                  <a:gd name="T26" fmla="*/ 2 w 25"/>
                  <a:gd name="T27" fmla="*/ 19 h 44"/>
                  <a:gd name="T28" fmla="*/ 5 w 25"/>
                  <a:gd name="T29" fmla="*/ 25 h 44"/>
                  <a:gd name="T30" fmla="*/ 7 w 25"/>
                  <a:gd name="T31" fmla="*/ 31 h 44"/>
                  <a:gd name="T32" fmla="*/ 11 w 25"/>
                  <a:gd name="T33" fmla="*/ 36 h 44"/>
                  <a:gd name="T34" fmla="*/ 16 w 25"/>
                  <a:gd name="T35" fmla="*/ 40 h 44"/>
                  <a:gd name="T36" fmla="*/ 22 w 25"/>
                  <a:gd name="T37" fmla="*/ 44 h 44"/>
                  <a:gd name="T38" fmla="*/ 22 w 25"/>
                  <a:gd name="T39" fmla="*/ 43 h 44"/>
                  <a:gd name="T40" fmla="*/ 25 w 25"/>
                  <a:gd name="T41" fmla="*/ 41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44"/>
                  <a:gd name="T65" fmla="*/ 25 w 25"/>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44">
                    <a:moveTo>
                      <a:pt x="25" y="41"/>
                    </a:moveTo>
                    <a:lnTo>
                      <a:pt x="24" y="40"/>
                    </a:lnTo>
                    <a:lnTo>
                      <a:pt x="19" y="37"/>
                    </a:lnTo>
                    <a:lnTo>
                      <a:pt x="15" y="33"/>
                    </a:lnTo>
                    <a:lnTo>
                      <a:pt x="11" y="29"/>
                    </a:lnTo>
                    <a:lnTo>
                      <a:pt x="9" y="23"/>
                    </a:lnTo>
                    <a:lnTo>
                      <a:pt x="7" y="18"/>
                    </a:lnTo>
                    <a:lnTo>
                      <a:pt x="6" y="12"/>
                    </a:lnTo>
                    <a:lnTo>
                      <a:pt x="5" y="6"/>
                    </a:lnTo>
                    <a:lnTo>
                      <a:pt x="5" y="0"/>
                    </a:lnTo>
                    <a:lnTo>
                      <a:pt x="0" y="0"/>
                    </a:lnTo>
                    <a:lnTo>
                      <a:pt x="0" y="6"/>
                    </a:lnTo>
                    <a:lnTo>
                      <a:pt x="1" y="13"/>
                    </a:lnTo>
                    <a:lnTo>
                      <a:pt x="2" y="19"/>
                    </a:lnTo>
                    <a:lnTo>
                      <a:pt x="5" y="25"/>
                    </a:lnTo>
                    <a:lnTo>
                      <a:pt x="7" y="31"/>
                    </a:lnTo>
                    <a:lnTo>
                      <a:pt x="11" y="36"/>
                    </a:lnTo>
                    <a:lnTo>
                      <a:pt x="16" y="40"/>
                    </a:lnTo>
                    <a:lnTo>
                      <a:pt x="22" y="44"/>
                    </a:lnTo>
                    <a:lnTo>
                      <a:pt x="22" y="43"/>
                    </a:lnTo>
                    <a:lnTo>
                      <a:pt x="25"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5" name="Freeform 140">
                <a:extLst>
                  <a:ext uri="{FF2B5EF4-FFF2-40B4-BE49-F238E27FC236}">
                    <a16:creationId xmlns:a16="http://schemas.microsoft.com/office/drawing/2014/main" id="{2DCCDF03-6994-9B4E-A535-984B637B1C66}"/>
                  </a:ext>
                </a:extLst>
              </p:cNvPr>
              <p:cNvSpPr>
                <a:spLocks/>
              </p:cNvSpPr>
              <p:nvPr/>
            </p:nvSpPr>
            <p:spPr bwMode="auto">
              <a:xfrm>
                <a:off x="1284" y="2456"/>
                <a:ext cx="19" cy="10"/>
              </a:xfrm>
              <a:custGeom>
                <a:avLst/>
                <a:gdLst>
                  <a:gd name="T0" fmla="*/ 19 w 19"/>
                  <a:gd name="T1" fmla="*/ 3 h 10"/>
                  <a:gd name="T2" fmla="*/ 14 w 19"/>
                  <a:gd name="T3" fmla="*/ 4 h 10"/>
                  <a:gd name="T4" fmla="*/ 14 w 19"/>
                  <a:gd name="T5" fmla="*/ 5 h 10"/>
                  <a:gd name="T6" fmla="*/ 13 w 19"/>
                  <a:gd name="T7" fmla="*/ 5 h 10"/>
                  <a:gd name="T8" fmla="*/ 11 w 19"/>
                  <a:gd name="T9" fmla="*/ 5 h 10"/>
                  <a:gd name="T10" fmla="*/ 9 w 19"/>
                  <a:gd name="T11" fmla="*/ 5 h 10"/>
                  <a:gd name="T12" fmla="*/ 6 w 19"/>
                  <a:gd name="T13" fmla="*/ 5 h 10"/>
                  <a:gd name="T14" fmla="*/ 4 w 19"/>
                  <a:gd name="T15" fmla="*/ 4 h 10"/>
                  <a:gd name="T16" fmla="*/ 3 w 19"/>
                  <a:gd name="T17" fmla="*/ 4 h 10"/>
                  <a:gd name="T18" fmla="*/ 3 w 19"/>
                  <a:gd name="T19" fmla="*/ 4 h 10"/>
                  <a:gd name="T20" fmla="*/ 0 w 19"/>
                  <a:gd name="T21" fmla="*/ 6 h 10"/>
                  <a:gd name="T22" fmla="*/ 1 w 19"/>
                  <a:gd name="T23" fmla="*/ 8 h 10"/>
                  <a:gd name="T24" fmla="*/ 3 w 19"/>
                  <a:gd name="T25" fmla="*/ 8 h 10"/>
                  <a:gd name="T26" fmla="*/ 5 w 19"/>
                  <a:gd name="T27" fmla="*/ 9 h 10"/>
                  <a:gd name="T28" fmla="*/ 9 w 19"/>
                  <a:gd name="T29" fmla="*/ 9 h 10"/>
                  <a:gd name="T30" fmla="*/ 11 w 19"/>
                  <a:gd name="T31" fmla="*/ 10 h 10"/>
                  <a:gd name="T32" fmla="*/ 14 w 19"/>
                  <a:gd name="T33" fmla="*/ 9 h 10"/>
                  <a:gd name="T34" fmla="*/ 18 w 19"/>
                  <a:gd name="T35" fmla="*/ 7 h 10"/>
                  <a:gd name="T36" fmla="*/ 19 w 19"/>
                  <a:gd name="T37" fmla="*/ 5 h 10"/>
                  <a:gd name="T38" fmla="*/ 15 w 19"/>
                  <a:gd name="T39" fmla="*/ 5 h 10"/>
                  <a:gd name="T40" fmla="*/ 19 w 19"/>
                  <a:gd name="T41" fmla="*/ 3 h 10"/>
                  <a:gd name="T42" fmla="*/ 15 w 19"/>
                  <a:gd name="T43" fmla="*/ 0 h 10"/>
                  <a:gd name="T44" fmla="*/ 14 w 19"/>
                  <a:gd name="T45" fmla="*/ 4 h 10"/>
                  <a:gd name="T46" fmla="*/ 19 w 19"/>
                  <a:gd name="T47" fmla="*/ 3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10"/>
                  <a:gd name="T74" fmla="*/ 19 w 19"/>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10">
                    <a:moveTo>
                      <a:pt x="19" y="3"/>
                    </a:moveTo>
                    <a:lnTo>
                      <a:pt x="14" y="4"/>
                    </a:lnTo>
                    <a:lnTo>
                      <a:pt x="14" y="5"/>
                    </a:lnTo>
                    <a:lnTo>
                      <a:pt x="13" y="5"/>
                    </a:lnTo>
                    <a:lnTo>
                      <a:pt x="11" y="5"/>
                    </a:lnTo>
                    <a:lnTo>
                      <a:pt x="9" y="5"/>
                    </a:lnTo>
                    <a:lnTo>
                      <a:pt x="6" y="5"/>
                    </a:lnTo>
                    <a:lnTo>
                      <a:pt x="4" y="4"/>
                    </a:lnTo>
                    <a:lnTo>
                      <a:pt x="3" y="4"/>
                    </a:lnTo>
                    <a:lnTo>
                      <a:pt x="0" y="6"/>
                    </a:lnTo>
                    <a:lnTo>
                      <a:pt x="1" y="8"/>
                    </a:lnTo>
                    <a:lnTo>
                      <a:pt x="3" y="8"/>
                    </a:lnTo>
                    <a:lnTo>
                      <a:pt x="5" y="9"/>
                    </a:lnTo>
                    <a:lnTo>
                      <a:pt x="9" y="9"/>
                    </a:lnTo>
                    <a:lnTo>
                      <a:pt x="11" y="10"/>
                    </a:lnTo>
                    <a:lnTo>
                      <a:pt x="14" y="9"/>
                    </a:lnTo>
                    <a:lnTo>
                      <a:pt x="18" y="7"/>
                    </a:lnTo>
                    <a:lnTo>
                      <a:pt x="19" y="5"/>
                    </a:lnTo>
                    <a:lnTo>
                      <a:pt x="15" y="5"/>
                    </a:lnTo>
                    <a:lnTo>
                      <a:pt x="19" y="3"/>
                    </a:lnTo>
                    <a:lnTo>
                      <a:pt x="15" y="0"/>
                    </a:lnTo>
                    <a:lnTo>
                      <a:pt x="14" y="4"/>
                    </a:lnTo>
                    <a:lnTo>
                      <a:pt x="19"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6" name="Freeform 141">
                <a:extLst>
                  <a:ext uri="{FF2B5EF4-FFF2-40B4-BE49-F238E27FC236}">
                    <a16:creationId xmlns:a16="http://schemas.microsoft.com/office/drawing/2014/main" id="{A4F14EAE-A540-3F4F-AD95-6FD332081283}"/>
                  </a:ext>
                </a:extLst>
              </p:cNvPr>
              <p:cNvSpPr>
                <a:spLocks/>
              </p:cNvSpPr>
              <p:nvPr/>
            </p:nvSpPr>
            <p:spPr bwMode="auto">
              <a:xfrm>
                <a:off x="1299" y="2459"/>
                <a:ext cx="12" cy="10"/>
              </a:xfrm>
              <a:custGeom>
                <a:avLst/>
                <a:gdLst>
                  <a:gd name="T0" fmla="*/ 12 w 12"/>
                  <a:gd name="T1" fmla="*/ 7 h 10"/>
                  <a:gd name="T2" fmla="*/ 10 w 12"/>
                  <a:gd name="T3" fmla="*/ 7 h 10"/>
                  <a:gd name="T4" fmla="*/ 10 w 12"/>
                  <a:gd name="T5" fmla="*/ 6 h 10"/>
                  <a:gd name="T6" fmla="*/ 9 w 12"/>
                  <a:gd name="T7" fmla="*/ 6 h 10"/>
                  <a:gd name="T8" fmla="*/ 9 w 12"/>
                  <a:gd name="T9" fmla="*/ 5 h 10"/>
                  <a:gd name="T10" fmla="*/ 8 w 12"/>
                  <a:gd name="T11" fmla="*/ 5 h 10"/>
                  <a:gd name="T12" fmla="*/ 7 w 12"/>
                  <a:gd name="T13" fmla="*/ 4 h 10"/>
                  <a:gd name="T14" fmla="*/ 6 w 12"/>
                  <a:gd name="T15" fmla="*/ 3 h 10"/>
                  <a:gd name="T16" fmla="*/ 5 w 12"/>
                  <a:gd name="T17" fmla="*/ 1 h 10"/>
                  <a:gd name="T18" fmla="*/ 4 w 12"/>
                  <a:gd name="T19" fmla="*/ 0 h 10"/>
                  <a:gd name="T20" fmla="*/ 0 w 12"/>
                  <a:gd name="T21" fmla="*/ 2 h 10"/>
                  <a:gd name="T22" fmla="*/ 1 w 12"/>
                  <a:gd name="T23" fmla="*/ 4 h 10"/>
                  <a:gd name="T24" fmla="*/ 3 w 12"/>
                  <a:gd name="T25" fmla="*/ 6 h 10"/>
                  <a:gd name="T26" fmla="*/ 4 w 12"/>
                  <a:gd name="T27" fmla="*/ 7 h 10"/>
                  <a:gd name="T28" fmla="*/ 5 w 12"/>
                  <a:gd name="T29" fmla="*/ 8 h 10"/>
                  <a:gd name="T30" fmla="*/ 6 w 12"/>
                  <a:gd name="T31" fmla="*/ 8 h 10"/>
                  <a:gd name="T32" fmla="*/ 7 w 12"/>
                  <a:gd name="T33" fmla="*/ 9 h 10"/>
                  <a:gd name="T34" fmla="*/ 7 w 12"/>
                  <a:gd name="T35" fmla="*/ 10 h 10"/>
                  <a:gd name="T36" fmla="*/ 8 w 12"/>
                  <a:gd name="T37" fmla="*/ 10 h 10"/>
                  <a:gd name="T38" fmla="*/ 8 w 12"/>
                  <a:gd name="T39" fmla="*/ 10 h 10"/>
                  <a:gd name="T40" fmla="*/ 12 w 12"/>
                  <a:gd name="T41" fmla="*/ 7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0"/>
                  <a:gd name="T65" fmla="*/ 12 w 12"/>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0">
                    <a:moveTo>
                      <a:pt x="12" y="7"/>
                    </a:moveTo>
                    <a:lnTo>
                      <a:pt x="10" y="7"/>
                    </a:lnTo>
                    <a:lnTo>
                      <a:pt x="10" y="6"/>
                    </a:lnTo>
                    <a:lnTo>
                      <a:pt x="9" y="6"/>
                    </a:lnTo>
                    <a:lnTo>
                      <a:pt x="9" y="5"/>
                    </a:lnTo>
                    <a:lnTo>
                      <a:pt x="8" y="5"/>
                    </a:lnTo>
                    <a:lnTo>
                      <a:pt x="7" y="4"/>
                    </a:lnTo>
                    <a:lnTo>
                      <a:pt x="6" y="3"/>
                    </a:lnTo>
                    <a:lnTo>
                      <a:pt x="5" y="1"/>
                    </a:lnTo>
                    <a:lnTo>
                      <a:pt x="4" y="0"/>
                    </a:lnTo>
                    <a:lnTo>
                      <a:pt x="0" y="2"/>
                    </a:lnTo>
                    <a:lnTo>
                      <a:pt x="1" y="4"/>
                    </a:lnTo>
                    <a:lnTo>
                      <a:pt x="3" y="6"/>
                    </a:lnTo>
                    <a:lnTo>
                      <a:pt x="4" y="7"/>
                    </a:lnTo>
                    <a:lnTo>
                      <a:pt x="5" y="8"/>
                    </a:lnTo>
                    <a:lnTo>
                      <a:pt x="6" y="8"/>
                    </a:lnTo>
                    <a:lnTo>
                      <a:pt x="7" y="9"/>
                    </a:lnTo>
                    <a:lnTo>
                      <a:pt x="7" y="10"/>
                    </a:lnTo>
                    <a:lnTo>
                      <a:pt x="8" y="10"/>
                    </a:lnTo>
                    <a:lnTo>
                      <a:pt x="12"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7" name="Freeform 142">
                <a:extLst>
                  <a:ext uri="{FF2B5EF4-FFF2-40B4-BE49-F238E27FC236}">
                    <a16:creationId xmlns:a16="http://schemas.microsoft.com/office/drawing/2014/main" id="{81B855FE-DBCB-4744-B230-37ABB3DEF10E}"/>
                  </a:ext>
                </a:extLst>
              </p:cNvPr>
              <p:cNvSpPr>
                <a:spLocks/>
              </p:cNvSpPr>
              <p:nvPr/>
            </p:nvSpPr>
            <p:spPr bwMode="auto">
              <a:xfrm>
                <a:off x="1307" y="2465"/>
                <a:ext cx="21" cy="7"/>
              </a:xfrm>
              <a:custGeom>
                <a:avLst/>
                <a:gdLst>
                  <a:gd name="T0" fmla="*/ 16 w 21"/>
                  <a:gd name="T1" fmla="*/ 0 h 7"/>
                  <a:gd name="T2" fmla="*/ 16 w 21"/>
                  <a:gd name="T3" fmla="*/ 0 h 7"/>
                  <a:gd name="T4" fmla="*/ 15 w 21"/>
                  <a:gd name="T5" fmla="*/ 1 h 7"/>
                  <a:gd name="T6" fmla="*/ 13 w 21"/>
                  <a:gd name="T7" fmla="*/ 2 h 7"/>
                  <a:gd name="T8" fmla="*/ 12 w 21"/>
                  <a:gd name="T9" fmla="*/ 3 h 7"/>
                  <a:gd name="T10" fmla="*/ 9 w 21"/>
                  <a:gd name="T11" fmla="*/ 3 h 7"/>
                  <a:gd name="T12" fmla="*/ 7 w 21"/>
                  <a:gd name="T13" fmla="*/ 3 h 7"/>
                  <a:gd name="T14" fmla="*/ 6 w 21"/>
                  <a:gd name="T15" fmla="*/ 2 h 7"/>
                  <a:gd name="T16" fmla="*/ 5 w 21"/>
                  <a:gd name="T17" fmla="*/ 2 h 7"/>
                  <a:gd name="T18" fmla="*/ 4 w 21"/>
                  <a:gd name="T19" fmla="*/ 1 h 7"/>
                  <a:gd name="T20" fmla="*/ 0 w 21"/>
                  <a:gd name="T21" fmla="*/ 4 h 7"/>
                  <a:gd name="T22" fmla="*/ 1 w 21"/>
                  <a:gd name="T23" fmla="*/ 5 h 7"/>
                  <a:gd name="T24" fmla="*/ 4 w 21"/>
                  <a:gd name="T25" fmla="*/ 6 h 7"/>
                  <a:gd name="T26" fmla="*/ 6 w 21"/>
                  <a:gd name="T27" fmla="*/ 7 h 7"/>
                  <a:gd name="T28" fmla="*/ 9 w 21"/>
                  <a:gd name="T29" fmla="*/ 7 h 7"/>
                  <a:gd name="T30" fmla="*/ 12 w 21"/>
                  <a:gd name="T31" fmla="*/ 7 h 7"/>
                  <a:gd name="T32" fmla="*/ 15 w 21"/>
                  <a:gd name="T33" fmla="*/ 6 h 7"/>
                  <a:gd name="T34" fmla="*/ 17 w 21"/>
                  <a:gd name="T35" fmla="*/ 5 h 7"/>
                  <a:gd name="T36" fmla="*/ 21 w 21"/>
                  <a:gd name="T37" fmla="*/ 3 h 7"/>
                  <a:gd name="T38" fmla="*/ 21 w 21"/>
                  <a:gd name="T39" fmla="*/ 2 h 7"/>
                  <a:gd name="T40" fmla="*/ 16 w 21"/>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7"/>
                  <a:gd name="T65" fmla="*/ 21 w 21"/>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7">
                    <a:moveTo>
                      <a:pt x="16" y="0"/>
                    </a:moveTo>
                    <a:lnTo>
                      <a:pt x="16" y="0"/>
                    </a:lnTo>
                    <a:lnTo>
                      <a:pt x="15" y="1"/>
                    </a:lnTo>
                    <a:lnTo>
                      <a:pt x="13" y="2"/>
                    </a:lnTo>
                    <a:lnTo>
                      <a:pt x="12" y="3"/>
                    </a:lnTo>
                    <a:lnTo>
                      <a:pt x="9" y="3"/>
                    </a:lnTo>
                    <a:lnTo>
                      <a:pt x="7" y="3"/>
                    </a:lnTo>
                    <a:lnTo>
                      <a:pt x="6" y="2"/>
                    </a:lnTo>
                    <a:lnTo>
                      <a:pt x="5" y="2"/>
                    </a:lnTo>
                    <a:lnTo>
                      <a:pt x="4" y="1"/>
                    </a:lnTo>
                    <a:lnTo>
                      <a:pt x="0" y="4"/>
                    </a:lnTo>
                    <a:lnTo>
                      <a:pt x="1" y="5"/>
                    </a:lnTo>
                    <a:lnTo>
                      <a:pt x="4" y="6"/>
                    </a:lnTo>
                    <a:lnTo>
                      <a:pt x="6" y="7"/>
                    </a:lnTo>
                    <a:lnTo>
                      <a:pt x="9" y="7"/>
                    </a:lnTo>
                    <a:lnTo>
                      <a:pt x="12" y="7"/>
                    </a:lnTo>
                    <a:lnTo>
                      <a:pt x="15" y="6"/>
                    </a:lnTo>
                    <a:lnTo>
                      <a:pt x="17" y="5"/>
                    </a:lnTo>
                    <a:lnTo>
                      <a:pt x="21" y="3"/>
                    </a:lnTo>
                    <a:lnTo>
                      <a:pt x="21" y="2"/>
                    </a:lnTo>
                    <a:lnTo>
                      <a:pt x="1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8" name="Freeform 143">
                <a:extLst>
                  <a:ext uri="{FF2B5EF4-FFF2-40B4-BE49-F238E27FC236}">
                    <a16:creationId xmlns:a16="http://schemas.microsoft.com/office/drawing/2014/main" id="{887E022A-D254-174E-8C2E-A8182EC78F29}"/>
                  </a:ext>
                </a:extLst>
              </p:cNvPr>
              <p:cNvSpPr>
                <a:spLocks/>
              </p:cNvSpPr>
              <p:nvPr/>
            </p:nvSpPr>
            <p:spPr bwMode="auto">
              <a:xfrm>
                <a:off x="1323" y="2464"/>
                <a:ext cx="14" cy="12"/>
              </a:xfrm>
              <a:custGeom>
                <a:avLst/>
                <a:gdLst>
                  <a:gd name="T0" fmla="*/ 14 w 14"/>
                  <a:gd name="T1" fmla="*/ 8 h 12"/>
                  <a:gd name="T2" fmla="*/ 14 w 14"/>
                  <a:gd name="T3" fmla="*/ 7 h 12"/>
                  <a:gd name="T4" fmla="*/ 11 w 14"/>
                  <a:gd name="T5" fmla="*/ 7 h 12"/>
                  <a:gd name="T6" fmla="*/ 10 w 14"/>
                  <a:gd name="T7" fmla="*/ 5 h 12"/>
                  <a:gd name="T8" fmla="*/ 9 w 14"/>
                  <a:gd name="T9" fmla="*/ 4 h 12"/>
                  <a:gd name="T10" fmla="*/ 8 w 14"/>
                  <a:gd name="T11" fmla="*/ 3 h 12"/>
                  <a:gd name="T12" fmla="*/ 7 w 14"/>
                  <a:gd name="T13" fmla="*/ 1 h 12"/>
                  <a:gd name="T14" fmla="*/ 6 w 14"/>
                  <a:gd name="T15" fmla="*/ 0 h 12"/>
                  <a:gd name="T16" fmla="*/ 2 w 14"/>
                  <a:gd name="T17" fmla="*/ 0 h 12"/>
                  <a:gd name="T18" fmla="*/ 0 w 14"/>
                  <a:gd name="T19" fmla="*/ 1 h 12"/>
                  <a:gd name="T20" fmla="*/ 5 w 14"/>
                  <a:gd name="T21" fmla="*/ 3 h 12"/>
                  <a:gd name="T22" fmla="*/ 5 w 14"/>
                  <a:gd name="T23" fmla="*/ 3 h 12"/>
                  <a:gd name="T24" fmla="*/ 2 w 14"/>
                  <a:gd name="T25" fmla="*/ 3 h 12"/>
                  <a:gd name="T26" fmla="*/ 2 w 14"/>
                  <a:gd name="T27" fmla="*/ 3 h 12"/>
                  <a:gd name="T28" fmla="*/ 3 w 14"/>
                  <a:gd name="T29" fmla="*/ 5 h 12"/>
                  <a:gd name="T30" fmla="*/ 5 w 14"/>
                  <a:gd name="T31" fmla="*/ 6 h 12"/>
                  <a:gd name="T32" fmla="*/ 7 w 14"/>
                  <a:gd name="T33" fmla="*/ 8 h 12"/>
                  <a:gd name="T34" fmla="*/ 9 w 14"/>
                  <a:gd name="T35" fmla="*/ 10 h 12"/>
                  <a:gd name="T36" fmla="*/ 12 w 14"/>
                  <a:gd name="T37" fmla="*/ 12 h 12"/>
                  <a:gd name="T38" fmla="*/ 12 w 14"/>
                  <a:gd name="T39" fmla="*/ 11 h 12"/>
                  <a:gd name="T40" fmla="*/ 14 w 14"/>
                  <a:gd name="T41" fmla="*/ 8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2"/>
                  <a:gd name="T65" fmla="*/ 14 w 14"/>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2">
                    <a:moveTo>
                      <a:pt x="14" y="8"/>
                    </a:moveTo>
                    <a:lnTo>
                      <a:pt x="14" y="7"/>
                    </a:lnTo>
                    <a:lnTo>
                      <a:pt x="11" y="7"/>
                    </a:lnTo>
                    <a:lnTo>
                      <a:pt x="10" y="5"/>
                    </a:lnTo>
                    <a:lnTo>
                      <a:pt x="9" y="4"/>
                    </a:lnTo>
                    <a:lnTo>
                      <a:pt x="8" y="3"/>
                    </a:lnTo>
                    <a:lnTo>
                      <a:pt x="7" y="1"/>
                    </a:lnTo>
                    <a:lnTo>
                      <a:pt x="6" y="0"/>
                    </a:lnTo>
                    <a:lnTo>
                      <a:pt x="2" y="0"/>
                    </a:lnTo>
                    <a:lnTo>
                      <a:pt x="0" y="1"/>
                    </a:lnTo>
                    <a:lnTo>
                      <a:pt x="5" y="3"/>
                    </a:lnTo>
                    <a:lnTo>
                      <a:pt x="2" y="3"/>
                    </a:lnTo>
                    <a:lnTo>
                      <a:pt x="3" y="5"/>
                    </a:lnTo>
                    <a:lnTo>
                      <a:pt x="5" y="6"/>
                    </a:lnTo>
                    <a:lnTo>
                      <a:pt x="7" y="8"/>
                    </a:lnTo>
                    <a:lnTo>
                      <a:pt x="9" y="10"/>
                    </a:lnTo>
                    <a:lnTo>
                      <a:pt x="12" y="12"/>
                    </a:lnTo>
                    <a:lnTo>
                      <a:pt x="12" y="11"/>
                    </a:lnTo>
                    <a:lnTo>
                      <a:pt x="1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9" name="Freeform 144">
                <a:extLst>
                  <a:ext uri="{FF2B5EF4-FFF2-40B4-BE49-F238E27FC236}">
                    <a16:creationId xmlns:a16="http://schemas.microsoft.com/office/drawing/2014/main" id="{CF2760E2-6E0F-E545-90E3-13724457ADD8}"/>
                  </a:ext>
                </a:extLst>
              </p:cNvPr>
              <p:cNvSpPr>
                <a:spLocks/>
              </p:cNvSpPr>
              <p:nvPr/>
            </p:nvSpPr>
            <p:spPr bwMode="auto">
              <a:xfrm>
                <a:off x="1335" y="2459"/>
                <a:ext cx="21" cy="17"/>
              </a:xfrm>
              <a:custGeom>
                <a:avLst/>
                <a:gdLst>
                  <a:gd name="T0" fmla="*/ 20 w 21"/>
                  <a:gd name="T1" fmla="*/ 3 h 17"/>
                  <a:gd name="T2" fmla="*/ 15 w 21"/>
                  <a:gd name="T3" fmla="*/ 4 h 17"/>
                  <a:gd name="T4" fmla="*/ 15 w 21"/>
                  <a:gd name="T5" fmla="*/ 6 h 17"/>
                  <a:gd name="T6" fmla="*/ 15 w 21"/>
                  <a:gd name="T7" fmla="*/ 8 h 17"/>
                  <a:gd name="T8" fmla="*/ 14 w 21"/>
                  <a:gd name="T9" fmla="*/ 9 h 17"/>
                  <a:gd name="T10" fmla="*/ 12 w 21"/>
                  <a:gd name="T11" fmla="*/ 11 h 17"/>
                  <a:gd name="T12" fmla="*/ 11 w 21"/>
                  <a:gd name="T13" fmla="*/ 12 h 17"/>
                  <a:gd name="T14" fmla="*/ 8 w 21"/>
                  <a:gd name="T15" fmla="*/ 13 h 17"/>
                  <a:gd name="T16" fmla="*/ 5 w 21"/>
                  <a:gd name="T17" fmla="*/ 13 h 17"/>
                  <a:gd name="T18" fmla="*/ 2 w 21"/>
                  <a:gd name="T19" fmla="*/ 13 h 17"/>
                  <a:gd name="T20" fmla="*/ 0 w 21"/>
                  <a:gd name="T21" fmla="*/ 16 h 17"/>
                  <a:gd name="T22" fmla="*/ 5 w 21"/>
                  <a:gd name="T23" fmla="*/ 17 h 17"/>
                  <a:gd name="T24" fmla="*/ 9 w 21"/>
                  <a:gd name="T25" fmla="*/ 17 h 17"/>
                  <a:gd name="T26" fmla="*/ 13 w 21"/>
                  <a:gd name="T27" fmla="*/ 16 h 17"/>
                  <a:gd name="T28" fmla="*/ 15 w 21"/>
                  <a:gd name="T29" fmla="*/ 14 h 17"/>
                  <a:gd name="T30" fmla="*/ 17 w 21"/>
                  <a:gd name="T31" fmla="*/ 12 h 17"/>
                  <a:gd name="T32" fmla="*/ 20 w 21"/>
                  <a:gd name="T33" fmla="*/ 9 h 17"/>
                  <a:gd name="T34" fmla="*/ 20 w 21"/>
                  <a:gd name="T35" fmla="*/ 7 h 17"/>
                  <a:gd name="T36" fmla="*/ 21 w 21"/>
                  <a:gd name="T37" fmla="*/ 4 h 17"/>
                  <a:gd name="T38" fmla="*/ 16 w 21"/>
                  <a:gd name="T39" fmla="*/ 6 h 17"/>
                  <a:gd name="T40" fmla="*/ 20 w 21"/>
                  <a:gd name="T41" fmla="*/ 3 h 17"/>
                  <a:gd name="T42" fmla="*/ 15 w 21"/>
                  <a:gd name="T43" fmla="*/ 0 h 17"/>
                  <a:gd name="T44" fmla="*/ 15 w 21"/>
                  <a:gd name="T45" fmla="*/ 4 h 17"/>
                  <a:gd name="T46" fmla="*/ 20 w 21"/>
                  <a:gd name="T47" fmla="*/ 3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
                  <a:gd name="T73" fmla="*/ 0 h 17"/>
                  <a:gd name="T74" fmla="*/ 21 w 21"/>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 h="17">
                    <a:moveTo>
                      <a:pt x="20" y="3"/>
                    </a:moveTo>
                    <a:lnTo>
                      <a:pt x="15" y="4"/>
                    </a:lnTo>
                    <a:lnTo>
                      <a:pt x="15" y="6"/>
                    </a:lnTo>
                    <a:lnTo>
                      <a:pt x="15" y="8"/>
                    </a:lnTo>
                    <a:lnTo>
                      <a:pt x="14" y="9"/>
                    </a:lnTo>
                    <a:lnTo>
                      <a:pt x="12" y="11"/>
                    </a:lnTo>
                    <a:lnTo>
                      <a:pt x="11" y="12"/>
                    </a:lnTo>
                    <a:lnTo>
                      <a:pt x="8" y="13"/>
                    </a:lnTo>
                    <a:lnTo>
                      <a:pt x="5" y="13"/>
                    </a:lnTo>
                    <a:lnTo>
                      <a:pt x="2" y="13"/>
                    </a:lnTo>
                    <a:lnTo>
                      <a:pt x="0" y="16"/>
                    </a:lnTo>
                    <a:lnTo>
                      <a:pt x="5" y="17"/>
                    </a:lnTo>
                    <a:lnTo>
                      <a:pt x="9" y="17"/>
                    </a:lnTo>
                    <a:lnTo>
                      <a:pt x="13" y="16"/>
                    </a:lnTo>
                    <a:lnTo>
                      <a:pt x="15" y="14"/>
                    </a:lnTo>
                    <a:lnTo>
                      <a:pt x="17" y="12"/>
                    </a:lnTo>
                    <a:lnTo>
                      <a:pt x="20" y="9"/>
                    </a:lnTo>
                    <a:lnTo>
                      <a:pt x="20" y="7"/>
                    </a:lnTo>
                    <a:lnTo>
                      <a:pt x="21" y="4"/>
                    </a:lnTo>
                    <a:lnTo>
                      <a:pt x="16" y="6"/>
                    </a:lnTo>
                    <a:lnTo>
                      <a:pt x="20" y="3"/>
                    </a:lnTo>
                    <a:lnTo>
                      <a:pt x="15" y="0"/>
                    </a:lnTo>
                    <a:lnTo>
                      <a:pt x="15" y="4"/>
                    </a:lnTo>
                    <a:lnTo>
                      <a:pt x="2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0" name="Freeform 145">
                <a:extLst>
                  <a:ext uri="{FF2B5EF4-FFF2-40B4-BE49-F238E27FC236}">
                    <a16:creationId xmlns:a16="http://schemas.microsoft.com/office/drawing/2014/main" id="{1A961DB0-5A61-B140-811F-A850DC303E93}"/>
                  </a:ext>
                </a:extLst>
              </p:cNvPr>
              <p:cNvSpPr>
                <a:spLocks/>
              </p:cNvSpPr>
              <p:nvPr/>
            </p:nvSpPr>
            <p:spPr bwMode="auto">
              <a:xfrm>
                <a:off x="1351" y="2462"/>
                <a:ext cx="22" cy="7"/>
              </a:xfrm>
              <a:custGeom>
                <a:avLst/>
                <a:gdLst>
                  <a:gd name="T0" fmla="*/ 19 w 22"/>
                  <a:gd name="T1" fmla="*/ 2 h 7"/>
                  <a:gd name="T2" fmla="*/ 21 w 22"/>
                  <a:gd name="T3" fmla="*/ 2 h 7"/>
                  <a:gd name="T4" fmla="*/ 19 w 22"/>
                  <a:gd name="T5" fmla="*/ 2 h 7"/>
                  <a:gd name="T6" fmla="*/ 18 w 22"/>
                  <a:gd name="T7" fmla="*/ 2 h 7"/>
                  <a:gd name="T8" fmla="*/ 16 w 22"/>
                  <a:gd name="T9" fmla="*/ 3 h 7"/>
                  <a:gd name="T10" fmla="*/ 14 w 22"/>
                  <a:gd name="T11" fmla="*/ 3 h 7"/>
                  <a:gd name="T12" fmla="*/ 12 w 22"/>
                  <a:gd name="T13" fmla="*/ 2 h 7"/>
                  <a:gd name="T14" fmla="*/ 9 w 22"/>
                  <a:gd name="T15" fmla="*/ 2 h 7"/>
                  <a:gd name="T16" fmla="*/ 6 w 22"/>
                  <a:gd name="T17" fmla="*/ 1 h 7"/>
                  <a:gd name="T18" fmla="*/ 4 w 22"/>
                  <a:gd name="T19" fmla="*/ 0 h 7"/>
                  <a:gd name="T20" fmla="*/ 0 w 22"/>
                  <a:gd name="T21" fmla="*/ 3 h 7"/>
                  <a:gd name="T22" fmla="*/ 4 w 22"/>
                  <a:gd name="T23" fmla="*/ 5 h 7"/>
                  <a:gd name="T24" fmla="*/ 7 w 22"/>
                  <a:gd name="T25" fmla="*/ 6 h 7"/>
                  <a:gd name="T26" fmla="*/ 10 w 22"/>
                  <a:gd name="T27" fmla="*/ 7 h 7"/>
                  <a:gd name="T28" fmla="*/ 14 w 22"/>
                  <a:gd name="T29" fmla="*/ 7 h 7"/>
                  <a:gd name="T30" fmla="*/ 17 w 22"/>
                  <a:gd name="T31" fmla="*/ 7 h 7"/>
                  <a:gd name="T32" fmla="*/ 18 w 22"/>
                  <a:gd name="T33" fmla="*/ 7 h 7"/>
                  <a:gd name="T34" fmla="*/ 21 w 22"/>
                  <a:gd name="T35" fmla="*/ 6 h 7"/>
                  <a:gd name="T36" fmla="*/ 21 w 22"/>
                  <a:gd name="T37" fmla="*/ 6 h 7"/>
                  <a:gd name="T38" fmla="*/ 22 w 22"/>
                  <a:gd name="T39" fmla="*/ 6 h 7"/>
                  <a:gd name="T40" fmla="*/ 19 w 22"/>
                  <a:gd name="T41" fmla="*/ 2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7"/>
                  <a:gd name="T65" fmla="*/ 22 w 22"/>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7">
                    <a:moveTo>
                      <a:pt x="19" y="2"/>
                    </a:moveTo>
                    <a:lnTo>
                      <a:pt x="21" y="2"/>
                    </a:lnTo>
                    <a:lnTo>
                      <a:pt x="19" y="2"/>
                    </a:lnTo>
                    <a:lnTo>
                      <a:pt x="18" y="2"/>
                    </a:lnTo>
                    <a:lnTo>
                      <a:pt x="16" y="3"/>
                    </a:lnTo>
                    <a:lnTo>
                      <a:pt x="14" y="3"/>
                    </a:lnTo>
                    <a:lnTo>
                      <a:pt x="12" y="2"/>
                    </a:lnTo>
                    <a:lnTo>
                      <a:pt x="9" y="2"/>
                    </a:lnTo>
                    <a:lnTo>
                      <a:pt x="6" y="1"/>
                    </a:lnTo>
                    <a:lnTo>
                      <a:pt x="4" y="0"/>
                    </a:lnTo>
                    <a:lnTo>
                      <a:pt x="0" y="3"/>
                    </a:lnTo>
                    <a:lnTo>
                      <a:pt x="4" y="5"/>
                    </a:lnTo>
                    <a:lnTo>
                      <a:pt x="7" y="6"/>
                    </a:lnTo>
                    <a:lnTo>
                      <a:pt x="10" y="7"/>
                    </a:lnTo>
                    <a:lnTo>
                      <a:pt x="14" y="7"/>
                    </a:lnTo>
                    <a:lnTo>
                      <a:pt x="17" y="7"/>
                    </a:lnTo>
                    <a:lnTo>
                      <a:pt x="18" y="7"/>
                    </a:lnTo>
                    <a:lnTo>
                      <a:pt x="21" y="6"/>
                    </a:lnTo>
                    <a:lnTo>
                      <a:pt x="22" y="6"/>
                    </a:lnTo>
                    <a:lnTo>
                      <a:pt x="19"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1" name="Freeform 146">
                <a:extLst>
                  <a:ext uri="{FF2B5EF4-FFF2-40B4-BE49-F238E27FC236}">
                    <a16:creationId xmlns:a16="http://schemas.microsoft.com/office/drawing/2014/main" id="{939EA48A-3BDE-8944-B3BF-98276EBB72EB}"/>
                  </a:ext>
                </a:extLst>
              </p:cNvPr>
              <p:cNvSpPr>
                <a:spLocks/>
              </p:cNvSpPr>
              <p:nvPr/>
            </p:nvSpPr>
            <p:spPr bwMode="auto">
              <a:xfrm>
                <a:off x="1370" y="2460"/>
                <a:ext cx="9" cy="8"/>
              </a:xfrm>
              <a:custGeom>
                <a:avLst/>
                <a:gdLst>
                  <a:gd name="T0" fmla="*/ 5 w 9"/>
                  <a:gd name="T1" fmla="*/ 0 h 8"/>
                  <a:gd name="T2" fmla="*/ 5 w 9"/>
                  <a:gd name="T3" fmla="*/ 0 h 8"/>
                  <a:gd name="T4" fmla="*/ 4 w 9"/>
                  <a:gd name="T5" fmla="*/ 0 h 8"/>
                  <a:gd name="T6" fmla="*/ 4 w 9"/>
                  <a:gd name="T7" fmla="*/ 1 h 8"/>
                  <a:gd name="T8" fmla="*/ 4 w 9"/>
                  <a:gd name="T9" fmla="*/ 2 h 8"/>
                  <a:gd name="T10" fmla="*/ 3 w 9"/>
                  <a:gd name="T11" fmla="*/ 3 h 8"/>
                  <a:gd name="T12" fmla="*/ 3 w 9"/>
                  <a:gd name="T13" fmla="*/ 3 h 8"/>
                  <a:gd name="T14" fmla="*/ 2 w 9"/>
                  <a:gd name="T15" fmla="*/ 4 h 8"/>
                  <a:gd name="T16" fmla="*/ 2 w 9"/>
                  <a:gd name="T17" fmla="*/ 4 h 8"/>
                  <a:gd name="T18" fmla="*/ 0 w 9"/>
                  <a:gd name="T19" fmla="*/ 4 h 8"/>
                  <a:gd name="T20" fmla="*/ 3 w 9"/>
                  <a:gd name="T21" fmla="*/ 8 h 8"/>
                  <a:gd name="T22" fmla="*/ 4 w 9"/>
                  <a:gd name="T23" fmla="*/ 8 h 8"/>
                  <a:gd name="T24" fmla="*/ 5 w 9"/>
                  <a:gd name="T25" fmla="*/ 7 h 8"/>
                  <a:gd name="T26" fmla="*/ 6 w 9"/>
                  <a:gd name="T27" fmla="*/ 6 h 8"/>
                  <a:gd name="T28" fmla="*/ 6 w 9"/>
                  <a:gd name="T29" fmla="*/ 5 h 8"/>
                  <a:gd name="T30" fmla="*/ 7 w 9"/>
                  <a:gd name="T31" fmla="*/ 4 h 8"/>
                  <a:gd name="T32" fmla="*/ 8 w 9"/>
                  <a:gd name="T33" fmla="*/ 3 h 8"/>
                  <a:gd name="T34" fmla="*/ 8 w 9"/>
                  <a:gd name="T35" fmla="*/ 2 h 8"/>
                  <a:gd name="T36" fmla="*/ 9 w 9"/>
                  <a:gd name="T37" fmla="*/ 1 h 8"/>
                  <a:gd name="T38" fmla="*/ 9 w 9"/>
                  <a:gd name="T39" fmla="*/ 0 h 8"/>
                  <a:gd name="T40" fmla="*/ 5 w 9"/>
                  <a:gd name="T41" fmla="*/ 0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8"/>
                  <a:gd name="T65" fmla="*/ 9 w 9"/>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8">
                    <a:moveTo>
                      <a:pt x="5" y="0"/>
                    </a:moveTo>
                    <a:lnTo>
                      <a:pt x="5" y="0"/>
                    </a:lnTo>
                    <a:lnTo>
                      <a:pt x="4" y="0"/>
                    </a:lnTo>
                    <a:lnTo>
                      <a:pt x="4" y="1"/>
                    </a:lnTo>
                    <a:lnTo>
                      <a:pt x="4" y="2"/>
                    </a:lnTo>
                    <a:lnTo>
                      <a:pt x="3" y="3"/>
                    </a:lnTo>
                    <a:lnTo>
                      <a:pt x="2" y="4"/>
                    </a:lnTo>
                    <a:lnTo>
                      <a:pt x="0" y="4"/>
                    </a:lnTo>
                    <a:lnTo>
                      <a:pt x="3" y="8"/>
                    </a:lnTo>
                    <a:lnTo>
                      <a:pt x="4" y="8"/>
                    </a:lnTo>
                    <a:lnTo>
                      <a:pt x="5" y="7"/>
                    </a:lnTo>
                    <a:lnTo>
                      <a:pt x="6" y="6"/>
                    </a:lnTo>
                    <a:lnTo>
                      <a:pt x="6" y="5"/>
                    </a:lnTo>
                    <a:lnTo>
                      <a:pt x="7" y="4"/>
                    </a:lnTo>
                    <a:lnTo>
                      <a:pt x="8" y="3"/>
                    </a:lnTo>
                    <a:lnTo>
                      <a:pt x="8" y="2"/>
                    </a:lnTo>
                    <a:lnTo>
                      <a:pt x="9" y="1"/>
                    </a:lnTo>
                    <a:lnTo>
                      <a:pt x="9" y="0"/>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2" name="Freeform 147">
                <a:extLst>
                  <a:ext uri="{FF2B5EF4-FFF2-40B4-BE49-F238E27FC236}">
                    <a16:creationId xmlns:a16="http://schemas.microsoft.com/office/drawing/2014/main" id="{51ABBC0E-9DD0-074F-B2C5-CD6650D9129C}"/>
                  </a:ext>
                </a:extLst>
              </p:cNvPr>
              <p:cNvSpPr>
                <a:spLocks/>
              </p:cNvSpPr>
              <p:nvPr/>
            </p:nvSpPr>
            <p:spPr bwMode="auto">
              <a:xfrm>
                <a:off x="1375" y="2404"/>
                <a:ext cx="11" cy="56"/>
              </a:xfrm>
              <a:custGeom>
                <a:avLst/>
                <a:gdLst>
                  <a:gd name="T0" fmla="*/ 7 w 11"/>
                  <a:gd name="T1" fmla="*/ 0 h 56"/>
                  <a:gd name="T2" fmla="*/ 7 w 11"/>
                  <a:gd name="T3" fmla="*/ 0 h 56"/>
                  <a:gd name="T4" fmla="*/ 6 w 11"/>
                  <a:gd name="T5" fmla="*/ 7 h 56"/>
                  <a:gd name="T6" fmla="*/ 4 w 11"/>
                  <a:gd name="T7" fmla="*/ 14 h 56"/>
                  <a:gd name="T8" fmla="*/ 4 w 11"/>
                  <a:gd name="T9" fmla="*/ 20 h 56"/>
                  <a:gd name="T10" fmla="*/ 3 w 11"/>
                  <a:gd name="T11" fmla="*/ 28 h 56"/>
                  <a:gd name="T12" fmla="*/ 3 w 11"/>
                  <a:gd name="T13" fmla="*/ 35 h 56"/>
                  <a:gd name="T14" fmla="*/ 2 w 11"/>
                  <a:gd name="T15" fmla="*/ 42 h 56"/>
                  <a:gd name="T16" fmla="*/ 1 w 11"/>
                  <a:gd name="T17" fmla="*/ 49 h 56"/>
                  <a:gd name="T18" fmla="*/ 0 w 11"/>
                  <a:gd name="T19" fmla="*/ 56 h 56"/>
                  <a:gd name="T20" fmla="*/ 4 w 11"/>
                  <a:gd name="T21" fmla="*/ 56 h 56"/>
                  <a:gd name="T22" fmla="*/ 6 w 11"/>
                  <a:gd name="T23" fmla="*/ 49 h 56"/>
                  <a:gd name="T24" fmla="*/ 7 w 11"/>
                  <a:gd name="T25" fmla="*/ 42 h 56"/>
                  <a:gd name="T26" fmla="*/ 8 w 11"/>
                  <a:gd name="T27" fmla="*/ 36 h 56"/>
                  <a:gd name="T28" fmla="*/ 8 w 11"/>
                  <a:gd name="T29" fmla="*/ 29 h 56"/>
                  <a:gd name="T30" fmla="*/ 9 w 11"/>
                  <a:gd name="T31" fmla="*/ 21 h 56"/>
                  <a:gd name="T32" fmla="*/ 10 w 11"/>
                  <a:gd name="T33" fmla="*/ 14 h 56"/>
                  <a:gd name="T34" fmla="*/ 10 w 11"/>
                  <a:gd name="T35" fmla="*/ 7 h 56"/>
                  <a:gd name="T36" fmla="*/ 11 w 11"/>
                  <a:gd name="T37" fmla="*/ 1 h 56"/>
                  <a:gd name="T38" fmla="*/ 11 w 11"/>
                  <a:gd name="T39" fmla="*/ 1 h 56"/>
                  <a:gd name="T40" fmla="*/ 7 w 11"/>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56"/>
                  <a:gd name="T65" fmla="*/ 11 w 11"/>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56">
                    <a:moveTo>
                      <a:pt x="7" y="0"/>
                    </a:moveTo>
                    <a:lnTo>
                      <a:pt x="7" y="0"/>
                    </a:lnTo>
                    <a:lnTo>
                      <a:pt x="6" y="7"/>
                    </a:lnTo>
                    <a:lnTo>
                      <a:pt x="4" y="14"/>
                    </a:lnTo>
                    <a:lnTo>
                      <a:pt x="4" y="20"/>
                    </a:lnTo>
                    <a:lnTo>
                      <a:pt x="3" y="28"/>
                    </a:lnTo>
                    <a:lnTo>
                      <a:pt x="3" y="35"/>
                    </a:lnTo>
                    <a:lnTo>
                      <a:pt x="2" y="42"/>
                    </a:lnTo>
                    <a:lnTo>
                      <a:pt x="1" y="49"/>
                    </a:lnTo>
                    <a:lnTo>
                      <a:pt x="0" y="56"/>
                    </a:lnTo>
                    <a:lnTo>
                      <a:pt x="4" y="56"/>
                    </a:lnTo>
                    <a:lnTo>
                      <a:pt x="6" y="49"/>
                    </a:lnTo>
                    <a:lnTo>
                      <a:pt x="7" y="42"/>
                    </a:lnTo>
                    <a:lnTo>
                      <a:pt x="8" y="36"/>
                    </a:lnTo>
                    <a:lnTo>
                      <a:pt x="8" y="29"/>
                    </a:lnTo>
                    <a:lnTo>
                      <a:pt x="9" y="21"/>
                    </a:lnTo>
                    <a:lnTo>
                      <a:pt x="10" y="14"/>
                    </a:lnTo>
                    <a:lnTo>
                      <a:pt x="10" y="7"/>
                    </a:lnTo>
                    <a:lnTo>
                      <a:pt x="11" y="1"/>
                    </a:lnTo>
                    <a:lnTo>
                      <a:pt x="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3" name="Freeform 148">
                <a:extLst>
                  <a:ext uri="{FF2B5EF4-FFF2-40B4-BE49-F238E27FC236}">
                    <a16:creationId xmlns:a16="http://schemas.microsoft.com/office/drawing/2014/main" id="{17E38EF8-E11C-9844-8AC6-9C6150DDDA89}"/>
                  </a:ext>
                </a:extLst>
              </p:cNvPr>
              <p:cNvSpPr>
                <a:spLocks/>
              </p:cNvSpPr>
              <p:nvPr/>
            </p:nvSpPr>
            <p:spPr bwMode="auto">
              <a:xfrm>
                <a:off x="1375" y="2347"/>
                <a:ext cx="12" cy="58"/>
              </a:xfrm>
              <a:custGeom>
                <a:avLst/>
                <a:gdLst>
                  <a:gd name="T0" fmla="*/ 3 w 12"/>
                  <a:gd name="T1" fmla="*/ 0 h 58"/>
                  <a:gd name="T2" fmla="*/ 0 w 12"/>
                  <a:gd name="T3" fmla="*/ 3 h 58"/>
                  <a:gd name="T4" fmla="*/ 2 w 12"/>
                  <a:gd name="T5" fmla="*/ 8 h 58"/>
                  <a:gd name="T6" fmla="*/ 4 w 12"/>
                  <a:gd name="T7" fmla="*/ 13 h 58"/>
                  <a:gd name="T8" fmla="*/ 7 w 12"/>
                  <a:gd name="T9" fmla="*/ 19 h 58"/>
                  <a:gd name="T10" fmla="*/ 8 w 12"/>
                  <a:gd name="T11" fmla="*/ 27 h 58"/>
                  <a:gd name="T12" fmla="*/ 8 w 12"/>
                  <a:gd name="T13" fmla="*/ 33 h 58"/>
                  <a:gd name="T14" fmla="*/ 8 w 12"/>
                  <a:gd name="T15" fmla="*/ 41 h 58"/>
                  <a:gd name="T16" fmla="*/ 8 w 12"/>
                  <a:gd name="T17" fmla="*/ 49 h 58"/>
                  <a:gd name="T18" fmla="*/ 7 w 12"/>
                  <a:gd name="T19" fmla="*/ 57 h 58"/>
                  <a:gd name="T20" fmla="*/ 11 w 12"/>
                  <a:gd name="T21" fmla="*/ 58 h 58"/>
                  <a:gd name="T22" fmla="*/ 12 w 12"/>
                  <a:gd name="T23" fmla="*/ 49 h 58"/>
                  <a:gd name="T24" fmla="*/ 12 w 12"/>
                  <a:gd name="T25" fmla="*/ 41 h 58"/>
                  <a:gd name="T26" fmla="*/ 12 w 12"/>
                  <a:gd name="T27" fmla="*/ 33 h 58"/>
                  <a:gd name="T28" fmla="*/ 12 w 12"/>
                  <a:gd name="T29" fmla="*/ 26 h 58"/>
                  <a:gd name="T30" fmla="*/ 11 w 12"/>
                  <a:gd name="T31" fmla="*/ 18 h 58"/>
                  <a:gd name="T32" fmla="*/ 9 w 12"/>
                  <a:gd name="T33" fmla="*/ 12 h 58"/>
                  <a:gd name="T34" fmla="*/ 7 w 12"/>
                  <a:gd name="T35" fmla="*/ 6 h 58"/>
                  <a:gd name="T36" fmla="*/ 3 w 12"/>
                  <a:gd name="T37" fmla="*/ 1 h 58"/>
                  <a:gd name="T38" fmla="*/ 0 w 12"/>
                  <a:gd name="T39" fmla="*/ 3 h 58"/>
                  <a:gd name="T40" fmla="*/ 3 w 12"/>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58"/>
                  <a:gd name="T65" fmla="*/ 12 w 12"/>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58">
                    <a:moveTo>
                      <a:pt x="3" y="0"/>
                    </a:moveTo>
                    <a:lnTo>
                      <a:pt x="0" y="3"/>
                    </a:lnTo>
                    <a:lnTo>
                      <a:pt x="2" y="8"/>
                    </a:lnTo>
                    <a:lnTo>
                      <a:pt x="4" y="13"/>
                    </a:lnTo>
                    <a:lnTo>
                      <a:pt x="7" y="19"/>
                    </a:lnTo>
                    <a:lnTo>
                      <a:pt x="8" y="27"/>
                    </a:lnTo>
                    <a:lnTo>
                      <a:pt x="8" y="33"/>
                    </a:lnTo>
                    <a:lnTo>
                      <a:pt x="8" y="41"/>
                    </a:lnTo>
                    <a:lnTo>
                      <a:pt x="8" y="49"/>
                    </a:lnTo>
                    <a:lnTo>
                      <a:pt x="7" y="57"/>
                    </a:lnTo>
                    <a:lnTo>
                      <a:pt x="11" y="58"/>
                    </a:lnTo>
                    <a:lnTo>
                      <a:pt x="12" y="49"/>
                    </a:lnTo>
                    <a:lnTo>
                      <a:pt x="12" y="41"/>
                    </a:lnTo>
                    <a:lnTo>
                      <a:pt x="12" y="33"/>
                    </a:lnTo>
                    <a:lnTo>
                      <a:pt x="12" y="26"/>
                    </a:lnTo>
                    <a:lnTo>
                      <a:pt x="11" y="18"/>
                    </a:lnTo>
                    <a:lnTo>
                      <a:pt x="9" y="12"/>
                    </a:lnTo>
                    <a:lnTo>
                      <a:pt x="7" y="6"/>
                    </a:lnTo>
                    <a:lnTo>
                      <a:pt x="3" y="1"/>
                    </a:lnTo>
                    <a:lnTo>
                      <a:pt x="0" y="3"/>
                    </a:lnTo>
                    <a:lnTo>
                      <a:pt x="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4" name="Freeform 149">
                <a:extLst>
                  <a:ext uri="{FF2B5EF4-FFF2-40B4-BE49-F238E27FC236}">
                    <a16:creationId xmlns:a16="http://schemas.microsoft.com/office/drawing/2014/main" id="{85C6D7EE-9C72-6640-8A46-E89E2E2CB2FB}"/>
                  </a:ext>
                </a:extLst>
              </p:cNvPr>
              <p:cNvSpPr>
                <a:spLocks/>
              </p:cNvSpPr>
              <p:nvPr/>
            </p:nvSpPr>
            <p:spPr bwMode="auto">
              <a:xfrm>
                <a:off x="1375" y="2347"/>
                <a:ext cx="19" cy="45"/>
              </a:xfrm>
              <a:custGeom>
                <a:avLst/>
                <a:gdLst>
                  <a:gd name="T0" fmla="*/ 19 w 19"/>
                  <a:gd name="T1" fmla="*/ 42 h 45"/>
                  <a:gd name="T2" fmla="*/ 19 w 19"/>
                  <a:gd name="T3" fmla="*/ 41 h 45"/>
                  <a:gd name="T4" fmla="*/ 18 w 19"/>
                  <a:gd name="T5" fmla="*/ 40 h 45"/>
                  <a:gd name="T6" fmla="*/ 17 w 19"/>
                  <a:gd name="T7" fmla="*/ 36 h 45"/>
                  <a:gd name="T8" fmla="*/ 16 w 19"/>
                  <a:gd name="T9" fmla="*/ 31 h 45"/>
                  <a:gd name="T10" fmla="*/ 15 w 19"/>
                  <a:gd name="T11" fmla="*/ 23 h 45"/>
                  <a:gd name="T12" fmla="*/ 12 w 19"/>
                  <a:gd name="T13" fmla="*/ 17 h 45"/>
                  <a:gd name="T14" fmla="*/ 10 w 19"/>
                  <a:gd name="T15" fmla="*/ 10 h 45"/>
                  <a:gd name="T16" fmla="*/ 7 w 19"/>
                  <a:gd name="T17" fmla="*/ 5 h 45"/>
                  <a:gd name="T18" fmla="*/ 3 w 19"/>
                  <a:gd name="T19" fmla="*/ 0 h 45"/>
                  <a:gd name="T20" fmla="*/ 0 w 19"/>
                  <a:gd name="T21" fmla="*/ 3 h 45"/>
                  <a:gd name="T22" fmla="*/ 3 w 19"/>
                  <a:gd name="T23" fmla="*/ 7 h 45"/>
                  <a:gd name="T24" fmla="*/ 6 w 19"/>
                  <a:gd name="T25" fmla="*/ 12 h 45"/>
                  <a:gd name="T26" fmla="*/ 8 w 19"/>
                  <a:gd name="T27" fmla="*/ 18 h 45"/>
                  <a:gd name="T28" fmla="*/ 10 w 19"/>
                  <a:gd name="T29" fmla="*/ 25 h 45"/>
                  <a:gd name="T30" fmla="*/ 11 w 19"/>
                  <a:gd name="T31" fmla="*/ 32 h 45"/>
                  <a:gd name="T32" fmla="*/ 12 w 19"/>
                  <a:gd name="T33" fmla="*/ 37 h 45"/>
                  <a:gd name="T34" fmla="*/ 13 w 19"/>
                  <a:gd name="T35" fmla="*/ 42 h 45"/>
                  <a:gd name="T36" fmla="*/ 16 w 19"/>
                  <a:gd name="T37" fmla="*/ 45 h 45"/>
                  <a:gd name="T38" fmla="*/ 16 w 19"/>
                  <a:gd name="T39" fmla="*/ 44 h 45"/>
                  <a:gd name="T40" fmla="*/ 19 w 19"/>
                  <a:gd name="T41" fmla="*/ 42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45"/>
                  <a:gd name="T65" fmla="*/ 19 w 19"/>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45">
                    <a:moveTo>
                      <a:pt x="19" y="42"/>
                    </a:moveTo>
                    <a:lnTo>
                      <a:pt x="19" y="41"/>
                    </a:lnTo>
                    <a:lnTo>
                      <a:pt x="18" y="40"/>
                    </a:lnTo>
                    <a:lnTo>
                      <a:pt x="17" y="36"/>
                    </a:lnTo>
                    <a:lnTo>
                      <a:pt x="16" y="31"/>
                    </a:lnTo>
                    <a:lnTo>
                      <a:pt x="15" y="23"/>
                    </a:lnTo>
                    <a:lnTo>
                      <a:pt x="12" y="17"/>
                    </a:lnTo>
                    <a:lnTo>
                      <a:pt x="10" y="10"/>
                    </a:lnTo>
                    <a:lnTo>
                      <a:pt x="7" y="5"/>
                    </a:lnTo>
                    <a:lnTo>
                      <a:pt x="3" y="0"/>
                    </a:lnTo>
                    <a:lnTo>
                      <a:pt x="0" y="3"/>
                    </a:lnTo>
                    <a:lnTo>
                      <a:pt x="3" y="7"/>
                    </a:lnTo>
                    <a:lnTo>
                      <a:pt x="6" y="12"/>
                    </a:lnTo>
                    <a:lnTo>
                      <a:pt x="8" y="18"/>
                    </a:lnTo>
                    <a:lnTo>
                      <a:pt x="10" y="25"/>
                    </a:lnTo>
                    <a:lnTo>
                      <a:pt x="11" y="32"/>
                    </a:lnTo>
                    <a:lnTo>
                      <a:pt x="12" y="37"/>
                    </a:lnTo>
                    <a:lnTo>
                      <a:pt x="13" y="42"/>
                    </a:lnTo>
                    <a:lnTo>
                      <a:pt x="16" y="45"/>
                    </a:lnTo>
                    <a:lnTo>
                      <a:pt x="16" y="44"/>
                    </a:lnTo>
                    <a:lnTo>
                      <a:pt x="19"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5" name="Freeform 150">
                <a:extLst>
                  <a:ext uri="{FF2B5EF4-FFF2-40B4-BE49-F238E27FC236}">
                    <a16:creationId xmlns:a16="http://schemas.microsoft.com/office/drawing/2014/main" id="{81EEF29B-ACFC-C347-96A0-99478681FE49}"/>
                  </a:ext>
                </a:extLst>
              </p:cNvPr>
              <p:cNvSpPr>
                <a:spLocks/>
              </p:cNvSpPr>
              <p:nvPr/>
            </p:nvSpPr>
            <p:spPr bwMode="auto">
              <a:xfrm>
                <a:off x="1391" y="2389"/>
                <a:ext cx="28" cy="14"/>
              </a:xfrm>
              <a:custGeom>
                <a:avLst/>
                <a:gdLst>
                  <a:gd name="T0" fmla="*/ 26 w 28"/>
                  <a:gd name="T1" fmla="*/ 9 h 14"/>
                  <a:gd name="T2" fmla="*/ 26 w 28"/>
                  <a:gd name="T3" fmla="*/ 8 h 14"/>
                  <a:gd name="T4" fmla="*/ 21 w 28"/>
                  <a:gd name="T5" fmla="*/ 10 h 14"/>
                  <a:gd name="T6" fmla="*/ 19 w 28"/>
                  <a:gd name="T7" fmla="*/ 10 h 14"/>
                  <a:gd name="T8" fmla="*/ 16 w 28"/>
                  <a:gd name="T9" fmla="*/ 10 h 14"/>
                  <a:gd name="T10" fmla="*/ 13 w 28"/>
                  <a:gd name="T11" fmla="*/ 9 h 14"/>
                  <a:gd name="T12" fmla="*/ 11 w 28"/>
                  <a:gd name="T13" fmla="*/ 7 h 14"/>
                  <a:gd name="T14" fmla="*/ 9 w 28"/>
                  <a:gd name="T15" fmla="*/ 5 h 14"/>
                  <a:gd name="T16" fmla="*/ 7 w 28"/>
                  <a:gd name="T17" fmla="*/ 2 h 14"/>
                  <a:gd name="T18" fmla="*/ 3 w 28"/>
                  <a:gd name="T19" fmla="*/ 0 h 14"/>
                  <a:gd name="T20" fmla="*/ 0 w 28"/>
                  <a:gd name="T21" fmla="*/ 2 h 14"/>
                  <a:gd name="T22" fmla="*/ 2 w 28"/>
                  <a:gd name="T23" fmla="*/ 5 h 14"/>
                  <a:gd name="T24" fmla="*/ 5 w 28"/>
                  <a:gd name="T25" fmla="*/ 8 h 14"/>
                  <a:gd name="T26" fmla="*/ 8 w 28"/>
                  <a:gd name="T27" fmla="*/ 10 h 14"/>
                  <a:gd name="T28" fmla="*/ 11 w 28"/>
                  <a:gd name="T29" fmla="*/ 12 h 14"/>
                  <a:gd name="T30" fmla="*/ 14 w 28"/>
                  <a:gd name="T31" fmla="*/ 14 h 14"/>
                  <a:gd name="T32" fmla="*/ 19 w 28"/>
                  <a:gd name="T33" fmla="*/ 14 h 14"/>
                  <a:gd name="T34" fmla="*/ 22 w 28"/>
                  <a:gd name="T35" fmla="*/ 14 h 14"/>
                  <a:gd name="T36" fmla="*/ 28 w 28"/>
                  <a:gd name="T37" fmla="*/ 12 h 14"/>
                  <a:gd name="T38" fmla="*/ 28 w 28"/>
                  <a:gd name="T39" fmla="*/ 12 h 14"/>
                  <a:gd name="T40" fmla="*/ 26 w 28"/>
                  <a:gd name="T41" fmla="*/ 9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14"/>
                  <a:gd name="T65" fmla="*/ 28 w 28"/>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14">
                    <a:moveTo>
                      <a:pt x="26" y="9"/>
                    </a:moveTo>
                    <a:lnTo>
                      <a:pt x="26" y="8"/>
                    </a:lnTo>
                    <a:lnTo>
                      <a:pt x="21" y="10"/>
                    </a:lnTo>
                    <a:lnTo>
                      <a:pt x="19" y="10"/>
                    </a:lnTo>
                    <a:lnTo>
                      <a:pt x="16" y="10"/>
                    </a:lnTo>
                    <a:lnTo>
                      <a:pt x="13" y="9"/>
                    </a:lnTo>
                    <a:lnTo>
                      <a:pt x="11" y="7"/>
                    </a:lnTo>
                    <a:lnTo>
                      <a:pt x="9" y="5"/>
                    </a:lnTo>
                    <a:lnTo>
                      <a:pt x="7" y="2"/>
                    </a:lnTo>
                    <a:lnTo>
                      <a:pt x="3" y="0"/>
                    </a:lnTo>
                    <a:lnTo>
                      <a:pt x="0" y="2"/>
                    </a:lnTo>
                    <a:lnTo>
                      <a:pt x="2" y="5"/>
                    </a:lnTo>
                    <a:lnTo>
                      <a:pt x="5" y="8"/>
                    </a:lnTo>
                    <a:lnTo>
                      <a:pt x="8" y="10"/>
                    </a:lnTo>
                    <a:lnTo>
                      <a:pt x="11" y="12"/>
                    </a:lnTo>
                    <a:lnTo>
                      <a:pt x="14" y="14"/>
                    </a:lnTo>
                    <a:lnTo>
                      <a:pt x="19" y="14"/>
                    </a:lnTo>
                    <a:lnTo>
                      <a:pt x="22" y="14"/>
                    </a:lnTo>
                    <a:lnTo>
                      <a:pt x="28" y="12"/>
                    </a:lnTo>
                    <a:lnTo>
                      <a:pt x="26"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6" name="Freeform 151">
                <a:extLst>
                  <a:ext uri="{FF2B5EF4-FFF2-40B4-BE49-F238E27FC236}">
                    <a16:creationId xmlns:a16="http://schemas.microsoft.com/office/drawing/2014/main" id="{3E941A68-0E21-4F4A-90B8-748AC63D1C42}"/>
                  </a:ext>
                </a:extLst>
              </p:cNvPr>
              <p:cNvSpPr>
                <a:spLocks/>
              </p:cNvSpPr>
              <p:nvPr/>
            </p:nvSpPr>
            <p:spPr bwMode="auto">
              <a:xfrm>
                <a:off x="1414" y="2329"/>
                <a:ext cx="8" cy="72"/>
              </a:xfrm>
              <a:custGeom>
                <a:avLst/>
                <a:gdLst>
                  <a:gd name="T0" fmla="*/ 0 w 8"/>
                  <a:gd name="T1" fmla="*/ 0 h 72"/>
                  <a:gd name="T2" fmla="*/ 0 w 8"/>
                  <a:gd name="T3" fmla="*/ 0 h 72"/>
                  <a:gd name="T4" fmla="*/ 0 w 8"/>
                  <a:gd name="T5" fmla="*/ 9 h 72"/>
                  <a:gd name="T6" fmla="*/ 2 w 8"/>
                  <a:gd name="T7" fmla="*/ 19 h 72"/>
                  <a:gd name="T8" fmla="*/ 3 w 8"/>
                  <a:gd name="T9" fmla="*/ 30 h 72"/>
                  <a:gd name="T10" fmla="*/ 4 w 8"/>
                  <a:gd name="T11" fmla="*/ 41 h 72"/>
                  <a:gd name="T12" fmla="*/ 4 w 8"/>
                  <a:gd name="T13" fmla="*/ 52 h 72"/>
                  <a:gd name="T14" fmla="*/ 4 w 8"/>
                  <a:gd name="T15" fmla="*/ 60 h 72"/>
                  <a:gd name="T16" fmla="*/ 4 w 8"/>
                  <a:gd name="T17" fmla="*/ 66 h 72"/>
                  <a:gd name="T18" fmla="*/ 3 w 8"/>
                  <a:gd name="T19" fmla="*/ 69 h 72"/>
                  <a:gd name="T20" fmla="*/ 5 w 8"/>
                  <a:gd name="T21" fmla="*/ 72 h 72"/>
                  <a:gd name="T22" fmla="*/ 8 w 8"/>
                  <a:gd name="T23" fmla="*/ 68 h 72"/>
                  <a:gd name="T24" fmla="*/ 8 w 8"/>
                  <a:gd name="T25" fmla="*/ 61 h 72"/>
                  <a:gd name="T26" fmla="*/ 8 w 8"/>
                  <a:gd name="T27" fmla="*/ 52 h 72"/>
                  <a:gd name="T28" fmla="*/ 8 w 8"/>
                  <a:gd name="T29" fmla="*/ 40 h 72"/>
                  <a:gd name="T30" fmla="*/ 7 w 8"/>
                  <a:gd name="T31" fmla="*/ 29 h 72"/>
                  <a:gd name="T32" fmla="*/ 6 w 8"/>
                  <a:gd name="T33" fmla="*/ 19 h 72"/>
                  <a:gd name="T34" fmla="*/ 5 w 8"/>
                  <a:gd name="T35" fmla="*/ 9 h 72"/>
                  <a:gd name="T36" fmla="*/ 5 w 8"/>
                  <a:gd name="T37" fmla="*/ 0 h 72"/>
                  <a:gd name="T38" fmla="*/ 5 w 8"/>
                  <a:gd name="T39" fmla="*/ 0 h 72"/>
                  <a:gd name="T40" fmla="*/ 0 w 8"/>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72"/>
                  <a:gd name="T65" fmla="*/ 8 w 8"/>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72">
                    <a:moveTo>
                      <a:pt x="0" y="0"/>
                    </a:moveTo>
                    <a:lnTo>
                      <a:pt x="0" y="0"/>
                    </a:lnTo>
                    <a:lnTo>
                      <a:pt x="0" y="9"/>
                    </a:lnTo>
                    <a:lnTo>
                      <a:pt x="2" y="19"/>
                    </a:lnTo>
                    <a:lnTo>
                      <a:pt x="3" y="30"/>
                    </a:lnTo>
                    <a:lnTo>
                      <a:pt x="4" y="41"/>
                    </a:lnTo>
                    <a:lnTo>
                      <a:pt x="4" y="52"/>
                    </a:lnTo>
                    <a:lnTo>
                      <a:pt x="4" y="60"/>
                    </a:lnTo>
                    <a:lnTo>
                      <a:pt x="4" y="66"/>
                    </a:lnTo>
                    <a:lnTo>
                      <a:pt x="3" y="69"/>
                    </a:lnTo>
                    <a:lnTo>
                      <a:pt x="5" y="72"/>
                    </a:lnTo>
                    <a:lnTo>
                      <a:pt x="8" y="68"/>
                    </a:lnTo>
                    <a:lnTo>
                      <a:pt x="8" y="61"/>
                    </a:lnTo>
                    <a:lnTo>
                      <a:pt x="8" y="52"/>
                    </a:lnTo>
                    <a:lnTo>
                      <a:pt x="8" y="40"/>
                    </a:lnTo>
                    <a:lnTo>
                      <a:pt x="7" y="29"/>
                    </a:lnTo>
                    <a:lnTo>
                      <a:pt x="6" y="19"/>
                    </a:lnTo>
                    <a:lnTo>
                      <a:pt x="5" y="9"/>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7" name="Freeform 152">
                <a:extLst>
                  <a:ext uri="{FF2B5EF4-FFF2-40B4-BE49-F238E27FC236}">
                    <a16:creationId xmlns:a16="http://schemas.microsoft.com/office/drawing/2014/main" id="{2D0EBEC0-0E92-274B-8B98-8C0621383BE1}"/>
                  </a:ext>
                </a:extLst>
              </p:cNvPr>
              <p:cNvSpPr>
                <a:spLocks/>
              </p:cNvSpPr>
              <p:nvPr/>
            </p:nvSpPr>
            <p:spPr bwMode="auto">
              <a:xfrm>
                <a:off x="1395" y="2263"/>
                <a:ext cx="24" cy="66"/>
              </a:xfrm>
              <a:custGeom>
                <a:avLst/>
                <a:gdLst>
                  <a:gd name="T0" fmla="*/ 0 w 24"/>
                  <a:gd name="T1" fmla="*/ 1 h 66"/>
                  <a:gd name="T2" fmla="*/ 0 w 24"/>
                  <a:gd name="T3" fmla="*/ 1 h 66"/>
                  <a:gd name="T4" fmla="*/ 4 w 24"/>
                  <a:gd name="T5" fmla="*/ 10 h 66"/>
                  <a:gd name="T6" fmla="*/ 7 w 24"/>
                  <a:gd name="T7" fmla="*/ 19 h 66"/>
                  <a:gd name="T8" fmla="*/ 10 w 24"/>
                  <a:gd name="T9" fmla="*/ 26 h 66"/>
                  <a:gd name="T10" fmla="*/ 13 w 24"/>
                  <a:gd name="T11" fmla="*/ 33 h 66"/>
                  <a:gd name="T12" fmla="*/ 15 w 24"/>
                  <a:gd name="T13" fmla="*/ 40 h 66"/>
                  <a:gd name="T14" fmla="*/ 17 w 24"/>
                  <a:gd name="T15" fmla="*/ 48 h 66"/>
                  <a:gd name="T16" fmla="*/ 18 w 24"/>
                  <a:gd name="T17" fmla="*/ 57 h 66"/>
                  <a:gd name="T18" fmla="*/ 19 w 24"/>
                  <a:gd name="T19" fmla="*/ 66 h 66"/>
                  <a:gd name="T20" fmla="*/ 24 w 24"/>
                  <a:gd name="T21" fmla="*/ 66 h 66"/>
                  <a:gd name="T22" fmla="*/ 23 w 24"/>
                  <a:gd name="T23" fmla="*/ 56 h 66"/>
                  <a:gd name="T24" fmla="*/ 22 w 24"/>
                  <a:gd name="T25" fmla="*/ 47 h 66"/>
                  <a:gd name="T26" fmla="*/ 21 w 24"/>
                  <a:gd name="T27" fmla="*/ 39 h 66"/>
                  <a:gd name="T28" fmla="*/ 17 w 24"/>
                  <a:gd name="T29" fmla="*/ 32 h 66"/>
                  <a:gd name="T30" fmla="*/ 15 w 24"/>
                  <a:gd name="T31" fmla="*/ 25 h 66"/>
                  <a:gd name="T32" fmla="*/ 12 w 24"/>
                  <a:gd name="T33" fmla="*/ 17 h 66"/>
                  <a:gd name="T34" fmla="*/ 8 w 24"/>
                  <a:gd name="T35" fmla="*/ 9 h 66"/>
                  <a:gd name="T36" fmla="*/ 5 w 24"/>
                  <a:gd name="T37" fmla="*/ 0 h 66"/>
                  <a:gd name="T38" fmla="*/ 5 w 24"/>
                  <a:gd name="T39" fmla="*/ 0 h 66"/>
                  <a:gd name="T40" fmla="*/ 0 w 24"/>
                  <a:gd name="T41" fmla="*/ 1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66"/>
                  <a:gd name="T65" fmla="*/ 24 w 24"/>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66">
                    <a:moveTo>
                      <a:pt x="0" y="1"/>
                    </a:moveTo>
                    <a:lnTo>
                      <a:pt x="0" y="1"/>
                    </a:lnTo>
                    <a:lnTo>
                      <a:pt x="4" y="10"/>
                    </a:lnTo>
                    <a:lnTo>
                      <a:pt x="7" y="19"/>
                    </a:lnTo>
                    <a:lnTo>
                      <a:pt x="10" y="26"/>
                    </a:lnTo>
                    <a:lnTo>
                      <a:pt x="13" y="33"/>
                    </a:lnTo>
                    <a:lnTo>
                      <a:pt x="15" y="40"/>
                    </a:lnTo>
                    <a:lnTo>
                      <a:pt x="17" y="48"/>
                    </a:lnTo>
                    <a:lnTo>
                      <a:pt x="18" y="57"/>
                    </a:lnTo>
                    <a:lnTo>
                      <a:pt x="19" y="66"/>
                    </a:lnTo>
                    <a:lnTo>
                      <a:pt x="24" y="66"/>
                    </a:lnTo>
                    <a:lnTo>
                      <a:pt x="23" y="56"/>
                    </a:lnTo>
                    <a:lnTo>
                      <a:pt x="22" y="47"/>
                    </a:lnTo>
                    <a:lnTo>
                      <a:pt x="21" y="39"/>
                    </a:lnTo>
                    <a:lnTo>
                      <a:pt x="17" y="32"/>
                    </a:lnTo>
                    <a:lnTo>
                      <a:pt x="15" y="25"/>
                    </a:lnTo>
                    <a:lnTo>
                      <a:pt x="12" y="17"/>
                    </a:lnTo>
                    <a:lnTo>
                      <a:pt x="8" y="9"/>
                    </a:lnTo>
                    <a:lnTo>
                      <a:pt x="5"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8" name="Freeform 153">
                <a:extLst>
                  <a:ext uri="{FF2B5EF4-FFF2-40B4-BE49-F238E27FC236}">
                    <a16:creationId xmlns:a16="http://schemas.microsoft.com/office/drawing/2014/main" id="{B69F9589-F28E-2847-BB0A-238510B11D82}"/>
                  </a:ext>
                </a:extLst>
              </p:cNvPr>
              <p:cNvSpPr>
                <a:spLocks/>
              </p:cNvSpPr>
              <p:nvPr/>
            </p:nvSpPr>
            <p:spPr bwMode="auto">
              <a:xfrm>
                <a:off x="1376" y="2236"/>
                <a:ext cx="24" cy="28"/>
              </a:xfrm>
              <a:custGeom>
                <a:avLst/>
                <a:gdLst>
                  <a:gd name="T0" fmla="*/ 0 w 24"/>
                  <a:gd name="T1" fmla="*/ 3 h 28"/>
                  <a:gd name="T2" fmla="*/ 0 w 24"/>
                  <a:gd name="T3" fmla="*/ 3 h 28"/>
                  <a:gd name="T4" fmla="*/ 3 w 24"/>
                  <a:gd name="T5" fmla="*/ 6 h 28"/>
                  <a:gd name="T6" fmla="*/ 6 w 24"/>
                  <a:gd name="T7" fmla="*/ 8 h 28"/>
                  <a:gd name="T8" fmla="*/ 9 w 24"/>
                  <a:gd name="T9" fmla="*/ 11 h 28"/>
                  <a:gd name="T10" fmla="*/ 11 w 24"/>
                  <a:gd name="T11" fmla="*/ 14 h 28"/>
                  <a:gd name="T12" fmla="*/ 14 w 24"/>
                  <a:gd name="T13" fmla="*/ 18 h 28"/>
                  <a:gd name="T14" fmla="*/ 16 w 24"/>
                  <a:gd name="T15" fmla="*/ 21 h 28"/>
                  <a:gd name="T16" fmla="*/ 18 w 24"/>
                  <a:gd name="T17" fmla="*/ 25 h 28"/>
                  <a:gd name="T18" fmla="*/ 19 w 24"/>
                  <a:gd name="T19" fmla="*/ 28 h 28"/>
                  <a:gd name="T20" fmla="*/ 24 w 24"/>
                  <a:gd name="T21" fmla="*/ 27 h 28"/>
                  <a:gd name="T22" fmla="*/ 23 w 24"/>
                  <a:gd name="T23" fmla="*/ 22 h 28"/>
                  <a:gd name="T24" fmla="*/ 20 w 24"/>
                  <a:gd name="T25" fmla="*/ 19 h 28"/>
                  <a:gd name="T26" fmla="*/ 18 w 24"/>
                  <a:gd name="T27" fmla="*/ 15 h 28"/>
                  <a:gd name="T28" fmla="*/ 16 w 24"/>
                  <a:gd name="T29" fmla="*/ 12 h 28"/>
                  <a:gd name="T30" fmla="*/ 12 w 24"/>
                  <a:gd name="T31" fmla="*/ 9 h 28"/>
                  <a:gd name="T32" fmla="*/ 9 w 24"/>
                  <a:gd name="T33" fmla="*/ 5 h 28"/>
                  <a:gd name="T34" fmla="*/ 7 w 24"/>
                  <a:gd name="T35" fmla="*/ 3 h 28"/>
                  <a:gd name="T36" fmla="*/ 3 w 24"/>
                  <a:gd name="T37" fmla="*/ 0 h 28"/>
                  <a:gd name="T38" fmla="*/ 3 w 24"/>
                  <a:gd name="T39" fmla="*/ 0 h 28"/>
                  <a:gd name="T40" fmla="*/ 0 w 24"/>
                  <a:gd name="T41" fmla="*/ 3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28"/>
                  <a:gd name="T65" fmla="*/ 24 w 24"/>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28">
                    <a:moveTo>
                      <a:pt x="0" y="3"/>
                    </a:moveTo>
                    <a:lnTo>
                      <a:pt x="0" y="3"/>
                    </a:lnTo>
                    <a:lnTo>
                      <a:pt x="3" y="6"/>
                    </a:lnTo>
                    <a:lnTo>
                      <a:pt x="6" y="8"/>
                    </a:lnTo>
                    <a:lnTo>
                      <a:pt x="9" y="11"/>
                    </a:lnTo>
                    <a:lnTo>
                      <a:pt x="11" y="14"/>
                    </a:lnTo>
                    <a:lnTo>
                      <a:pt x="14" y="18"/>
                    </a:lnTo>
                    <a:lnTo>
                      <a:pt x="16" y="21"/>
                    </a:lnTo>
                    <a:lnTo>
                      <a:pt x="18" y="25"/>
                    </a:lnTo>
                    <a:lnTo>
                      <a:pt x="19" y="28"/>
                    </a:lnTo>
                    <a:lnTo>
                      <a:pt x="24" y="27"/>
                    </a:lnTo>
                    <a:lnTo>
                      <a:pt x="23" y="22"/>
                    </a:lnTo>
                    <a:lnTo>
                      <a:pt x="20" y="19"/>
                    </a:lnTo>
                    <a:lnTo>
                      <a:pt x="18" y="15"/>
                    </a:lnTo>
                    <a:lnTo>
                      <a:pt x="16" y="12"/>
                    </a:lnTo>
                    <a:lnTo>
                      <a:pt x="12" y="9"/>
                    </a:lnTo>
                    <a:lnTo>
                      <a:pt x="9" y="5"/>
                    </a:lnTo>
                    <a:lnTo>
                      <a:pt x="7" y="3"/>
                    </a:lnTo>
                    <a:lnTo>
                      <a:pt x="3" y="0"/>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9" name="Freeform 154">
                <a:extLst>
                  <a:ext uri="{FF2B5EF4-FFF2-40B4-BE49-F238E27FC236}">
                    <a16:creationId xmlns:a16="http://schemas.microsoft.com/office/drawing/2014/main" id="{6F4AD6E1-623F-A44B-85DB-5006C60440C0}"/>
                  </a:ext>
                </a:extLst>
              </p:cNvPr>
              <p:cNvSpPr>
                <a:spLocks/>
              </p:cNvSpPr>
              <p:nvPr/>
            </p:nvSpPr>
            <p:spPr bwMode="auto">
              <a:xfrm>
                <a:off x="1349" y="2219"/>
                <a:ext cx="30" cy="20"/>
              </a:xfrm>
              <a:custGeom>
                <a:avLst/>
                <a:gdLst>
                  <a:gd name="T0" fmla="*/ 0 w 30"/>
                  <a:gd name="T1" fmla="*/ 0 h 20"/>
                  <a:gd name="T2" fmla="*/ 0 w 30"/>
                  <a:gd name="T3" fmla="*/ 0 h 20"/>
                  <a:gd name="T4" fmla="*/ 1 w 30"/>
                  <a:gd name="T5" fmla="*/ 4 h 20"/>
                  <a:gd name="T6" fmla="*/ 5 w 30"/>
                  <a:gd name="T7" fmla="*/ 7 h 20"/>
                  <a:gd name="T8" fmla="*/ 9 w 30"/>
                  <a:gd name="T9" fmla="*/ 10 h 20"/>
                  <a:gd name="T10" fmla="*/ 12 w 30"/>
                  <a:gd name="T11" fmla="*/ 12 h 20"/>
                  <a:gd name="T12" fmla="*/ 17 w 30"/>
                  <a:gd name="T13" fmla="*/ 14 h 20"/>
                  <a:gd name="T14" fmla="*/ 21 w 30"/>
                  <a:gd name="T15" fmla="*/ 16 h 20"/>
                  <a:gd name="T16" fmla="*/ 25 w 30"/>
                  <a:gd name="T17" fmla="*/ 18 h 20"/>
                  <a:gd name="T18" fmla="*/ 27 w 30"/>
                  <a:gd name="T19" fmla="*/ 20 h 20"/>
                  <a:gd name="T20" fmla="*/ 30 w 30"/>
                  <a:gd name="T21" fmla="*/ 17 h 20"/>
                  <a:gd name="T22" fmla="*/ 27 w 30"/>
                  <a:gd name="T23" fmla="*/ 15 h 20"/>
                  <a:gd name="T24" fmla="*/ 24 w 30"/>
                  <a:gd name="T25" fmla="*/ 13 h 20"/>
                  <a:gd name="T26" fmla="*/ 19 w 30"/>
                  <a:gd name="T27" fmla="*/ 11 h 20"/>
                  <a:gd name="T28" fmla="*/ 15 w 30"/>
                  <a:gd name="T29" fmla="*/ 9 h 20"/>
                  <a:gd name="T30" fmla="*/ 11 w 30"/>
                  <a:gd name="T31" fmla="*/ 6 h 20"/>
                  <a:gd name="T32" fmla="*/ 8 w 30"/>
                  <a:gd name="T33" fmla="*/ 4 h 20"/>
                  <a:gd name="T34" fmla="*/ 6 w 30"/>
                  <a:gd name="T35" fmla="*/ 2 h 20"/>
                  <a:gd name="T36" fmla="*/ 5 w 30"/>
                  <a:gd name="T37" fmla="*/ 0 h 20"/>
                  <a:gd name="T38" fmla="*/ 5 w 30"/>
                  <a:gd name="T39" fmla="*/ 0 h 20"/>
                  <a:gd name="T40" fmla="*/ 0 w 30"/>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20"/>
                  <a:gd name="T65" fmla="*/ 30 w 30"/>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20">
                    <a:moveTo>
                      <a:pt x="0" y="0"/>
                    </a:moveTo>
                    <a:lnTo>
                      <a:pt x="0" y="0"/>
                    </a:lnTo>
                    <a:lnTo>
                      <a:pt x="1" y="4"/>
                    </a:lnTo>
                    <a:lnTo>
                      <a:pt x="5" y="7"/>
                    </a:lnTo>
                    <a:lnTo>
                      <a:pt x="9" y="10"/>
                    </a:lnTo>
                    <a:lnTo>
                      <a:pt x="12" y="12"/>
                    </a:lnTo>
                    <a:lnTo>
                      <a:pt x="17" y="14"/>
                    </a:lnTo>
                    <a:lnTo>
                      <a:pt x="21" y="16"/>
                    </a:lnTo>
                    <a:lnTo>
                      <a:pt x="25" y="18"/>
                    </a:lnTo>
                    <a:lnTo>
                      <a:pt x="27" y="20"/>
                    </a:lnTo>
                    <a:lnTo>
                      <a:pt x="30" y="17"/>
                    </a:lnTo>
                    <a:lnTo>
                      <a:pt x="27" y="15"/>
                    </a:lnTo>
                    <a:lnTo>
                      <a:pt x="24" y="13"/>
                    </a:lnTo>
                    <a:lnTo>
                      <a:pt x="19" y="11"/>
                    </a:lnTo>
                    <a:lnTo>
                      <a:pt x="15" y="9"/>
                    </a:lnTo>
                    <a:lnTo>
                      <a:pt x="11" y="6"/>
                    </a:lnTo>
                    <a:lnTo>
                      <a:pt x="8" y="4"/>
                    </a:lnTo>
                    <a:lnTo>
                      <a:pt x="6" y="2"/>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0" name="Freeform 155">
                <a:extLst>
                  <a:ext uri="{FF2B5EF4-FFF2-40B4-BE49-F238E27FC236}">
                    <a16:creationId xmlns:a16="http://schemas.microsoft.com/office/drawing/2014/main" id="{0D10E940-DAE1-B54E-9B80-A5DDD066BB22}"/>
                  </a:ext>
                </a:extLst>
              </p:cNvPr>
              <p:cNvSpPr>
                <a:spLocks/>
              </p:cNvSpPr>
              <p:nvPr/>
            </p:nvSpPr>
            <p:spPr bwMode="auto">
              <a:xfrm>
                <a:off x="1303" y="1897"/>
                <a:ext cx="51" cy="322"/>
              </a:xfrm>
              <a:custGeom>
                <a:avLst/>
                <a:gdLst>
                  <a:gd name="T0" fmla="*/ 0 w 51"/>
                  <a:gd name="T1" fmla="*/ 1 h 322"/>
                  <a:gd name="T2" fmla="*/ 0 w 51"/>
                  <a:gd name="T3" fmla="*/ 1 h 322"/>
                  <a:gd name="T4" fmla="*/ 8 w 51"/>
                  <a:gd name="T5" fmla="*/ 35 h 322"/>
                  <a:gd name="T6" fmla="*/ 14 w 51"/>
                  <a:gd name="T7" fmla="*/ 73 h 322"/>
                  <a:gd name="T8" fmla="*/ 20 w 51"/>
                  <a:gd name="T9" fmla="*/ 116 h 322"/>
                  <a:gd name="T10" fmla="*/ 26 w 51"/>
                  <a:gd name="T11" fmla="*/ 162 h 322"/>
                  <a:gd name="T12" fmla="*/ 30 w 51"/>
                  <a:gd name="T13" fmla="*/ 207 h 322"/>
                  <a:gd name="T14" fmla="*/ 36 w 51"/>
                  <a:gd name="T15" fmla="*/ 249 h 322"/>
                  <a:gd name="T16" fmla="*/ 40 w 51"/>
                  <a:gd name="T17" fmla="*/ 289 h 322"/>
                  <a:gd name="T18" fmla="*/ 46 w 51"/>
                  <a:gd name="T19" fmla="*/ 322 h 322"/>
                  <a:gd name="T20" fmla="*/ 51 w 51"/>
                  <a:gd name="T21" fmla="*/ 322 h 322"/>
                  <a:gd name="T22" fmla="*/ 45 w 51"/>
                  <a:gd name="T23" fmla="*/ 288 h 322"/>
                  <a:gd name="T24" fmla="*/ 40 w 51"/>
                  <a:gd name="T25" fmla="*/ 249 h 322"/>
                  <a:gd name="T26" fmla="*/ 35 w 51"/>
                  <a:gd name="T27" fmla="*/ 206 h 322"/>
                  <a:gd name="T28" fmla="*/ 30 w 51"/>
                  <a:gd name="T29" fmla="*/ 161 h 322"/>
                  <a:gd name="T30" fmla="*/ 25 w 51"/>
                  <a:gd name="T31" fmla="*/ 116 h 322"/>
                  <a:gd name="T32" fmla="*/ 19 w 51"/>
                  <a:gd name="T33" fmla="*/ 72 h 322"/>
                  <a:gd name="T34" fmla="*/ 12 w 51"/>
                  <a:gd name="T35" fmla="*/ 34 h 322"/>
                  <a:gd name="T36" fmla="*/ 4 w 51"/>
                  <a:gd name="T37" fmla="*/ 0 h 322"/>
                  <a:gd name="T38" fmla="*/ 4 w 51"/>
                  <a:gd name="T39" fmla="*/ 0 h 322"/>
                  <a:gd name="T40" fmla="*/ 0 w 51"/>
                  <a:gd name="T41" fmla="*/ 1 h 3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322"/>
                  <a:gd name="T65" fmla="*/ 51 w 51"/>
                  <a:gd name="T66" fmla="*/ 322 h 3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322">
                    <a:moveTo>
                      <a:pt x="0" y="1"/>
                    </a:moveTo>
                    <a:lnTo>
                      <a:pt x="0" y="1"/>
                    </a:lnTo>
                    <a:lnTo>
                      <a:pt x="8" y="35"/>
                    </a:lnTo>
                    <a:lnTo>
                      <a:pt x="14" y="73"/>
                    </a:lnTo>
                    <a:lnTo>
                      <a:pt x="20" y="116"/>
                    </a:lnTo>
                    <a:lnTo>
                      <a:pt x="26" y="162"/>
                    </a:lnTo>
                    <a:lnTo>
                      <a:pt x="30" y="207"/>
                    </a:lnTo>
                    <a:lnTo>
                      <a:pt x="36" y="249"/>
                    </a:lnTo>
                    <a:lnTo>
                      <a:pt x="40" y="289"/>
                    </a:lnTo>
                    <a:lnTo>
                      <a:pt x="46" y="322"/>
                    </a:lnTo>
                    <a:lnTo>
                      <a:pt x="51" y="322"/>
                    </a:lnTo>
                    <a:lnTo>
                      <a:pt x="45" y="288"/>
                    </a:lnTo>
                    <a:lnTo>
                      <a:pt x="40" y="249"/>
                    </a:lnTo>
                    <a:lnTo>
                      <a:pt x="35" y="206"/>
                    </a:lnTo>
                    <a:lnTo>
                      <a:pt x="30" y="161"/>
                    </a:lnTo>
                    <a:lnTo>
                      <a:pt x="25" y="116"/>
                    </a:lnTo>
                    <a:lnTo>
                      <a:pt x="19" y="72"/>
                    </a:lnTo>
                    <a:lnTo>
                      <a:pt x="12" y="34"/>
                    </a:lnTo>
                    <a:lnTo>
                      <a:pt x="4"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1" name="Freeform 156">
                <a:extLst>
                  <a:ext uri="{FF2B5EF4-FFF2-40B4-BE49-F238E27FC236}">
                    <a16:creationId xmlns:a16="http://schemas.microsoft.com/office/drawing/2014/main" id="{534399C5-2A38-5243-A738-3B50E1187D0F}"/>
                  </a:ext>
                </a:extLst>
              </p:cNvPr>
              <p:cNvSpPr>
                <a:spLocks/>
              </p:cNvSpPr>
              <p:nvPr/>
            </p:nvSpPr>
            <p:spPr bwMode="auto">
              <a:xfrm>
                <a:off x="1284" y="1658"/>
                <a:ext cx="23" cy="240"/>
              </a:xfrm>
              <a:custGeom>
                <a:avLst/>
                <a:gdLst>
                  <a:gd name="T0" fmla="*/ 0 w 23"/>
                  <a:gd name="T1" fmla="*/ 1 h 240"/>
                  <a:gd name="T2" fmla="*/ 0 w 23"/>
                  <a:gd name="T3" fmla="*/ 1 h 240"/>
                  <a:gd name="T4" fmla="*/ 1 w 23"/>
                  <a:gd name="T5" fmla="*/ 24 h 240"/>
                  <a:gd name="T6" fmla="*/ 2 w 23"/>
                  <a:gd name="T7" fmla="*/ 53 h 240"/>
                  <a:gd name="T8" fmla="*/ 4 w 23"/>
                  <a:gd name="T9" fmla="*/ 85 h 240"/>
                  <a:gd name="T10" fmla="*/ 5 w 23"/>
                  <a:gd name="T11" fmla="*/ 120 h 240"/>
                  <a:gd name="T12" fmla="*/ 7 w 23"/>
                  <a:gd name="T13" fmla="*/ 154 h 240"/>
                  <a:gd name="T14" fmla="*/ 10 w 23"/>
                  <a:gd name="T15" fmla="*/ 187 h 240"/>
                  <a:gd name="T16" fmla="*/ 13 w 23"/>
                  <a:gd name="T17" fmla="*/ 217 h 240"/>
                  <a:gd name="T18" fmla="*/ 19 w 23"/>
                  <a:gd name="T19" fmla="*/ 240 h 240"/>
                  <a:gd name="T20" fmla="*/ 23 w 23"/>
                  <a:gd name="T21" fmla="*/ 239 h 240"/>
                  <a:gd name="T22" fmla="*/ 18 w 23"/>
                  <a:gd name="T23" fmla="*/ 216 h 240"/>
                  <a:gd name="T24" fmla="*/ 14 w 23"/>
                  <a:gd name="T25" fmla="*/ 187 h 240"/>
                  <a:gd name="T26" fmla="*/ 12 w 23"/>
                  <a:gd name="T27" fmla="*/ 154 h 240"/>
                  <a:gd name="T28" fmla="*/ 10 w 23"/>
                  <a:gd name="T29" fmla="*/ 120 h 240"/>
                  <a:gd name="T30" fmla="*/ 9 w 23"/>
                  <a:gd name="T31" fmla="*/ 85 h 240"/>
                  <a:gd name="T32" fmla="*/ 7 w 23"/>
                  <a:gd name="T33" fmla="*/ 53 h 240"/>
                  <a:gd name="T34" fmla="*/ 6 w 23"/>
                  <a:gd name="T35" fmla="*/ 24 h 240"/>
                  <a:gd name="T36" fmla="*/ 4 w 23"/>
                  <a:gd name="T37" fmla="*/ 0 h 240"/>
                  <a:gd name="T38" fmla="*/ 4 w 23"/>
                  <a:gd name="T39" fmla="*/ 0 h 240"/>
                  <a:gd name="T40" fmla="*/ 0 w 23"/>
                  <a:gd name="T41" fmla="*/ 1 h 2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240"/>
                  <a:gd name="T65" fmla="*/ 23 w 23"/>
                  <a:gd name="T66" fmla="*/ 240 h 2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240">
                    <a:moveTo>
                      <a:pt x="0" y="1"/>
                    </a:moveTo>
                    <a:lnTo>
                      <a:pt x="0" y="1"/>
                    </a:lnTo>
                    <a:lnTo>
                      <a:pt x="1" y="24"/>
                    </a:lnTo>
                    <a:lnTo>
                      <a:pt x="2" y="53"/>
                    </a:lnTo>
                    <a:lnTo>
                      <a:pt x="4" y="85"/>
                    </a:lnTo>
                    <a:lnTo>
                      <a:pt x="5" y="120"/>
                    </a:lnTo>
                    <a:lnTo>
                      <a:pt x="7" y="154"/>
                    </a:lnTo>
                    <a:lnTo>
                      <a:pt x="10" y="187"/>
                    </a:lnTo>
                    <a:lnTo>
                      <a:pt x="13" y="217"/>
                    </a:lnTo>
                    <a:lnTo>
                      <a:pt x="19" y="240"/>
                    </a:lnTo>
                    <a:lnTo>
                      <a:pt x="23" y="239"/>
                    </a:lnTo>
                    <a:lnTo>
                      <a:pt x="18" y="216"/>
                    </a:lnTo>
                    <a:lnTo>
                      <a:pt x="14" y="187"/>
                    </a:lnTo>
                    <a:lnTo>
                      <a:pt x="12" y="154"/>
                    </a:lnTo>
                    <a:lnTo>
                      <a:pt x="10" y="120"/>
                    </a:lnTo>
                    <a:lnTo>
                      <a:pt x="9" y="85"/>
                    </a:lnTo>
                    <a:lnTo>
                      <a:pt x="7" y="53"/>
                    </a:lnTo>
                    <a:lnTo>
                      <a:pt x="6" y="24"/>
                    </a:lnTo>
                    <a:lnTo>
                      <a:pt x="4"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2" name="Freeform 157">
                <a:extLst>
                  <a:ext uri="{FF2B5EF4-FFF2-40B4-BE49-F238E27FC236}">
                    <a16:creationId xmlns:a16="http://schemas.microsoft.com/office/drawing/2014/main" id="{1AB96959-CC8B-754D-B6E7-2D6B74EC78F0}"/>
                  </a:ext>
                </a:extLst>
              </p:cNvPr>
              <p:cNvSpPr>
                <a:spLocks/>
              </p:cNvSpPr>
              <p:nvPr/>
            </p:nvSpPr>
            <p:spPr bwMode="auto">
              <a:xfrm>
                <a:off x="1279" y="1609"/>
                <a:ext cx="9" cy="50"/>
              </a:xfrm>
              <a:custGeom>
                <a:avLst/>
                <a:gdLst>
                  <a:gd name="T0" fmla="*/ 0 w 9"/>
                  <a:gd name="T1" fmla="*/ 1 h 50"/>
                  <a:gd name="T2" fmla="*/ 0 w 9"/>
                  <a:gd name="T3" fmla="*/ 1 h 50"/>
                  <a:gd name="T4" fmla="*/ 1 w 9"/>
                  <a:gd name="T5" fmla="*/ 7 h 50"/>
                  <a:gd name="T6" fmla="*/ 2 w 9"/>
                  <a:gd name="T7" fmla="*/ 13 h 50"/>
                  <a:gd name="T8" fmla="*/ 2 w 9"/>
                  <a:gd name="T9" fmla="*/ 19 h 50"/>
                  <a:gd name="T10" fmla="*/ 2 w 9"/>
                  <a:gd name="T11" fmla="*/ 24 h 50"/>
                  <a:gd name="T12" fmla="*/ 3 w 9"/>
                  <a:gd name="T13" fmla="*/ 30 h 50"/>
                  <a:gd name="T14" fmla="*/ 3 w 9"/>
                  <a:gd name="T15" fmla="*/ 37 h 50"/>
                  <a:gd name="T16" fmla="*/ 3 w 9"/>
                  <a:gd name="T17" fmla="*/ 44 h 50"/>
                  <a:gd name="T18" fmla="*/ 5 w 9"/>
                  <a:gd name="T19" fmla="*/ 50 h 50"/>
                  <a:gd name="T20" fmla="*/ 9 w 9"/>
                  <a:gd name="T21" fmla="*/ 49 h 50"/>
                  <a:gd name="T22" fmla="*/ 9 w 9"/>
                  <a:gd name="T23" fmla="*/ 43 h 50"/>
                  <a:gd name="T24" fmla="*/ 8 w 9"/>
                  <a:gd name="T25" fmla="*/ 36 h 50"/>
                  <a:gd name="T26" fmla="*/ 8 w 9"/>
                  <a:gd name="T27" fmla="*/ 30 h 50"/>
                  <a:gd name="T28" fmla="*/ 8 w 9"/>
                  <a:gd name="T29" fmla="*/ 24 h 50"/>
                  <a:gd name="T30" fmla="*/ 7 w 9"/>
                  <a:gd name="T31" fmla="*/ 18 h 50"/>
                  <a:gd name="T32" fmla="*/ 7 w 9"/>
                  <a:gd name="T33" fmla="*/ 12 h 50"/>
                  <a:gd name="T34" fmla="*/ 6 w 9"/>
                  <a:gd name="T35" fmla="*/ 6 h 50"/>
                  <a:gd name="T36" fmla="*/ 6 w 9"/>
                  <a:gd name="T37" fmla="*/ 0 h 50"/>
                  <a:gd name="T38" fmla="*/ 6 w 9"/>
                  <a:gd name="T39" fmla="*/ 0 h 50"/>
                  <a:gd name="T40" fmla="*/ 0 w 9"/>
                  <a:gd name="T41" fmla="*/ 1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50"/>
                  <a:gd name="T65" fmla="*/ 9 w 9"/>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50">
                    <a:moveTo>
                      <a:pt x="0" y="1"/>
                    </a:moveTo>
                    <a:lnTo>
                      <a:pt x="0" y="1"/>
                    </a:lnTo>
                    <a:lnTo>
                      <a:pt x="1" y="7"/>
                    </a:lnTo>
                    <a:lnTo>
                      <a:pt x="2" y="13"/>
                    </a:lnTo>
                    <a:lnTo>
                      <a:pt x="2" y="19"/>
                    </a:lnTo>
                    <a:lnTo>
                      <a:pt x="2" y="24"/>
                    </a:lnTo>
                    <a:lnTo>
                      <a:pt x="3" y="30"/>
                    </a:lnTo>
                    <a:lnTo>
                      <a:pt x="3" y="37"/>
                    </a:lnTo>
                    <a:lnTo>
                      <a:pt x="3" y="44"/>
                    </a:lnTo>
                    <a:lnTo>
                      <a:pt x="5" y="50"/>
                    </a:lnTo>
                    <a:lnTo>
                      <a:pt x="9" y="49"/>
                    </a:lnTo>
                    <a:lnTo>
                      <a:pt x="9" y="43"/>
                    </a:lnTo>
                    <a:lnTo>
                      <a:pt x="8" y="36"/>
                    </a:lnTo>
                    <a:lnTo>
                      <a:pt x="8" y="30"/>
                    </a:lnTo>
                    <a:lnTo>
                      <a:pt x="8" y="24"/>
                    </a:lnTo>
                    <a:lnTo>
                      <a:pt x="7" y="18"/>
                    </a:lnTo>
                    <a:lnTo>
                      <a:pt x="7" y="12"/>
                    </a:lnTo>
                    <a:lnTo>
                      <a:pt x="6" y="6"/>
                    </a:lnTo>
                    <a:lnTo>
                      <a:pt x="6"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3" name="Freeform 158">
                <a:extLst>
                  <a:ext uri="{FF2B5EF4-FFF2-40B4-BE49-F238E27FC236}">
                    <a16:creationId xmlns:a16="http://schemas.microsoft.com/office/drawing/2014/main" id="{AA3251EC-3B55-EC43-8ADA-54CF389B18F0}"/>
                  </a:ext>
                </a:extLst>
              </p:cNvPr>
              <p:cNvSpPr>
                <a:spLocks/>
              </p:cNvSpPr>
              <p:nvPr/>
            </p:nvSpPr>
            <p:spPr bwMode="auto">
              <a:xfrm>
                <a:off x="1263" y="1489"/>
                <a:ext cx="22" cy="121"/>
              </a:xfrm>
              <a:custGeom>
                <a:avLst/>
                <a:gdLst>
                  <a:gd name="T0" fmla="*/ 0 w 22"/>
                  <a:gd name="T1" fmla="*/ 0 h 121"/>
                  <a:gd name="T2" fmla="*/ 0 w 22"/>
                  <a:gd name="T3" fmla="*/ 0 h 121"/>
                  <a:gd name="T4" fmla="*/ 0 w 22"/>
                  <a:gd name="T5" fmla="*/ 10 h 121"/>
                  <a:gd name="T6" fmla="*/ 0 w 22"/>
                  <a:gd name="T7" fmla="*/ 23 h 121"/>
                  <a:gd name="T8" fmla="*/ 2 w 22"/>
                  <a:gd name="T9" fmla="*/ 37 h 121"/>
                  <a:gd name="T10" fmla="*/ 5 w 22"/>
                  <a:gd name="T11" fmla="*/ 54 h 121"/>
                  <a:gd name="T12" fmla="*/ 7 w 22"/>
                  <a:gd name="T13" fmla="*/ 70 h 121"/>
                  <a:gd name="T14" fmla="*/ 10 w 22"/>
                  <a:gd name="T15" fmla="*/ 87 h 121"/>
                  <a:gd name="T16" fmla="*/ 14 w 22"/>
                  <a:gd name="T17" fmla="*/ 104 h 121"/>
                  <a:gd name="T18" fmla="*/ 16 w 22"/>
                  <a:gd name="T19" fmla="*/ 121 h 121"/>
                  <a:gd name="T20" fmla="*/ 22 w 22"/>
                  <a:gd name="T21" fmla="*/ 120 h 121"/>
                  <a:gd name="T22" fmla="*/ 18 w 22"/>
                  <a:gd name="T23" fmla="*/ 103 h 121"/>
                  <a:gd name="T24" fmla="*/ 15 w 22"/>
                  <a:gd name="T25" fmla="*/ 87 h 121"/>
                  <a:gd name="T26" fmla="*/ 11 w 22"/>
                  <a:gd name="T27" fmla="*/ 70 h 121"/>
                  <a:gd name="T28" fmla="*/ 9 w 22"/>
                  <a:gd name="T29" fmla="*/ 53 h 121"/>
                  <a:gd name="T30" fmla="*/ 7 w 22"/>
                  <a:gd name="T31" fmla="*/ 37 h 121"/>
                  <a:gd name="T32" fmla="*/ 6 w 22"/>
                  <a:gd name="T33" fmla="*/ 22 h 121"/>
                  <a:gd name="T34" fmla="*/ 5 w 22"/>
                  <a:gd name="T35" fmla="*/ 10 h 121"/>
                  <a:gd name="T36" fmla="*/ 6 w 22"/>
                  <a:gd name="T37" fmla="*/ 1 h 121"/>
                  <a:gd name="T38" fmla="*/ 6 w 22"/>
                  <a:gd name="T39" fmla="*/ 1 h 121"/>
                  <a:gd name="T40" fmla="*/ 0 w 22"/>
                  <a:gd name="T41" fmla="*/ 0 h 1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21"/>
                  <a:gd name="T65" fmla="*/ 22 w 22"/>
                  <a:gd name="T66" fmla="*/ 121 h 1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21">
                    <a:moveTo>
                      <a:pt x="0" y="0"/>
                    </a:moveTo>
                    <a:lnTo>
                      <a:pt x="0" y="0"/>
                    </a:lnTo>
                    <a:lnTo>
                      <a:pt x="0" y="10"/>
                    </a:lnTo>
                    <a:lnTo>
                      <a:pt x="0" y="23"/>
                    </a:lnTo>
                    <a:lnTo>
                      <a:pt x="2" y="37"/>
                    </a:lnTo>
                    <a:lnTo>
                      <a:pt x="5" y="54"/>
                    </a:lnTo>
                    <a:lnTo>
                      <a:pt x="7" y="70"/>
                    </a:lnTo>
                    <a:lnTo>
                      <a:pt x="10" y="87"/>
                    </a:lnTo>
                    <a:lnTo>
                      <a:pt x="14" y="104"/>
                    </a:lnTo>
                    <a:lnTo>
                      <a:pt x="16" y="121"/>
                    </a:lnTo>
                    <a:lnTo>
                      <a:pt x="22" y="120"/>
                    </a:lnTo>
                    <a:lnTo>
                      <a:pt x="18" y="103"/>
                    </a:lnTo>
                    <a:lnTo>
                      <a:pt x="15" y="87"/>
                    </a:lnTo>
                    <a:lnTo>
                      <a:pt x="11" y="70"/>
                    </a:lnTo>
                    <a:lnTo>
                      <a:pt x="9" y="53"/>
                    </a:lnTo>
                    <a:lnTo>
                      <a:pt x="7" y="37"/>
                    </a:lnTo>
                    <a:lnTo>
                      <a:pt x="6" y="22"/>
                    </a:lnTo>
                    <a:lnTo>
                      <a:pt x="5" y="10"/>
                    </a:lnTo>
                    <a:lnTo>
                      <a:pt x="6" y="1"/>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4" name="Freeform 159">
                <a:extLst>
                  <a:ext uri="{FF2B5EF4-FFF2-40B4-BE49-F238E27FC236}">
                    <a16:creationId xmlns:a16="http://schemas.microsoft.com/office/drawing/2014/main" id="{F5646990-D7A3-4A44-B277-1D119FDD212C}"/>
                  </a:ext>
                </a:extLst>
              </p:cNvPr>
              <p:cNvSpPr>
                <a:spLocks/>
              </p:cNvSpPr>
              <p:nvPr/>
            </p:nvSpPr>
            <p:spPr bwMode="auto">
              <a:xfrm>
                <a:off x="1263" y="1409"/>
                <a:ext cx="14" cy="81"/>
              </a:xfrm>
              <a:custGeom>
                <a:avLst/>
                <a:gdLst>
                  <a:gd name="T0" fmla="*/ 9 w 14"/>
                  <a:gd name="T1" fmla="*/ 0 h 81"/>
                  <a:gd name="T2" fmla="*/ 9 w 14"/>
                  <a:gd name="T3" fmla="*/ 0 h 81"/>
                  <a:gd name="T4" fmla="*/ 9 w 14"/>
                  <a:gd name="T5" fmla="*/ 10 h 81"/>
                  <a:gd name="T6" fmla="*/ 9 w 14"/>
                  <a:gd name="T7" fmla="*/ 21 h 81"/>
                  <a:gd name="T8" fmla="*/ 8 w 14"/>
                  <a:gd name="T9" fmla="*/ 31 h 81"/>
                  <a:gd name="T10" fmla="*/ 7 w 14"/>
                  <a:gd name="T11" fmla="*/ 41 h 81"/>
                  <a:gd name="T12" fmla="*/ 5 w 14"/>
                  <a:gd name="T13" fmla="*/ 50 h 81"/>
                  <a:gd name="T14" fmla="*/ 4 w 14"/>
                  <a:gd name="T15" fmla="*/ 60 h 81"/>
                  <a:gd name="T16" fmla="*/ 2 w 14"/>
                  <a:gd name="T17" fmla="*/ 70 h 81"/>
                  <a:gd name="T18" fmla="*/ 0 w 14"/>
                  <a:gd name="T19" fmla="*/ 80 h 81"/>
                  <a:gd name="T20" fmla="*/ 6 w 14"/>
                  <a:gd name="T21" fmla="*/ 81 h 81"/>
                  <a:gd name="T22" fmla="*/ 7 w 14"/>
                  <a:gd name="T23" fmla="*/ 70 h 81"/>
                  <a:gd name="T24" fmla="*/ 8 w 14"/>
                  <a:gd name="T25" fmla="*/ 61 h 81"/>
                  <a:gd name="T26" fmla="*/ 10 w 14"/>
                  <a:gd name="T27" fmla="*/ 51 h 81"/>
                  <a:gd name="T28" fmla="*/ 11 w 14"/>
                  <a:gd name="T29" fmla="*/ 41 h 81"/>
                  <a:gd name="T30" fmla="*/ 13 w 14"/>
                  <a:gd name="T31" fmla="*/ 31 h 81"/>
                  <a:gd name="T32" fmla="*/ 14 w 14"/>
                  <a:gd name="T33" fmla="*/ 21 h 81"/>
                  <a:gd name="T34" fmla="*/ 14 w 14"/>
                  <a:gd name="T35" fmla="*/ 10 h 81"/>
                  <a:gd name="T36" fmla="*/ 14 w 14"/>
                  <a:gd name="T37" fmla="*/ 0 h 81"/>
                  <a:gd name="T38" fmla="*/ 14 w 14"/>
                  <a:gd name="T39" fmla="*/ 0 h 81"/>
                  <a:gd name="T40" fmla="*/ 9 w 14"/>
                  <a:gd name="T41" fmla="*/ 0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81"/>
                  <a:gd name="T65" fmla="*/ 14 w 14"/>
                  <a:gd name="T66" fmla="*/ 81 h 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81">
                    <a:moveTo>
                      <a:pt x="9" y="0"/>
                    </a:moveTo>
                    <a:lnTo>
                      <a:pt x="9" y="0"/>
                    </a:lnTo>
                    <a:lnTo>
                      <a:pt x="9" y="10"/>
                    </a:lnTo>
                    <a:lnTo>
                      <a:pt x="9" y="21"/>
                    </a:lnTo>
                    <a:lnTo>
                      <a:pt x="8" y="31"/>
                    </a:lnTo>
                    <a:lnTo>
                      <a:pt x="7" y="41"/>
                    </a:lnTo>
                    <a:lnTo>
                      <a:pt x="5" y="50"/>
                    </a:lnTo>
                    <a:lnTo>
                      <a:pt x="4" y="60"/>
                    </a:lnTo>
                    <a:lnTo>
                      <a:pt x="2" y="70"/>
                    </a:lnTo>
                    <a:lnTo>
                      <a:pt x="0" y="80"/>
                    </a:lnTo>
                    <a:lnTo>
                      <a:pt x="6" y="81"/>
                    </a:lnTo>
                    <a:lnTo>
                      <a:pt x="7" y="70"/>
                    </a:lnTo>
                    <a:lnTo>
                      <a:pt x="8" y="61"/>
                    </a:lnTo>
                    <a:lnTo>
                      <a:pt x="10" y="51"/>
                    </a:lnTo>
                    <a:lnTo>
                      <a:pt x="11" y="41"/>
                    </a:lnTo>
                    <a:lnTo>
                      <a:pt x="13" y="31"/>
                    </a:lnTo>
                    <a:lnTo>
                      <a:pt x="14" y="21"/>
                    </a:lnTo>
                    <a:lnTo>
                      <a:pt x="14" y="10"/>
                    </a:lnTo>
                    <a:lnTo>
                      <a:pt x="14" y="0"/>
                    </a:lnTo>
                    <a:lnTo>
                      <a:pt x="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5" name="Freeform 160">
                <a:extLst>
                  <a:ext uri="{FF2B5EF4-FFF2-40B4-BE49-F238E27FC236}">
                    <a16:creationId xmlns:a16="http://schemas.microsoft.com/office/drawing/2014/main" id="{FD682595-0AB1-3347-83B4-FEA4453400DB}"/>
                  </a:ext>
                </a:extLst>
              </p:cNvPr>
              <p:cNvSpPr>
                <a:spLocks/>
              </p:cNvSpPr>
              <p:nvPr/>
            </p:nvSpPr>
            <p:spPr bwMode="auto">
              <a:xfrm>
                <a:off x="1264" y="1337"/>
                <a:ext cx="13" cy="72"/>
              </a:xfrm>
              <a:custGeom>
                <a:avLst/>
                <a:gdLst>
                  <a:gd name="T0" fmla="*/ 0 w 13"/>
                  <a:gd name="T1" fmla="*/ 1 h 72"/>
                  <a:gd name="T2" fmla="*/ 0 w 13"/>
                  <a:gd name="T3" fmla="*/ 1 h 72"/>
                  <a:gd name="T4" fmla="*/ 4 w 13"/>
                  <a:gd name="T5" fmla="*/ 9 h 72"/>
                  <a:gd name="T6" fmla="*/ 5 w 13"/>
                  <a:gd name="T7" fmla="*/ 18 h 72"/>
                  <a:gd name="T8" fmla="*/ 7 w 13"/>
                  <a:gd name="T9" fmla="*/ 26 h 72"/>
                  <a:gd name="T10" fmla="*/ 7 w 13"/>
                  <a:gd name="T11" fmla="*/ 35 h 72"/>
                  <a:gd name="T12" fmla="*/ 8 w 13"/>
                  <a:gd name="T13" fmla="*/ 45 h 72"/>
                  <a:gd name="T14" fmla="*/ 8 w 13"/>
                  <a:gd name="T15" fmla="*/ 54 h 72"/>
                  <a:gd name="T16" fmla="*/ 8 w 13"/>
                  <a:gd name="T17" fmla="*/ 63 h 72"/>
                  <a:gd name="T18" fmla="*/ 8 w 13"/>
                  <a:gd name="T19" fmla="*/ 72 h 72"/>
                  <a:gd name="T20" fmla="*/ 13 w 13"/>
                  <a:gd name="T21" fmla="*/ 72 h 72"/>
                  <a:gd name="T22" fmla="*/ 13 w 13"/>
                  <a:gd name="T23" fmla="*/ 63 h 72"/>
                  <a:gd name="T24" fmla="*/ 13 w 13"/>
                  <a:gd name="T25" fmla="*/ 54 h 72"/>
                  <a:gd name="T26" fmla="*/ 13 w 13"/>
                  <a:gd name="T27" fmla="*/ 44 h 72"/>
                  <a:gd name="T28" fmla="*/ 13 w 13"/>
                  <a:gd name="T29" fmla="*/ 34 h 72"/>
                  <a:gd name="T30" fmla="*/ 12 w 13"/>
                  <a:gd name="T31" fmla="*/ 26 h 72"/>
                  <a:gd name="T32" fmla="*/ 9 w 13"/>
                  <a:gd name="T33" fmla="*/ 17 h 72"/>
                  <a:gd name="T34" fmla="*/ 8 w 13"/>
                  <a:gd name="T35" fmla="*/ 8 h 72"/>
                  <a:gd name="T36" fmla="*/ 5 w 13"/>
                  <a:gd name="T37" fmla="*/ 0 h 72"/>
                  <a:gd name="T38" fmla="*/ 5 w 13"/>
                  <a:gd name="T39" fmla="*/ 0 h 72"/>
                  <a:gd name="T40" fmla="*/ 0 w 13"/>
                  <a:gd name="T41" fmla="*/ 1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72"/>
                  <a:gd name="T65" fmla="*/ 13 w 13"/>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72">
                    <a:moveTo>
                      <a:pt x="0" y="1"/>
                    </a:moveTo>
                    <a:lnTo>
                      <a:pt x="0" y="1"/>
                    </a:lnTo>
                    <a:lnTo>
                      <a:pt x="4" y="9"/>
                    </a:lnTo>
                    <a:lnTo>
                      <a:pt x="5" y="18"/>
                    </a:lnTo>
                    <a:lnTo>
                      <a:pt x="7" y="26"/>
                    </a:lnTo>
                    <a:lnTo>
                      <a:pt x="7" y="35"/>
                    </a:lnTo>
                    <a:lnTo>
                      <a:pt x="8" y="45"/>
                    </a:lnTo>
                    <a:lnTo>
                      <a:pt x="8" y="54"/>
                    </a:lnTo>
                    <a:lnTo>
                      <a:pt x="8" y="63"/>
                    </a:lnTo>
                    <a:lnTo>
                      <a:pt x="8" y="72"/>
                    </a:lnTo>
                    <a:lnTo>
                      <a:pt x="13" y="72"/>
                    </a:lnTo>
                    <a:lnTo>
                      <a:pt x="13" y="63"/>
                    </a:lnTo>
                    <a:lnTo>
                      <a:pt x="13" y="54"/>
                    </a:lnTo>
                    <a:lnTo>
                      <a:pt x="13" y="44"/>
                    </a:lnTo>
                    <a:lnTo>
                      <a:pt x="13" y="34"/>
                    </a:lnTo>
                    <a:lnTo>
                      <a:pt x="12" y="26"/>
                    </a:lnTo>
                    <a:lnTo>
                      <a:pt x="9" y="17"/>
                    </a:lnTo>
                    <a:lnTo>
                      <a:pt x="8" y="8"/>
                    </a:lnTo>
                    <a:lnTo>
                      <a:pt x="5"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6" name="Freeform 161">
                <a:extLst>
                  <a:ext uri="{FF2B5EF4-FFF2-40B4-BE49-F238E27FC236}">
                    <a16:creationId xmlns:a16="http://schemas.microsoft.com/office/drawing/2014/main" id="{9C2D9788-C6A1-F947-9DAC-DF6C3218C59A}"/>
                  </a:ext>
                </a:extLst>
              </p:cNvPr>
              <p:cNvSpPr>
                <a:spLocks/>
              </p:cNvSpPr>
              <p:nvPr/>
            </p:nvSpPr>
            <p:spPr bwMode="auto">
              <a:xfrm>
                <a:off x="1237" y="1289"/>
                <a:ext cx="32" cy="49"/>
              </a:xfrm>
              <a:custGeom>
                <a:avLst/>
                <a:gdLst>
                  <a:gd name="T0" fmla="*/ 0 w 32"/>
                  <a:gd name="T1" fmla="*/ 3 h 49"/>
                  <a:gd name="T2" fmla="*/ 0 w 32"/>
                  <a:gd name="T3" fmla="*/ 3 h 49"/>
                  <a:gd name="T4" fmla="*/ 5 w 32"/>
                  <a:gd name="T5" fmla="*/ 8 h 49"/>
                  <a:gd name="T6" fmla="*/ 9 w 32"/>
                  <a:gd name="T7" fmla="*/ 13 h 49"/>
                  <a:gd name="T8" fmla="*/ 14 w 32"/>
                  <a:gd name="T9" fmla="*/ 19 h 49"/>
                  <a:gd name="T10" fmla="*/ 16 w 32"/>
                  <a:gd name="T11" fmla="*/ 24 h 49"/>
                  <a:gd name="T12" fmla="*/ 19 w 32"/>
                  <a:gd name="T13" fmla="*/ 31 h 49"/>
                  <a:gd name="T14" fmla="*/ 23 w 32"/>
                  <a:gd name="T15" fmla="*/ 36 h 49"/>
                  <a:gd name="T16" fmla="*/ 25 w 32"/>
                  <a:gd name="T17" fmla="*/ 43 h 49"/>
                  <a:gd name="T18" fmla="*/ 27 w 32"/>
                  <a:gd name="T19" fmla="*/ 49 h 49"/>
                  <a:gd name="T20" fmla="*/ 32 w 32"/>
                  <a:gd name="T21" fmla="*/ 48 h 49"/>
                  <a:gd name="T22" fmla="*/ 30 w 32"/>
                  <a:gd name="T23" fmla="*/ 41 h 49"/>
                  <a:gd name="T24" fmla="*/ 27 w 32"/>
                  <a:gd name="T25" fmla="*/ 35 h 49"/>
                  <a:gd name="T26" fmla="*/ 24 w 32"/>
                  <a:gd name="T27" fmla="*/ 28 h 49"/>
                  <a:gd name="T28" fmla="*/ 21 w 32"/>
                  <a:gd name="T29" fmla="*/ 22 h 49"/>
                  <a:gd name="T30" fmla="*/ 17 w 32"/>
                  <a:gd name="T31" fmla="*/ 16 h 49"/>
                  <a:gd name="T32" fmla="*/ 14 w 32"/>
                  <a:gd name="T33" fmla="*/ 11 h 49"/>
                  <a:gd name="T34" fmla="*/ 9 w 32"/>
                  <a:gd name="T35" fmla="*/ 6 h 49"/>
                  <a:gd name="T36" fmla="*/ 4 w 32"/>
                  <a:gd name="T37" fmla="*/ 0 h 49"/>
                  <a:gd name="T38" fmla="*/ 4 w 32"/>
                  <a:gd name="T39" fmla="*/ 0 h 49"/>
                  <a:gd name="T40" fmla="*/ 0 w 32"/>
                  <a:gd name="T41" fmla="*/ 3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
                  <a:gd name="T64" fmla="*/ 0 h 49"/>
                  <a:gd name="T65" fmla="*/ 32 w 32"/>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 h="49">
                    <a:moveTo>
                      <a:pt x="0" y="3"/>
                    </a:moveTo>
                    <a:lnTo>
                      <a:pt x="0" y="3"/>
                    </a:lnTo>
                    <a:lnTo>
                      <a:pt x="5" y="8"/>
                    </a:lnTo>
                    <a:lnTo>
                      <a:pt x="9" y="13"/>
                    </a:lnTo>
                    <a:lnTo>
                      <a:pt x="14" y="19"/>
                    </a:lnTo>
                    <a:lnTo>
                      <a:pt x="16" y="24"/>
                    </a:lnTo>
                    <a:lnTo>
                      <a:pt x="19" y="31"/>
                    </a:lnTo>
                    <a:lnTo>
                      <a:pt x="23" y="36"/>
                    </a:lnTo>
                    <a:lnTo>
                      <a:pt x="25" y="43"/>
                    </a:lnTo>
                    <a:lnTo>
                      <a:pt x="27" y="49"/>
                    </a:lnTo>
                    <a:lnTo>
                      <a:pt x="32" y="48"/>
                    </a:lnTo>
                    <a:lnTo>
                      <a:pt x="30" y="41"/>
                    </a:lnTo>
                    <a:lnTo>
                      <a:pt x="27" y="35"/>
                    </a:lnTo>
                    <a:lnTo>
                      <a:pt x="24" y="28"/>
                    </a:lnTo>
                    <a:lnTo>
                      <a:pt x="21" y="22"/>
                    </a:lnTo>
                    <a:lnTo>
                      <a:pt x="17" y="16"/>
                    </a:lnTo>
                    <a:lnTo>
                      <a:pt x="14" y="11"/>
                    </a:lnTo>
                    <a:lnTo>
                      <a:pt x="9" y="6"/>
                    </a:lnTo>
                    <a:lnTo>
                      <a:pt x="4" y="0"/>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7" name="Freeform 162">
                <a:extLst>
                  <a:ext uri="{FF2B5EF4-FFF2-40B4-BE49-F238E27FC236}">
                    <a16:creationId xmlns:a16="http://schemas.microsoft.com/office/drawing/2014/main" id="{129AE906-7FC8-7F4F-AB14-4653D36DE595}"/>
                  </a:ext>
                </a:extLst>
              </p:cNvPr>
              <p:cNvSpPr>
                <a:spLocks/>
              </p:cNvSpPr>
              <p:nvPr/>
            </p:nvSpPr>
            <p:spPr bwMode="auto">
              <a:xfrm>
                <a:off x="1197" y="1248"/>
                <a:ext cx="44" cy="44"/>
              </a:xfrm>
              <a:custGeom>
                <a:avLst/>
                <a:gdLst>
                  <a:gd name="T0" fmla="*/ 1 w 44"/>
                  <a:gd name="T1" fmla="*/ 3 h 44"/>
                  <a:gd name="T2" fmla="*/ 0 w 44"/>
                  <a:gd name="T3" fmla="*/ 3 h 44"/>
                  <a:gd name="T4" fmla="*/ 5 w 44"/>
                  <a:gd name="T5" fmla="*/ 8 h 44"/>
                  <a:gd name="T6" fmla="*/ 11 w 44"/>
                  <a:gd name="T7" fmla="*/ 13 h 44"/>
                  <a:gd name="T8" fmla="*/ 17 w 44"/>
                  <a:gd name="T9" fmla="*/ 19 h 44"/>
                  <a:gd name="T10" fmla="*/ 21 w 44"/>
                  <a:gd name="T11" fmla="*/ 24 h 44"/>
                  <a:gd name="T12" fmla="*/ 26 w 44"/>
                  <a:gd name="T13" fmla="*/ 29 h 44"/>
                  <a:gd name="T14" fmla="*/ 30 w 44"/>
                  <a:gd name="T15" fmla="*/ 34 h 44"/>
                  <a:gd name="T16" fmla="*/ 36 w 44"/>
                  <a:gd name="T17" fmla="*/ 39 h 44"/>
                  <a:gd name="T18" fmla="*/ 40 w 44"/>
                  <a:gd name="T19" fmla="*/ 44 h 44"/>
                  <a:gd name="T20" fmla="*/ 44 w 44"/>
                  <a:gd name="T21" fmla="*/ 41 h 44"/>
                  <a:gd name="T22" fmla="*/ 39 w 44"/>
                  <a:gd name="T23" fmla="*/ 36 h 44"/>
                  <a:gd name="T24" fmla="*/ 35 w 44"/>
                  <a:gd name="T25" fmla="*/ 31 h 44"/>
                  <a:gd name="T26" fmla="*/ 29 w 44"/>
                  <a:gd name="T27" fmla="*/ 26 h 44"/>
                  <a:gd name="T28" fmla="*/ 24 w 44"/>
                  <a:gd name="T29" fmla="*/ 21 h 44"/>
                  <a:gd name="T30" fmla="*/ 20 w 44"/>
                  <a:gd name="T31" fmla="*/ 16 h 44"/>
                  <a:gd name="T32" fmla="*/ 14 w 44"/>
                  <a:gd name="T33" fmla="*/ 10 h 44"/>
                  <a:gd name="T34" fmla="*/ 9 w 44"/>
                  <a:gd name="T35" fmla="*/ 5 h 44"/>
                  <a:gd name="T36" fmla="*/ 3 w 44"/>
                  <a:gd name="T37" fmla="*/ 0 h 44"/>
                  <a:gd name="T38" fmla="*/ 3 w 44"/>
                  <a:gd name="T39" fmla="*/ 0 h 44"/>
                  <a:gd name="T40" fmla="*/ 1 w 44"/>
                  <a:gd name="T41" fmla="*/ 3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4"/>
                  <a:gd name="T65" fmla="*/ 44 w 44"/>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4">
                    <a:moveTo>
                      <a:pt x="1" y="3"/>
                    </a:moveTo>
                    <a:lnTo>
                      <a:pt x="0" y="3"/>
                    </a:lnTo>
                    <a:lnTo>
                      <a:pt x="5" y="8"/>
                    </a:lnTo>
                    <a:lnTo>
                      <a:pt x="11" y="13"/>
                    </a:lnTo>
                    <a:lnTo>
                      <a:pt x="17" y="19"/>
                    </a:lnTo>
                    <a:lnTo>
                      <a:pt x="21" y="24"/>
                    </a:lnTo>
                    <a:lnTo>
                      <a:pt x="26" y="29"/>
                    </a:lnTo>
                    <a:lnTo>
                      <a:pt x="30" y="34"/>
                    </a:lnTo>
                    <a:lnTo>
                      <a:pt x="36" y="39"/>
                    </a:lnTo>
                    <a:lnTo>
                      <a:pt x="40" y="44"/>
                    </a:lnTo>
                    <a:lnTo>
                      <a:pt x="44" y="41"/>
                    </a:lnTo>
                    <a:lnTo>
                      <a:pt x="39" y="36"/>
                    </a:lnTo>
                    <a:lnTo>
                      <a:pt x="35" y="31"/>
                    </a:lnTo>
                    <a:lnTo>
                      <a:pt x="29" y="26"/>
                    </a:lnTo>
                    <a:lnTo>
                      <a:pt x="24" y="21"/>
                    </a:lnTo>
                    <a:lnTo>
                      <a:pt x="20" y="16"/>
                    </a:lnTo>
                    <a:lnTo>
                      <a:pt x="14" y="10"/>
                    </a:lnTo>
                    <a:lnTo>
                      <a:pt x="9" y="5"/>
                    </a:lnTo>
                    <a:lnTo>
                      <a:pt x="3" y="0"/>
                    </a:lnTo>
                    <a:lnTo>
                      <a:pt x="1"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8" name="Freeform 163">
                <a:extLst>
                  <a:ext uri="{FF2B5EF4-FFF2-40B4-BE49-F238E27FC236}">
                    <a16:creationId xmlns:a16="http://schemas.microsoft.com/office/drawing/2014/main" id="{D4F2E453-23AE-F64F-95E3-F27D6D98D0C2}"/>
                  </a:ext>
                </a:extLst>
              </p:cNvPr>
              <p:cNvSpPr>
                <a:spLocks/>
              </p:cNvSpPr>
              <p:nvPr/>
            </p:nvSpPr>
            <p:spPr bwMode="auto">
              <a:xfrm>
                <a:off x="1167" y="1231"/>
                <a:ext cx="33" cy="20"/>
              </a:xfrm>
              <a:custGeom>
                <a:avLst/>
                <a:gdLst>
                  <a:gd name="T0" fmla="*/ 0 w 33"/>
                  <a:gd name="T1" fmla="*/ 4 h 20"/>
                  <a:gd name="T2" fmla="*/ 0 w 33"/>
                  <a:gd name="T3" fmla="*/ 4 h 20"/>
                  <a:gd name="T4" fmla="*/ 5 w 33"/>
                  <a:gd name="T5" fmla="*/ 5 h 20"/>
                  <a:gd name="T6" fmla="*/ 8 w 33"/>
                  <a:gd name="T7" fmla="*/ 6 h 20"/>
                  <a:gd name="T8" fmla="*/ 12 w 33"/>
                  <a:gd name="T9" fmla="*/ 8 h 20"/>
                  <a:gd name="T10" fmla="*/ 16 w 33"/>
                  <a:gd name="T11" fmla="*/ 10 h 20"/>
                  <a:gd name="T12" fmla="*/ 19 w 33"/>
                  <a:gd name="T13" fmla="*/ 13 h 20"/>
                  <a:gd name="T14" fmla="*/ 23 w 33"/>
                  <a:gd name="T15" fmla="*/ 15 h 20"/>
                  <a:gd name="T16" fmla="*/ 26 w 33"/>
                  <a:gd name="T17" fmla="*/ 18 h 20"/>
                  <a:gd name="T18" fmla="*/ 31 w 33"/>
                  <a:gd name="T19" fmla="*/ 20 h 20"/>
                  <a:gd name="T20" fmla="*/ 33 w 33"/>
                  <a:gd name="T21" fmla="*/ 17 h 20"/>
                  <a:gd name="T22" fmla="*/ 30 w 33"/>
                  <a:gd name="T23" fmla="*/ 15 h 20"/>
                  <a:gd name="T24" fmla="*/ 26 w 33"/>
                  <a:gd name="T25" fmla="*/ 12 h 20"/>
                  <a:gd name="T26" fmla="*/ 23 w 33"/>
                  <a:gd name="T27" fmla="*/ 9 h 20"/>
                  <a:gd name="T28" fmla="*/ 18 w 33"/>
                  <a:gd name="T29" fmla="*/ 7 h 20"/>
                  <a:gd name="T30" fmla="*/ 14 w 33"/>
                  <a:gd name="T31" fmla="*/ 4 h 20"/>
                  <a:gd name="T32" fmla="*/ 10 w 33"/>
                  <a:gd name="T33" fmla="*/ 2 h 20"/>
                  <a:gd name="T34" fmla="*/ 6 w 33"/>
                  <a:gd name="T35" fmla="*/ 1 h 20"/>
                  <a:gd name="T36" fmla="*/ 1 w 33"/>
                  <a:gd name="T37" fmla="*/ 0 h 20"/>
                  <a:gd name="T38" fmla="*/ 1 w 33"/>
                  <a:gd name="T39" fmla="*/ 0 h 20"/>
                  <a:gd name="T40" fmla="*/ 0 w 33"/>
                  <a:gd name="T41" fmla="*/ 4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20"/>
                  <a:gd name="T65" fmla="*/ 33 w 33"/>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20">
                    <a:moveTo>
                      <a:pt x="0" y="4"/>
                    </a:moveTo>
                    <a:lnTo>
                      <a:pt x="0" y="4"/>
                    </a:lnTo>
                    <a:lnTo>
                      <a:pt x="5" y="5"/>
                    </a:lnTo>
                    <a:lnTo>
                      <a:pt x="8" y="6"/>
                    </a:lnTo>
                    <a:lnTo>
                      <a:pt x="12" y="8"/>
                    </a:lnTo>
                    <a:lnTo>
                      <a:pt x="16" y="10"/>
                    </a:lnTo>
                    <a:lnTo>
                      <a:pt x="19" y="13"/>
                    </a:lnTo>
                    <a:lnTo>
                      <a:pt x="23" y="15"/>
                    </a:lnTo>
                    <a:lnTo>
                      <a:pt x="26" y="18"/>
                    </a:lnTo>
                    <a:lnTo>
                      <a:pt x="31" y="20"/>
                    </a:lnTo>
                    <a:lnTo>
                      <a:pt x="33" y="17"/>
                    </a:lnTo>
                    <a:lnTo>
                      <a:pt x="30" y="15"/>
                    </a:lnTo>
                    <a:lnTo>
                      <a:pt x="26" y="12"/>
                    </a:lnTo>
                    <a:lnTo>
                      <a:pt x="23" y="9"/>
                    </a:lnTo>
                    <a:lnTo>
                      <a:pt x="18" y="7"/>
                    </a:lnTo>
                    <a:lnTo>
                      <a:pt x="14" y="4"/>
                    </a:lnTo>
                    <a:lnTo>
                      <a:pt x="10" y="2"/>
                    </a:lnTo>
                    <a:lnTo>
                      <a:pt x="6" y="1"/>
                    </a:lnTo>
                    <a:lnTo>
                      <a:pt x="1"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9" name="Freeform 164">
                <a:extLst>
                  <a:ext uri="{FF2B5EF4-FFF2-40B4-BE49-F238E27FC236}">
                    <a16:creationId xmlns:a16="http://schemas.microsoft.com/office/drawing/2014/main" id="{CE4304FF-6AB0-3F42-93A0-698FFE68D14A}"/>
                  </a:ext>
                </a:extLst>
              </p:cNvPr>
              <p:cNvSpPr>
                <a:spLocks/>
              </p:cNvSpPr>
              <p:nvPr/>
            </p:nvSpPr>
            <p:spPr bwMode="auto">
              <a:xfrm>
                <a:off x="951" y="1131"/>
                <a:ext cx="217" cy="104"/>
              </a:xfrm>
              <a:custGeom>
                <a:avLst/>
                <a:gdLst>
                  <a:gd name="T0" fmla="*/ 0 w 217"/>
                  <a:gd name="T1" fmla="*/ 2 h 104"/>
                  <a:gd name="T2" fmla="*/ 1 w 217"/>
                  <a:gd name="T3" fmla="*/ 4 h 104"/>
                  <a:gd name="T4" fmla="*/ 12 w 217"/>
                  <a:gd name="T5" fmla="*/ 10 h 104"/>
                  <a:gd name="T6" fmla="*/ 23 w 217"/>
                  <a:gd name="T7" fmla="*/ 16 h 104"/>
                  <a:gd name="T8" fmla="*/ 33 w 217"/>
                  <a:gd name="T9" fmla="*/ 23 h 104"/>
                  <a:gd name="T10" fmla="*/ 45 w 217"/>
                  <a:gd name="T11" fmla="*/ 30 h 104"/>
                  <a:gd name="T12" fmla="*/ 65 w 217"/>
                  <a:gd name="T13" fmla="*/ 44 h 104"/>
                  <a:gd name="T14" fmla="*/ 88 w 217"/>
                  <a:gd name="T15" fmla="*/ 59 h 104"/>
                  <a:gd name="T16" fmla="*/ 100 w 217"/>
                  <a:gd name="T17" fmla="*/ 66 h 104"/>
                  <a:gd name="T18" fmla="*/ 114 w 217"/>
                  <a:gd name="T19" fmla="*/ 73 h 104"/>
                  <a:gd name="T20" fmla="*/ 127 w 217"/>
                  <a:gd name="T21" fmla="*/ 80 h 104"/>
                  <a:gd name="T22" fmla="*/ 142 w 217"/>
                  <a:gd name="T23" fmla="*/ 86 h 104"/>
                  <a:gd name="T24" fmla="*/ 159 w 217"/>
                  <a:gd name="T25" fmla="*/ 92 h 104"/>
                  <a:gd name="T26" fmla="*/ 176 w 217"/>
                  <a:gd name="T27" fmla="*/ 97 h 104"/>
                  <a:gd name="T28" fmla="*/ 196 w 217"/>
                  <a:gd name="T29" fmla="*/ 101 h 104"/>
                  <a:gd name="T30" fmla="*/ 216 w 217"/>
                  <a:gd name="T31" fmla="*/ 104 h 104"/>
                  <a:gd name="T32" fmla="*/ 217 w 217"/>
                  <a:gd name="T33" fmla="*/ 100 h 104"/>
                  <a:gd name="T34" fmla="*/ 197 w 217"/>
                  <a:gd name="T35" fmla="*/ 97 h 104"/>
                  <a:gd name="T36" fmla="*/ 178 w 217"/>
                  <a:gd name="T37" fmla="*/ 93 h 104"/>
                  <a:gd name="T38" fmla="*/ 160 w 217"/>
                  <a:gd name="T39" fmla="*/ 88 h 104"/>
                  <a:gd name="T40" fmla="*/ 144 w 217"/>
                  <a:gd name="T41" fmla="*/ 82 h 104"/>
                  <a:gd name="T42" fmla="*/ 129 w 217"/>
                  <a:gd name="T43" fmla="*/ 75 h 104"/>
                  <a:gd name="T44" fmla="*/ 116 w 217"/>
                  <a:gd name="T45" fmla="*/ 69 h 104"/>
                  <a:gd name="T46" fmla="*/ 102 w 217"/>
                  <a:gd name="T47" fmla="*/ 62 h 104"/>
                  <a:gd name="T48" fmla="*/ 91 w 217"/>
                  <a:gd name="T49" fmla="*/ 55 h 104"/>
                  <a:gd name="T50" fmla="*/ 68 w 217"/>
                  <a:gd name="T51" fmla="*/ 41 h 104"/>
                  <a:gd name="T52" fmla="*/ 47 w 217"/>
                  <a:gd name="T53" fmla="*/ 26 h 104"/>
                  <a:gd name="T54" fmla="*/ 37 w 217"/>
                  <a:gd name="T55" fmla="*/ 19 h 104"/>
                  <a:gd name="T56" fmla="*/ 25 w 217"/>
                  <a:gd name="T57" fmla="*/ 12 h 104"/>
                  <a:gd name="T58" fmla="*/ 15 w 217"/>
                  <a:gd name="T59" fmla="*/ 6 h 104"/>
                  <a:gd name="T60" fmla="*/ 3 w 217"/>
                  <a:gd name="T61" fmla="*/ 0 h 104"/>
                  <a:gd name="T62" fmla="*/ 4 w 217"/>
                  <a:gd name="T63" fmla="*/ 2 h 104"/>
                  <a:gd name="T64" fmla="*/ 0 w 217"/>
                  <a:gd name="T65" fmla="*/ 2 h 104"/>
                  <a:gd name="T66" fmla="*/ 0 w 217"/>
                  <a:gd name="T67" fmla="*/ 3 h 104"/>
                  <a:gd name="T68" fmla="*/ 1 w 217"/>
                  <a:gd name="T69" fmla="*/ 4 h 104"/>
                  <a:gd name="T70" fmla="*/ 0 w 217"/>
                  <a:gd name="T71" fmla="*/ 2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7"/>
                  <a:gd name="T109" fmla="*/ 0 h 104"/>
                  <a:gd name="T110" fmla="*/ 217 w 217"/>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7" h="104">
                    <a:moveTo>
                      <a:pt x="0" y="2"/>
                    </a:moveTo>
                    <a:lnTo>
                      <a:pt x="1" y="4"/>
                    </a:lnTo>
                    <a:lnTo>
                      <a:pt x="12" y="10"/>
                    </a:lnTo>
                    <a:lnTo>
                      <a:pt x="23" y="16"/>
                    </a:lnTo>
                    <a:lnTo>
                      <a:pt x="33" y="23"/>
                    </a:lnTo>
                    <a:lnTo>
                      <a:pt x="45" y="30"/>
                    </a:lnTo>
                    <a:lnTo>
                      <a:pt x="65" y="44"/>
                    </a:lnTo>
                    <a:lnTo>
                      <a:pt x="88" y="59"/>
                    </a:lnTo>
                    <a:lnTo>
                      <a:pt x="100" y="66"/>
                    </a:lnTo>
                    <a:lnTo>
                      <a:pt x="114" y="73"/>
                    </a:lnTo>
                    <a:lnTo>
                      <a:pt x="127" y="80"/>
                    </a:lnTo>
                    <a:lnTo>
                      <a:pt x="142" y="86"/>
                    </a:lnTo>
                    <a:lnTo>
                      <a:pt x="159" y="92"/>
                    </a:lnTo>
                    <a:lnTo>
                      <a:pt x="176" y="97"/>
                    </a:lnTo>
                    <a:lnTo>
                      <a:pt x="196" y="101"/>
                    </a:lnTo>
                    <a:lnTo>
                      <a:pt x="216" y="104"/>
                    </a:lnTo>
                    <a:lnTo>
                      <a:pt x="217" y="100"/>
                    </a:lnTo>
                    <a:lnTo>
                      <a:pt x="197" y="97"/>
                    </a:lnTo>
                    <a:lnTo>
                      <a:pt x="178" y="93"/>
                    </a:lnTo>
                    <a:lnTo>
                      <a:pt x="160" y="88"/>
                    </a:lnTo>
                    <a:lnTo>
                      <a:pt x="144" y="82"/>
                    </a:lnTo>
                    <a:lnTo>
                      <a:pt x="129" y="75"/>
                    </a:lnTo>
                    <a:lnTo>
                      <a:pt x="116" y="69"/>
                    </a:lnTo>
                    <a:lnTo>
                      <a:pt x="102" y="62"/>
                    </a:lnTo>
                    <a:lnTo>
                      <a:pt x="91" y="55"/>
                    </a:lnTo>
                    <a:lnTo>
                      <a:pt x="68" y="41"/>
                    </a:lnTo>
                    <a:lnTo>
                      <a:pt x="47" y="26"/>
                    </a:lnTo>
                    <a:lnTo>
                      <a:pt x="37" y="19"/>
                    </a:lnTo>
                    <a:lnTo>
                      <a:pt x="25" y="12"/>
                    </a:lnTo>
                    <a:lnTo>
                      <a:pt x="15" y="6"/>
                    </a:lnTo>
                    <a:lnTo>
                      <a:pt x="3" y="0"/>
                    </a:lnTo>
                    <a:lnTo>
                      <a:pt x="4" y="2"/>
                    </a:lnTo>
                    <a:lnTo>
                      <a:pt x="0" y="2"/>
                    </a:lnTo>
                    <a:lnTo>
                      <a:pt x="0" y="3"/>
                    </a:lnTo>
                    <a:lnTo>
                      <a:pt x="1" y="4"/>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0" name="Freeform 165">
                <a:extLst>
                  <a:ext uri="{FF2B5EF4-FFF2-40B4-BE49-F238E27FC236}">
                    <a16:creationId xmlns:a16="http://schemas.microsoft.com/office/drawing/2014/main" id="{6215B449-C084-E84E-8B18-0F0F1DA1902A}"/>
                  </a:ext>
                </a:extLst>
              </p:cNvPr>
              <p:cNvSpPr>
                <a:spLocks/>
              </p:cNvSpPr>
              <p:nvPr/>
            </p:nvSpPr>
            <p:spPr bwMode="auto">
              <a:xfrm>
                <a:off x="951" y="1078"/>
                <a:ext cx="11" cy="55"/>
              </a:xfrm>
              <a:custGeom>
                <a:avLst/>
                <a:gdLst>
                  <a:gd name="T0" fmla="*/ 6 w 11"/>
                  <a:gd name="T1" fmla="*/ 1 h 55"/>
                  <a:gd name="T2" fmla="*/ 6 w 11"/>
                  <a:gd name="T3" fmla="*/ 0 h 55"/>
                  <a:gd name="T4" fmla="*/ 0 w 11"/>
                  <a:gd name="T5" fmla="*/ 55 h 55"/>
                  <a:gd name="T6" fmla="*/ 4 w 11"/>
                  <a:gd name="T7" fmla="*/ 55 h 55"/>
                  <a:gd name="T8" fmla="*/ 11 w 11"/>
                  <a:gd name="T9" fmla="*/ 1 h 55"/>
                  <a:gd name="T10" fmla="*/ 11 w 11"/>
                  <a:gd name="T11" fmla="*/ 1 h 55"/>
                  <a:gd name="T12" fmla="*/ 6 w 11"/>
                  <a:gd name="T13" fmla="*/ 1 h 55"/>
                  <a:gd name="T14" fmla="*/ 0 60000 65536"/>
                  <a:gd name="T15" fmla="*/ 0 60000 65536"/>
                  <a:gd name="T16" fmla="*/ 0 60000 65536"/>
                  <a:gd name="T17" fmla="*/ 0 60000 65536"/>
                  <a:gd name="T18" fmla="*/ 0 60000 65536"/>
                  <a:gd name="T19" fmla="*/ 0 60000 65536"/>
                  <a:gd name="T20" fmla="*/ 0 60000 65536"/>
                  <a:gd name="T21" fmla="*/ 0 w 11"/>
                  <a:gd name="T22" fmla="*/ 0 h 55"/>
                  <a:gd name="T23" fmla="*/ 11 w 11"/>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55">
                    <a:moveTo>
                      <a:pt x="6" y="1"/>
                    </a:moveTo>
                    <a:lnTo>
                      <a:pt x="6" y="0"/>
                    </a:lnTo>
                    <a:lnTo>
                      <a:pt x="0" y="55"/>
                    </a:lnTo>
                    <a:lnTo>
                      <a:pt x="4" y="55"/>
                    </a:lnTo>
                    <a:lnTo>
                      <a:pt x="11" y="1"/>
                    </a:lnTo>
                    <a:lnTo>
                      <a:pt x="6"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1" name="Freeform 166">
                <a:extLst>
                  <a:ext uri="{FF2B5EF4-FFF2-40B4-BE49-F238E27FC236}">
                    <a16:creationId xmlns:a16="http://schemas.microsoft.com/office/drawing/2014/main" id="{31F0DEF1-A1AE-D24C-B137-948895C76D31}"/>
                  </a:ext>
                </a:extLst>
              </p:cNvPr>
              <p:cNvSpPr>
                <a:spLocks/>
              </p:cNvSpPr>
              <p:nvPr/>
            </p:nvSpPr>
            <p:spPr bwMode="auto">
              <a:xfrm>
                <a:off x="957" y="1023"/>
                <a:ext cx="6" cy="56"/>
              </a:xfrm>
              <a:custGeom>
                <a:avLst/>
                <a:gdLst>
                  <a:gd name="T0" fmla="*/ 0 w 6"/>
                  <a:gd name="T1" fmla="*/ 0 h 56"/>
                  <a:gd name="T2" fmla="*/ 0 w 6"/>
                  <a:gd name="T3" fmla="*/ 0 h 56"/>
                  <a:gd name="T4" fmla="*/ 0 w 6"/>
                  <a:gd name="T5" fmla="*/ 8 h 56"/>
                  <a:gd name="T6" fmla="*/ 1 w 6"/>
                  <a:gd name="T7" fmla="*/ 15 h 56"/>
                  <a:gd name="T8" fmla="*/ 1 w 6"/>
                  <a:gd name="T9" fmla="*/ 22 h 56"/>
                  <a:gd name="T10" fmla="*/ 1 w 6"/>
                  <a:gd name="T11" fmla="*/ 28 h 56"/>
                  <a:gd name="T12" fmla="*/ 0 w 6"/>
                  <a:gd name="T13" fmla="*/ 34 h 56"/>
                  <a:gd name="T14" fmla="*/ 0 w 6"/>
                  <a:gd name="T15" fmla="*/ 41 h 56"/>
                  <a:gd name="T16" fmla="*/ 0 w 6"/>
                  <a:gd name="T17" fmla="*/ 48 h 56"/>
                  <a:gd name="T18" fmla="*/ 0 w 6"/>
                  <a:gd name="T19" fmla="*/ 56 h 56"/>
                  <a:gd name="T20" fmla="*/ 5 w 6"/>
                  <a:gd name="T21" fmla="*/ 56 h 56"/>
                  <a:gd name="T22" fmla="*/ 5 w 6"/>
                  <a:gd name="T23" fmla="*/ 48 h 56"/>
                  <a:gd name="T24" fmla="*/ 5 w 6"/>
                  <a:gd name="T25" fmla="*/ 41 h 56"/>
                  <a:gd name="T26" fmla="*/ 5 w 6"/>
                  <a:gd name="T27" fmla="*/ 34 h 56"/>
                  <a:gd name="T28" fmla="*/ 6 w 6"/>
                  <a:gd name="T29" fmla="*/ 28 h 56"/>
                  <a:gd name="T30" fmla="*/ 6 w 6"/>
                  <a:gd name="T31" fmla="*/ 22 h 56"/>
                  <a:gd name="T32" fmla="*/ 6 w 6"/>
                  <a:gd name="T33" fmla="*/ 15 h 56"/>
                  <a:gd name="T34" fmla="*/ 6 w 6"/>
                  <a:gd name="T35" fmla="*/ 8 h 56"/>
                  <a:gd name="T36" fmla="*/ 5 w 6"/>
                  <a:gd name="T37" fmla="*/ 0 h 56"/>
                  <a:gd name="T38" fmla="*/ 5 w 6"/>
                  <a:gd name="T39" fmla="*/ 0 h 56"/>
                  <a:gd name="T40" fmla="*/ 0 w 6"/>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
                  <a:gd name="T64" fmla="*/ 0 h 56"/>
                  <a:gd name="T65" fmla="*/ 6 w 6"/>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 h="56">
                    <a:moveTo>
                      <a:pt x="0" y="0"/>
                    </a:moveTo>
                    <a:lnTo>
                      <a:pt x="0" y="0"/>
                    </a:lnTo>
                    <a:lnTo>
                      <a:pt x="0" y="8"/>
                    </a:lnTo>
                    <a:lnTo>
                      <a:pt x="1" y="15"/>
                    </a:lnTo>
                    <a:lnTo>
                      <a:pt x="1" y="22"/>
                    </a:lnTo>
                    <a:lnTo>
                      <a:pt x="1" y="28"/>
                    </a:lnTo>
                    <a:lnTo>
                      <a:pt x="0" y="34"/>
                    </a:lnTo>
                    <a:lnTo>
                      <a:pt x="0" y="41"/>
                    </a:lnTo>
                    <a:lnTo>
                      <a:pt x="0" y="48"/>
                    </a:lnTo>
                    <a:lnTo>
                      <a:pt x="0" y="56"/>
                    </a:lnTo>
                    <a:lnTo>
                      <a:pt x="5" y="56"/>
                    </a:lnTo>
                    <a:lnTo>
                      <a:pt x="5" y="48"/>
                    </a:lnTo>
                    <a:lnTo>
                      <a:pt x="5" y="41"/>
                    </a:lnTo>
                    <a:lnTo>
                      <a:pt x="5" y="34"/>
                    </a:lnTo>
                    <a:lnTo>
                      <a:pt x="6" y="28"/>
                    </a:lnTo>
                    <a:lnTo>
                      <a:pt x="6" y="22"/>
                    </a:lnTo>
                    <a:lnTo>
                      <a:pt x="6" y="15"/>
                    </a:lnTo>
                    <a:lnTo>
                      <a:pt x="6" y="8"/>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2" name="Freeform 167">
                <a:extLst>
                  <a:ext uri="{FF2B5EF4-FFF2-40B4-BE49-F238E27FC236}">
                    <a16:creationId xmlns:a16="http://schemas.microsoft.com/office/drawing/2014/main" id="{E69ED92D-3715-984E-A736-4B0C2910F2D2}"/>
                  </a:ext>
                </a:extLst>
              </p:cNvPr>
              <p:cNvSpPr>
                <a:spLocks/>
              </p:cNvSpPr>
              <p:nvPr/>
            </p:nvSpPr>
            <p:spPr bwMode="auto">
              <a:xfrm>
                <a:off x="957" y="988"/>
                <a:ext cx="22" cy="35"/>
              </a:xfrm>
              <a:custGeom>
                <a:avLst/>
                <a:gdLst>
                  <a:gd name="T0" fmla="*/ 17 w 22"/>
                  <a:gd name="T1" fmla="*/ 0 h 35"/>
                  <a:gd name="T2" fmla="*/ 17 w 22"/>
                  <a:gd name="T3" fmla="*/ 0 h 35"/>
                  <a:gd name="T4" fmla="*/ 15 w 22"/>
                  <a:gd name="T5" fmla="*/ 5 h 35"/>
                  <a:gd name="T6" fmla="*/ 12 w 22"/>
                  <a:gd name="T7" fmla="*/ 9 h 35"/>
                  <a:gd name="T8" fmla="*/ 9 w 22"/>
                  <a:gd name="T9" fmla="*/ 13 h 35"/>
                  <a:gd name="T10" fmla="*/ 6 w 22"/>
                  <a:gd name="T11" fmla="*/ 18 h 35"/>
                  <a:gd name="T12" fmla="*/ 4 w 22"/>
                  <a:gd name="T13" fmla="*/ 22 h 35"/>
                  <a:gd name="T14" fmla="*/ 1 w 22"/>
                  <a:gd name="T15" fmla="*/ 26 h 35"/>
                  <a:gd name="T16" fmla="*/ 0 w 22"/>
                  <a:gd name="T17" fmla="*/ 31 h 35"/>
                  <a:gd name="T18" fmla="*/ 0 w 22"/>
                  <a:gd name="T19" fmla="*/ 35 h 35"/>
                  <a:gd name="T20" fmla="*/ 5 w 22"/>
                  <a:gd name="T21" fmla="*/ 35 h 35"/>
                  <a:gd name="T22" fmla="*/ 5 w 22"/>
                  <a:gd name="T23" fmla="*/ 31 h 35"/>
                  <a:gd name="T24" fmla="*/ 6 w 22"/>
                  <a:gd name="T25" fmla="*/ 28 h 35"/>
                  <a:gd name="T26" fmla="*/ 8 w 22"/>
                  <a:gd name="T27" fmla="*/ 24 h 35"/>
                  <a:gd name="T28" fmla="*/ 10 w 22"/>
                  <a:gd name="T29" fmla="*/ 20 h 35"/>
                  <a:gd name="T30" fmla="*/ 13 w 22"/>
                  <a:gd name="T31" fmla="*/ 16 h 35"/>
                  <a:gd name="T32" fmla="*/ 16 w 22"/>
                  <a:gd name="T33" fmla="*/ 11 h 35"/>
                  <a:gd name="T34" fmla="*/ 18 w 22"/>
                  <a:gd name="T35" fmla="*/ 7 h 35"/>
                  <a:gd name="T36" fmla="*/ 22 w 22"/>
                  <a:gd name="T37" fmla="*/ 2 h 35"/>
                  <a:gd name="T38" fmla="*/ 22 w 22"/>
                  <a:gd name="T39" fmla="*/ 2 h 35"/>
                  <a:gd name="T40" fmla="*/ 17 w 22"/>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35"/>
                  <a:gd name="T65" fmla="*/ 22 w 22"/>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35">
                    <a:moveTo>
                      <a:pt x="17" y="0"/>
                    </a:moveTo>
                    <a:lnTo>
                      <a:pt x="17" y="0"/>
                    </a:lnTo>
                    <a:lnTo>
                      <a:pt x="15" y="5"/>
                    </a:lnTo>
                    <a:lnTo>
                      <a:pt x="12" y="9"/>
                    </a:lnTo>
                    <a:lnTo>
                      <a:pt x="9" y="13"/>
                    </a:lnTo>
                    <a:lnTo>
                      <a:pt x="6" y="18"/>
                    </a:lnTo>
                    <a:lnTo>
                      <a:pt x="4" y="22"/>
                    </a:lnTo>
                    <a:lnTo>
                      <a:pt x="1" y="26"/>
                    </a:lnTo>
                    <a:lnTo>
                      <a:pt x="0" y="31"/>
                    </a:lnTo>
                    <a:lnTo>
                      <a:pt x="0" y="35"/>
                    </a:lnTo>
                    <a:lnTo>
                      <a:pt x="5" y="35"/>
                    </a:lnTo>
                    <a:lnTo>
                      <a:pt x="5" y="31"/>
                    </a:lnTo>
                    <a:lnTo>
                      <a:pt x="6" y="28"/>
                    </a:lnTo>
                    <a:lnTo>
                      <a:pt x="8" y="24"/>
                    </a:lnTo>
                    <a:lnTo>
                      <a:pt x="10" y="20"/>
                    </a:lnTo>
                    <a:lnTo>
                      <a:pt x="13" y="16"/>
                    </a:lnTo>
                    <a:lnTo>
                      <a:pt x="16" y="11"/>
                    </a:lnTo>
                    <a:lnTo>
                      <a:pt x="18" y="7"/>
                    </a:lnTo>
                    <a:lnTo>
                      <a:pt x="22" y="2"/>
                    </a:lnTo>
                    <a:lnTo>
                      <a:pt x="1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3" name="Freeform 168">
                <a:extLst>
                  <a:ext uri="{FF2B5EF4-FFF2-40B4-BE49-F238E27FC236}">
                    <a16:creationId xmlns:a16="http://schemas.microsoft.com/office/drawing/2014/main" id="{F8278111-EE23-E64B-B1F3-A51FA4F00F71}"/>
                  </a:ext>
                </a:extLst>
              </p:cNvPr>
              <p:cNvSpPr>
                <a:spLocks/>
              </p:cNvSpPr>
              <p:nvPr/>
            </p:nvSpPr>
            <p:spPr bwMode="auto">
              <a:xfrm>
                <a:off x="974" y="943"/>
                <a:ext cx="15" cy="47"/>
              </a:xfrm>
              <a:custGeom>
                <a:avLst/>
                <a:gdLst>
                  <a:gd name="T0" fmla="*/ 10 w 15"/>
                  <a:gd name="T1" fmla="*/ 0 h 47"/>
                  <a:gd name="T2" fmla="*/ 10 w 15"/>
                  <a:gd name="T3" fmla="*/ 0 h 47"/>
                  <a:gd name="T4" fmla="*/ 9 w 15"/>
                  <a:gd name="T5" fmla="*/ 7 h 47"/>
                  <a:gd name="T6" fmla="*/ 8 w 15"/>
                  <a:gd name="T7" fmla="*/ 13 h 47"/>
                  <a:gd name="T8" fmla="*/ 7 w 15"/>
                  <a:gd name="T9" fmla="*/ 19 h 47"/>
                  <a:gd name="T10" fmla="*/ 6 w 15"/>
                  <a:gd name="T11" fmla="*/ 24 h 47"/>
                  <a:gd name="T12" fmla="*/ 5 w 15"/>
                  <a:gd name="T13" fmla="*/ 29 h 47"/>
                  <a:gd name="T14" fmla="*/ 4 w 15"/>
                  <a:gd name="T15" fmla="*/ 34 h 47"/>
                  <a:gd name="T16" fmla="*/ 1 w 15"/>
                  <a:gd name="T17" fmla="*/ 39 h 47"/>
                  <a:gd name="T18" fmla="*/ 0 w 15"/>
                  <a:gd name="T19" fmla="*/ 45 h 47"/>
                  <a:gd name="T20" fmla="*/ 5 w 15"/>
                  <a:gd name="T21" fmla="*/ 47 h 47"/>
                  <a:gd name="T22" fmla="*/ 6 w 15"/>
                  <a:gd name="T23" fmla="*/ 41 h 47"/>
                  <a:gd name="T24" fmla="*/ 8 w 15"/>
                  <a:gd name="T25" fmla="*/ 35 h 47"/>
                  <a:gd name="T26" fmla="*/ 9 w 15"/>
                  <a:gd name="T27" fmla="*/ 30 h 47"/>
                  <a:gd name="T28" fmla="*/ 10 w 15"/>
                  <a:gd name="T29" fmla="*/ 25 h 47"/>
                  <a:gd name="T30" fmla="*/ 12 w 15"/>
                  <a:gd name="T31" fmla="*/ 19 h 47"/>
                  <a:gd name="T32" fmla="*/ 13 w 15"/>
                  <a:gd name="T33" fmla="*/ 13 h 47"/>
                  <a:gd name="T34" fmla="*/ 14 w 15"/>
                  <a:gd name="T35" fmla="*/ 7 h 47"/>
                  <a:gd name="T36" fmla="*/ 15 w 15"/>
                  <a:gd name="T37" fmla="*/ 1 h 47"/>
                  <a:gd name="T38" fmla="*/ 15 w 15"/>
                  <a:gd name="T39" fmla="*/ 1 h 47"/>
                  <a:gd name="T40" fmla="*/ 10 w 15"/>
                  <a:gd name="T41" fmla="*/ 0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47"/>
                  <a:gd name="T65" fmla="*/ 15 w 15"/>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47">
                    <a:moveTo>
                      <a:pt x="10" y="0"/>
                    </a:moveTo>
                    <a:lnTo>
                      <a:pt x="10" y="0"/>
                    </a:lnTo>
                    <a:lnTo>
                      <a:pt x="9" y="7"/>
                    </a:lnTo>
                    <a:lnTo>
                      <a:pt x="8" y="13"/>
                    </a:lnTo>
                    <a:lnTo>
                      <a:pt x="7" y="19"/>
                    </a:lnTo>
                    <a:lnTo>
                      <a:pt x="6" y="24"/>
                    </a:lnTo>
                    <a:lnTo>
                      <a:pt x="5" y="29"/>
                    </a:lnTo>
                    <a:lnTo>
                      <a:pt x="4" y="34"/>
                    </a:lnTo>
                    <a:lnTo>
                      <a:pt x="1" y="39"/>
                    </a:lnTo>
                    <a:lnTo>
                      <a:pt x="0" y="45"/>
                    </a:lnTo>
                    <a:lnTo>
                      <a:pt x="5" y="47"/>
                    </a:lnTo>
                    <a:lnTo>
                      <a:pt x="6" y="41"/>
                    </a:lnTo>
                    <a:lnTo>
                      <a:pt x="8" y="35"/>
                    </a:lnTo>
                    <a:lnTo>
                      <a:pt x="9" y="30"/>
                    </a:lnTo>
                    <a:lnTo>
                      <a:pt x="10" y="25"/>
                    </a:lnTo>
                    <a:lnTo>
                      <a:pt x="12" y="19"/>
                    </a:lnTo>
                    <a:lnTo>
                      <a:pt x="13" y="13"/>
                    </a:lnTo>
                    <a:lnTo>
                      <a:pt x="14" y="7"/>
                    </a:lnTo>
                    <a:lnTo>
                      <a:pt x="15" y="1"/>
                    </a:lnTo>
                    <a:lnTo>
                      <a:pt x="1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4" name="Freeform 169">
                <a:extLst>
                  <a:ext uri="{FF2B5EF4-FFF2-40B4-BE49-F238E27FC236}">
                    <a16:creationId xmlns:a16="http://schemas.microsoft.com/office/drawing/2014/main" id="{C58A233E-6C69-474E-A193-91480F20BA5D}"/>
                  </a:ext>
                </a:extLst>
              </p:cNvPr>
              <p:cNvSpPr>
                <a:spLocks/>
              </p:cNvSpPr>
              <p:nvPr/>
            </p:nvSpPr>
            <p:spPr bwMode="auto">
              <a:xfrm>
                <a:off x="984" y="914"/>
                <a:ext cx="13" cy="30"/>
              </a:xfrm>
              <a:custGeom>
                <a:avLst/>
                <a:gdLst>
                  <a:gd name="T0" fmla="*/ 9 w 13"/>
                  <a:gd name="T1" fmla="*/ 0 h 30"/>
                  <a:gd name="T2" fmla="*/ 8 w 13"/>
                  <a:gd name="T3" fmla="*/ 1 h 30"/>
                  <a:gd name="T4" fmla="*/ 8 w 13"/>
                  <a:gd name="T5" fmla="*/ 2 h 30"/>
                  <a:gd name="T6" fmla="*/ 7 w 13"/>
                  <a:gd name="T7" fmla="*/ 4 h 30"/>
                  <a:gd name="T8" fmla="*/ 6 w 13"/>
                  <a:gd name="T9" fmla="*/ 6 h 30"/>
                  <a:gd name="T10" fmla="*/ 5 w 13"/>
                  <a:gd name="T11" fmla="*/ 10 h 30"/>
                  <a:gd name="T12" fmla="*/ 4 w 13"/>
                  <a:gd name="T13" fmla="*/ 14 h 30"/>
                  <a:gd name="T14" fmla="*/ 3 w 13"/>
                  <a:gd name="T15" fmla="*/ 20 h 30"/>
                  <a:gd name="T16" fmla="*/ 2 w 13"/>
                  <a:gd name="T17" fmla="*/ 25 h 30"/>
                  <a:gd name="T18" fmla="*/ 0 w 13"/>
                  <a:gd name="T19" fmla="*/ 29 h 30"/>
                  <a:gd name="T20" fmla="*/ 5 w 13"/>
                  <a:gd name="T21" fmla="*/ 30 h 30"/>
                  <a:gd name="T22" fmla="*/ 6 w 13"/>
                  <a:gd name="T23" fmla="*/ 25 h 30"/>
                  <a:gd name="T24" fmla="*/ 7 w 13"/>
                  <a:gd name="T25" fmla="*/ 21 h 30"/>
                  <a:gd name="T26" fmla="*/ 8 w 13"/>
                  <a:gd name="T27" fmla="*/ 15 h 30"/>
                  <a:gd name="T28" fmla="*/ 9 w 13"/>
                  <a:gd name="T29" fmla="*/ 11 h 30"/>
                  <a:gd name="T30" fmla="*/ 11 w 13"/>
                  <a:gd name="T31" fmla="*/ 8 h 30"/>
                  <a:gd name="T32" fmla="*/ 12 w 13"/>
                  <a:gd name="T33" fmla="*/ 5 h 30"/>
                  <a:gd name="T34" fmla="*/ 13 w 13"/>
                  <a:gd name="T35" fmla="*/ 3 h 30"/>
                  <a:gd name="T36" fmla="*/ 13 w 13"/>
                  <a:gd name="T37" fmla="*/ 3 h 30"/>
                  <a:gd name="T38" fmla="*/ 13 w 13"/>
                  <a:gd name="T39" fmla="*/ 3 h 30"/>
                  <a:gd name="T40" fmla="*/ 9 w 13"/>
                  <a:gd name="T41" fmla="*/ 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30"/>
                  <a:gd name="T65" fmla="*/ 13 w 13"/>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30">
                    <a:moveTo>
                      <a:pt x="9" y="0"/>
                    </a:moveTo>
                    <a:lnTo>
                      <a:pt x="8" y="1"/>
                    </a:lnTo>
                    <a:lnTo>
                      <a:pt x="8" y="2"/>
                    </a:lnTo>
                    <a:lnTo>
                      <a:pt x="7" y="4"/>
                    </a:lnTo>
                    <a:lnTo>
                      <a:pt x="6" y="6"/>
                    </a:lnTo>
                    <a:lnTo>
                      <a:pt x="5" y="10"/>
                    </a:lnTo>
                    <a:lnTo>
                      <a:pt x="4" y="14"/>
                    </a:lnTo>
                    <a:lnTo>
                      <a:pt x="3" y="20"/>
                    </a:lnTo>
                    <a:lnTo>
                      <a:pt x="2" y="25"/>
                    </a:lnTo>
                    <a:lnTo>
                      <a:pt x="0" y="29"/>
                    </a:lnTo>
                    <a:lnTo>
                      <a:pt x="5" y="30"/>
                    </a:lnTo>
                    <a:lnTo>
                      <a:pt x="6" y="25"/>
                    </a:lnTo>
                    <a:lnTo>
                      <a:pt x="7" y="21"/>
                    </a:lnTo>
                    <a:lnTo>
                      <a:pt x="8" y="15"/>
                    </a:lnTo>
                    <a:lnTo>
                      <a:pt x="9" y="11"/>
                    </a:lnTo>
                    <a:lnTo>
                      <a:pt x="11" y="8"/>
                    </a:lnTo>
                    <a:lnTo>
                      <a:pt x="12" y="5"/>
                    </a:lnTo>
                    <a:lnTo>
                      <a:pt x="13" y="3"/>
                    </a:lnTo>
                    <a:lnTo>
                      <a:pt x="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5" name="Freeform 170">
                <a:extLst>
                  <a:ext uri="{FF2B5EF4-FFF2-40B4-BE49-F238E27FC236}">
                    <a16:creationId xmlns:a16="http://schemas.microsoft.com/office/drawing/2014/main" id="{B1131EF3-06E2-B747-8497-4DB28C35956D}"/>
                  </a:ext>
                </a:extLst>
              </p:cNvPr>
              <p:cNvSpPr>
                <a:spLocks/>
              </p:cNvSpPr>
              <p:nvPr/>
            </p:nvSpPr>
            <p:spPr bwMode="auto">
              <a:xfrm>
                <a:off x="993" y="848"/>
                <a:ext cx="28" cy="69"/>
              </a:xfrm>
              <a:custGeom>
                <a:avLst/>
                <a:gdLst>
                  <a:gd name="T0" fmla="*/ 18 w 28"/>
                  <a:gd name="T1" fmla="*/ 0 h 69"/>
                  <a:gd name="T2" fmla="*/ 18 w 28"/>
                  <a:gd name="T3" fmla="*/ 0 h 69"/>
                  <a:gd name="T4" fmla="*/ 17 w 28"/>
                  <a:gd name="T5" fmla="*/ 4 h 69"/>
                  <a:gd name="T6" fmla="*/ 16 w 28"/>
                  <a:gd name="T7" fmla="*/ 7 h 69"/>
                  <a:gd name="T8" fmla="*/ 17 w 28"/>
                  <a:gd name="T9" fmla="*/ 11 h 69"/>
                  <a:gd name="T10" fmla="*/ 18 w 28"/>
                  <a:gd name="T11" fmla="*/ 14 h 69"/>
                  <a:gd name="T12" fmla="*/ 21 w 28"/>
                  <a:gd name="T13" fmla="*/ 19 h 69"/>
                  <a:gd name="T14" fmla="*/ 23 w 28"/>
                  <a:gd name="T15" fmla="*/ 25 h 69"/>
                  <a:gd name="T16" fmla="*/ 23 w 28"/>
                  <a:gd name="T17" fmla="*/ 29 h 69"/>
                  <a:gd name="T18" fmla="*/ 23 w 28"/>
                  <a:gd name="T19" fmla="*/ 33 h 69"/>
                  <a:gd name="T20" fmla="*/ 22 w 28"/>
                  <a:gd name="T21" fmla="*/ 37 h 69"/>
                  <a:gd name="T22" fmla="*/ 21 w 28"/>
                  <a:gd name="T23" fmla="*/ 41 h 69"/>
                  <a:gd name="T24" fmla="*/ 17 w 28"/>
                  <a:gd name="T25" fmla="*/ 46 h 69"/>
                  <a:gd name="T26" fmla="*/ 13 w 28"/>
                  <a:gd name="T27" fmla="*/ 52 h 69"/>
                  <a:gd name="T28" fmla="*/ 7 w 28"/>
                  <a:gd name="T29" fmla="*/ 59 h 69"/>
                  <a:gd name="T30" fmla="*/ 0 w 28"/>
                  <a:gd name="T31" fmla="*/ 66 h 69"/>
                  <a:gd name="T32" fmla="*/ 4 w 28"/>
                  <a:gd name="T33" fmla="*/ 69 h 69"/>
                  <a:gd name="T34" fmla="*/ 12 w 28"/>
                  <a:gd name="T35" fmla="*/ 62 h 69"/>
                  <a:gd name="T36" fmla="*/ 17 w 28"/>
                  <a:gd name="T37" fmla="*/ 55 h 69"/>
                  <a:gd name="T38" fmla="*/ 22 w 28"/>
                  <a:gd name="T39" fmla="*/ 48 h 69"/>
                  <a:gd name="T40" fmla="*/ 25 w 28"/>
                  <a:gd name="T41" fmla="*/ 43 h 69"/>
                  <a:gd name="T42" fmla="*/ 26 w 28"/>
                  <a:gd name="T43" fmla="*/ 38 h 69"/>
                  <a:gd name="T44" fmla="*/ 28 w 28"/>
                  <a:gd name="T45" fmla="*/ 33 h 69"/>
                  <a:gd name="T46" fmla="*/ 28 w 28"/>
                  <a:gd name="T47" fmla="*/ 29 h 69"/>
                  <a:gd name="T48" fmla="*/ 28 w 28"/>
                  <a:gd name="T49" fmla="*/ 24 h 69"/>
                  <a:gd name="T50" fmla="*/ 25 w 28"/>
                  <a:gd name="T51" fmla="*/ 18 h 69"/>
                  <a:gd name="T52" fmla="*/ 23 w 28"/>
                  <a:gd name="T53" fmla="*/ 12 h 69"/>
                  <a:gd name="T54" fmla="*/ 22 w 28"/>
                  <a:gd name="T55" fmla="*/ 10 h 69"/>
                  <a:gd name="T56" fmla="*/ 22 w 28"/>
                  <a:gd name="T57" fmla="*/ 7 h 69"/>
                  <a:gd name="T58" fmla="*/ 22 w 28"/>
                  <a:gd name="T59" fmla="*/ 5 h 69"/>
                  <a:gd name="T60" fmla="*/ 23 w 28"/>
                  <a:gd name="T61" fmla="*/ 2 h 69"/>
                  <a:gd name="T62" fmla="*/ 23 w 28"/>
                  <a:gd name="T63" fmla="*/ 2 h 69"/>
                  <a:gd name="T64" fmla="*/ 18 w 28"/>
                  <a:gd name="T65" fmla="*/ 0 h 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
                  <a:gd name="T100" fmla="*/ 0 h 69"/>
                  <a:gd name="T101" fmla="*/ 28 w 28"/>
                  <a:gd name="T102" fmla="*/ 69 h 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 h="69">
                    <a:moveTo>
                      <a:pt x="18" y="0"/>
                    </a:moveTo>
                    <a:lnTo>
                      <a:pt x="18" y="0"/>
                    </a:lnTo>
                    <a:lnTo>
                      <a:pt x="17" y="4"/>
                    </a:lnTo>
                    <a:lnTo>
                      <a:pt x="16" y="7"/>
                    </a:lnTo>
                    <a:lnTo>
                      <a:pt x="17" y="11"/>
                    </a:lnTo>
                    <a:lnTo>
                      <a:pt x="18" y="14"/>
                    </a:lnTo>
                    <a:lnTo>
                      <a:pt x="21" y="19"/>
                    </a:lnTo>
                    <a:lnTo>
                      <a:pt x="23" y="25"/>
                    </a:lnTo>
                    <a:lnTo>
                      <a:pt x="23" y="29"/>
                    </a:lnTo>
                    <a:lnTo>
                      <a:pt x="23" y="33"/>
                    </a:lnTo>
                    <a:lnTo>
                      <a:pt x="22" y="37"/>
                    </a:lnTo>
                    <a:lnTo>
                      <a:pt x="21" y="41"/>
                    </a:lnTo>
                    <a:lnTo>
                      <a:pt x="17" y="46"/>
                    </a:lnTo>
                    <a:lnTo>
                      <a:pt x="13" y="52"/>
                    </a:lnTo>
                    <a:lnTo>
                      <a:pt x="7" y="59"/>
                    </a:lnTo>
                    <a:lnTo>
                      <a:pt x="0" y="66"/>
                    </a:lnTo>
                    <a:lnTo>
                      <a:pt x="4" y="69"/>
                    </a:lnTo>
                    <a:lnTo>
                      <a:pt x="12" y="62"/>
                    </a:lnTo>
                    <a:lnTo>
                      <a:pt x="17" y="55"/>
                    </a:lnTo>
                    <a:lnTo>
                      <a:pt x="22" y="48"/>
                    </a:lnTo>
                    <a:lnTo>
                      <a:pt x="25" y="43"/>
                    </a:lnTo>
                    <a:lnTo>
                      <a:pt x="26" y="38"/>
                    </a:lnTo>
                    <a:lnTo>
                      <a:pt x="28" y="33"/>
                    </a:lnTo>
                    <a:lnTo>
                      <a:pt x="28" y="29"/>
                    </a:lnTo>
                    <a:lnTo>
                      <a:pt x="28" y="24"/>
                    </a:lnTo>
                    <a:lnTo>
                      <a:pt x="25" y="18"/>
                    </a:lnTo>
                    <a:lnTo>
                      <a:pt x="23" y="12"/>
                    </a:lnTo>
                    <a:lnTo>
                      <a:pt x="22" y="10"/>
                    </a:lnTo>
                    <a:lnTo>
                      <a:pt x="22" y="7"/>
                    </a:lnTo>
                    <a:lnTo>
                      <a:pt x="22" y="5"/>
                    </a:lnTo>
                    <a:lnTo>
                      <a:pt x="23" y="2"/>
                    </a:lnTo>
                    <a:lnTo>
                      <a:pt x="1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6" name="Freeform 171">
                <a:extLst>
                  <a:ext uri="{FF2B5EF4-FFF2-40B4-BE49-F238E27FC236}">
                    <a16:creationId xmlns:a16="http://schemas.microsoft.com/office/drawing/2014/main" id="{0E2CF005-A64E-0440-BA7B-8D9AF80D97F2}"/>
                  </a:ext>
                </a:extLst>
              </p:cNvPr>
              <p:cNvSpPr>
                <a:spLocks/>
              </p:cNvSpPr>
              <p:nvPr/>
            </p:nvSpPr>
            <p:spPr bwMode="auto">
              <a:xfrm>
                <a:off x="1011" y="761"/>
                <a:ext cx="16" cy="89"/>
              </a:xfrm>
              <a:custGeom>
                <a:avLst/>
                <a:gdLst>
                  <a:gd name="T0" fmla="*/ 7 w 16"/>
                  <a:gd name="T1" fmla="*/ 1 h 89"/>
                  <a:gd name="T2" fmla="*/ 7 w 16"/>
                  <a:gd name="T3" fmla="*/ 1 h 89"/>
                  <a:gd name="T4" fmla="*/ 8 w 16"/>
                  <a:gd name="T5" fmla="*/ 12 h 89"/>
                  <a:gd name="T6" fmla="*/ 11 w 16"/>
                  <a:gd name="T7" fmla="*/ 23 h 89"/>
                  <a:gd name="T8" fmla="*/ 11 w 16"/>
                  <a:gd name="T9" fmla="*/ 33 h 89"/>
                  <a:gd name="T10" fmla="*/ 12 w 16"/>
                  <a:gd name="T11" fmla="*/ 43 h 89"/>
                  <a:gd name="T12" fmla="*/ 11 w 16"/>
                  <a:gd name="T13" fmla="*/ 54 h 89"/>
                  <a:gd name="T14" fmla="*/ 10 w 16"/>
                  <a:gd name="T15" fmla="*/ 65 h 89"/>
                  <a:gd name="T16" fmla="*/ 6 w 16"/>
                  <a:gd name="T17" fmla="*/ 76 h 89"/>
                  <a:gd name="T18" fmla="*/ 0 w 16"/>
                  <a:gd name="T19" fmla="*/ 87 h 89"/>
                  <a:gd name="T20" fmla="*/ 5 w 16"/>
                  <a:gd name="T21" fmla="*/ 89 h 89"/>
                  <a:gd name="T22" fmla="*/ 11 w 16"/>
                  <a:gd name="T23" fmla="*/ 77 h 89"/>
                  <a:gd name="T24" fmla="*/ 14 w 16"/>
                  <a:gd name="T25" fmla="*/ 66 h 89"/>
                  <a:gd name="T26" fmla="*/ 15 w 16"/>
                  <a:gd name="T27" fmla="*/ 54 h 89"/>
                  <a:gd name="T28" fmla="*/ 16 w 16"/>
                  <a:gd name="T29" fmla="*/ 43 h 89"/>
                  <a:gd name="T30" fmla="*/ 16 w 16"/>
                  <a:gd name="T31" fmla="*/ 33 h 89"/>
                  <a:gd name="T32" fmla="*/ 15 w 16"/>
                  <a:gd name="T33" fmla="*/ 22 h 89"/>
                  <a:gd name="T34" fmla="*/ 13 w 16"/>
                  <a:gd name="T35" fmla="*/ 12 h 89"/>
                  <a:gd name="T36" fmla="*/ 12 w 16"/>
                  <a:gd name="T37" fmla="*/ 0 h 89"/>
                  <a:gd name="T38" fmla="*/ 12 w 16"/>
                  <a:gd name="T39" fmla="*/ 0 h 89"/>
                  <a:gd name="T40" fmla="*/ 7 w 16"/>
                  <a:gd name="T41" fmla="*/ 1 h 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89"/>
                  <a:gd name="T65" fmla="*/ 16 w 16"/>
                  <a:gd name="T66" fmla="*/ 89 h 8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89">
                    <a:moveTo>
                      <a:pt x="7" y="1"/>
                    </a:moveTo>
                    <a:lnTo>
                      <a:pt x="7" y="1"/>
                    </a:lnTo>
                    <a:lnTo>
                      <a:pt x="8" y="12"/>
                    </a:lnTo>
                    <a:lnTo>
                      <a:pt x="11" y="23"/>
                    </a:lnTo>
                    <a:lnTo>
                      <a:pt x="11" y="33"/>
                    </a:lnTo>
                    <a:lnTo>
                      <a:pt x="12" y="43"/>
                    </a:lnTo>
                    <a:lnTo>
                      <a:pt x="11" y="54"/>
                    </a:lnTo>
                    <a:lnTo>
                      <a:pt x="10" y="65"/>
                    </a:lnTo>
                    <a:lnTo>
                      <a:pt x="6" y="76"/>
                    </a:lnTo>
                    <a:lnTo>
                      <a:pt x="0" y="87"/>
                    </a:lnTo>
                    <a:lnTo>
                      <a:pt x="5" y="89"/>
                    </a:lnTo>
                    <a:lnTo>
                      <a:pt x="11" y="77"/>
                    </a:lnTo>
                    <a:lnTo>
                      <a:pt x="14" y="66"/>
                    </a:lnTo>
                    <a:lnTo>
                      <a:pt x="15" y="54"/>
                    </a:lnTo>
                    <a:lnTo>
                      <a:pt x="16" y="43"/>
                    </a:lnTo>
                    <a:lnTo>
                      <a:pt x="16" y="33"/>
                    </a:lnTo>
                    <a:lnTo>
                      <a:pt x="15" y="22"/>
                    </a:lnTo>
                    <a:lnTo>
                      <a:pt x="13" y="12"/>
                    </a:lnTo>
                    <a:lnTo>
                      <a:pt x="12" y="0"/>
                    </a:lnTo>
                    <a:lnTo>
                      <a:pt x="7"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7" name="Freeform 172">
                <a:extLst>
                  <a:ext uri="{FF2B5EF4-FFF2-40B4-BE49-F238E27FC236}">
                    <a16:creationId xmlns:a16="http://schemas.microsoft.com/office/drawing/2014/main" id="{8915B9D0-1542-3E47-A890-C4565E66E515}"/>
                  </a:ext>
                </a:extLst>
              </p:cNvPr>
              <p:cNvSpPr>
                <a:spLocks/>
              </p:cNvSpPr>
              <p:nvPr/>
            </p:nvSpPr>
            <p:spPr bwMode="auto">
              <a:xfrm>
                <a:off x="955" y="667"/>
                <a:ext cx="68" cy="95"/>
              </a:xfrm>
              <a:custGeom>
                <a:avLst/>
                <a:gdLst>
                  <a:gd name="T0" fmla="*/ 0 w 68"/>
                  <a:gd name="T1" fmla="*/ 4 h 95"/>
                  <a:gd name="T2" fmla="*/ 0 w 68"/>
                  <a:gd name="T3" fmla="*/ 4 h 95"/>
                  <a:gd name="T4" fmla="*/ 6 w 68"/>
                  <a:gd name="T5" fmla="*/ 6 h 95"/>
                  <a:gd name="T6" fmla="*/ 11 w 68"/>
                  <a:gd name="T7" fmla="*/ 8 h 95"/>
                  <a:gd name="T8" fmla="*/ 16 w 68"/>
                  <a:gd name="T9" fmla="*/ 12 h 95"/>
                  <a:gd name="T10" fmla="*/ 21 w 68"/>
                  <a:gd name="T11" fmla="*/ 16 h 95"/>
                  <a:gd name="T12" fmla="*/ 32 w 68"/>
                  <a:gd name="T13" fmla="*/ 26 h 95"/>
                  <a:gd name="T14" fmla="*/ 41 w 68"/>
                  <a:gd name="T15" fmla="*/ 38 h 95"/>
                  <a:gd name="T16" fmla="*/ 49 w 68"/>
                  <a:gd name="T17" fmla="*/ 52 h 95"/>
                  <a:gd name="T18" fmla="*/ 55 w 68"/>
                  <a:gd name="T19" fmla="*/ 66 h 95"/>
                  <a:gd name="T20" fmla="*/ 60 w 68"/>
                  <a:gd name="T21" fmla="*/ 81 h 95"/>
                  <a:gd name="T22" fmla="*/ 63 w 68"/>
                  <a:gd name="T23" fmla="*/ 95 h 95"/>
                  <a:gd name="T24" fmla="*/ 68 w 68"/>
                  <a:gd name="T25" fmla="*/ 94 h 95"/>
                  <a:gd name="T26" fmla="*/ 64 w 68"/>
                  <a:gd name="T27" fmla="*/ 80 h 95"/>
                  <a:gd name="T28" fmla="*/ 60 w 68"/>
                  <a:gd name="T29" fmla="*/ 65 h 95"/>
                  <a:gd name="T30" fmla="*/ 53 w 68"/>
                  <a:gd name="T31" fmla="*/ 50 h 95"/>
                  <a:gd name="T32" fmla="*/ 44 w 68"/>
                  <a:gd name="T33" fmla="*/ 36 h 95"/>
                  <a:gd name="T34" fmla="*/ 35 w 68"/>
                  <a:gd name="T35" fmla="*/ 23 h 95"/>
                  <a:gd name="T36" fmla="*/ 25 w 68"/>
                  <a:gd name="T37" fmla="*/ 13 h 95"/>
                  <a:gd name="T38" fmla="*/ 19 w 68"/>
                  <a:gd name="T39" fmla="*/ 8 h 95"/>
                  <a:gd name="T40" fmla="*/ 14 w 68"/>
                  <a:gd name="T41" fmla="*/ 5 h 95"/>
                  <a:gd name="T42" fmla="*/ 8 w 68"/>
                  <a:gd name="T43" fmla="*/ 2 h 95"/>
                  <a:gd name="T44" fmla="*/ 2 w 68"/>
                  <a:gd name="T45" fmla="*/ 0 h 95"/>
                  <a:gd name="T46" fmla="*/ 2 w 68"/>
                  <a:gd name="T47" fmla="*/ 0 h 95"/>
                  <a:gd name="T48" fmla="*/ 0 w 68"/>
                  <a:gd name="T49" fmla="*/ 4 h 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95"/>
                  <a:gd name="T77" fmla="*/ 68 w 68"/>
                  <a:gd name="T78" fmla="*/ 95 h 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95">
                    <a:moveTo>
                      <a:pt x="0" y="4"/>
                    </a:moveTo>
                    <a:lnTo>
                      <a:pt x="0" y="4"/>
                    </a:lnTo>
                    <a:lnTo>
                      <a:pt x="6" y="6"/>
                    </a:lnTo>
                    <a:lnTo>
                      <a:pt x="11" y="8"/>
                    </a:lnTo>
                    <a:lnTo>
                      <a:pt x="16" y="12"/>
                    </a:lnTo>
                    <a:lnTo>
                      <a:pt x="21" y="16"/>
                    </a:lnTo>
                    <a:lnTo>
                      <a:pt x="32" y="26"/>
                    </a:lnTo>
                    <a:lnTo>
                      <a:pt x="41" y="38"/>
                    </a:lnTo>
                    <a:lnTo>
                      <a:pt x="49" y="52"/>
                    </a:lnTo>
                    <a:lnTo>
                      <a:pt x="55" y="66"/>
                    </a:lnTo>
                    <a:lnTo>
                      <a:pt x="60" y="81"/>
                    </a:lnTo>
                    <a:lnTo>
                      <a:pt x="63" y="95"/>
                    </a:lnTo>
                    <a:lnTo>
                      <a:pt x="68" y="94"/>
                    </a:lnTo>
                    <a:lnTo>
                      <a:pt x="64" y="80"/>
                    </a:lnTo>
                    <a:lnTo>
                      <a:pt x="60" y="65"/>
                    </a:lnTo>
                    <a:lnTo>
                      <a:pt x="53" y="50"/>
                    </a:lnTo>
                    <a:lnTo>
                      <a:pt x="44" y="36"/>
                    </a:lnTo>
                    <a:lnTo>
                      <a:pt x="35" y="23"/>
                    </a:lnTo>
                    <a:lnTo>
                      <a:pt x="25" y="13"/>
                    </a:lnTo>
                    <a:lnTo>
                      <a:pt x="19" y="8"/>
                    </a:lnTo>
                    <a:lnTo>
                      <a:pt x="14" y="5"/>
                    </a:lnTo>
                    <a:lnTo>
                      <a:pt x="8" y="2"/>
                    </a:lnTo>
                    <a:lnTo>
                      <a:pt x="2"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8" name="Freeform 173">
                <a:extLst>
                  <a:ext uri="{FF2B5EF4-FFF2-40B4-BE49-F238E27FC236}">
                    <a16:creationId xmlns:a16="http://schemas.microsoft.com/office/drawing/2014/main" id="{39211ECF-B21E-1942-89E1-FC2BAD69060C}"/>
                  </a:ext>
                </a:extLst>
              </p:cNvPr>
              <p:cNvSpPr>
                <a:spLocks/>
              </p:cNvSpPr>
              <p:nvPr/>
            </p:nvSpPr>
            <p:spPr bwMode="auto">
              <a:xfrm>
                <a:off x="881" y="635"/>
                <a:ext cx="76" cy="36"/>
              </a:xfrm>
              <a:custGeom>
                <a:avLst/>
                <a:gdLst>
                  <a:gd name="T0" fmla="*/ 0 w 76"/>
                  <a:gd name="T1" fmla="*/ 4 h 36"/>
                  <a:gd name="T2" fmla="*/ 0 w 76"/>
                  <a:gd name="T3" fmla="*/ 4 h 36"/>
                  <a:gd name="T4" fmla="*/ 9 w 76"/>
                  <a:gd name="T5" fmla="*/ 7 h 36"/>
                  <a:gd name="T6" fmla="*/ 18 w 76"/>
                  <a:gd name="T7" fmla="*/ 11 h 36"/>
                  <a:gd name="T8" fmla="*/ 27 w 76"/>
                  <a:gd name="T9" fmla="*/ 15 h 36"/>
                  <a:gd name="T10" fmla="*/ 36 w 76"/>
                  <a:gd name="T11" fmla="*/ 20 h 36"/>
                  <a:gd name="T12" fmla="*/ 45 w 76"/>
                  <a:gd name="T13" fmla="*/ 24 h 36"/>
                  <a:gd name="T14" fmla="*/ 54 w 76"/>
                  <a:gd name="T15" fmla="*/ 28 h 36"/>
                  <a:gd name="T16" fmla="*/ 64 w 76"/>
                  <a:gd name="T17" fmla="*/ 32 h 36"/>
                  <a:gd name="T18" fmla="*/ 74 w 76"/>
                  <a:gd name="T19" fmla="*/ 36 h 36"/>
                  <a:gd name="T20" fmla="*/ 76 w 76"/>
                  <a:gd name="T21" fmla="*/ 32 h 36"/>
                  <a:gd name="T22" fmla="*/ 65 w 76"/>
                  <a:gd name="T23" fmla="*/ 28 h 36"/>
                  <a:gd name="T24" fmla="*/ 55 w 76"/>
                  <a:gd name="T25" fmla="*/ 24 h 36"/>
                  <a:gd name="T26" fmla="*/ 46 w 76"/>
                  <a:gd name="T27" fmla="*/ 20 h 36"/>
                  <a:gd name="T28" fmla="*/ 38 w 76"/>
                  <a:gd name="T29" fmla="*/ 15 h 36"/>
                  <a:gd name="T30" fmla="*/ 29 w 76"/>
                  <a:gd name="T31" fmla="*/ 11 h 36"/>
                  <a:gd name="T32" fmla="*/ 20 w 76"/>
                  <a:gd name="T33" fmla="*/ 7 h 36"/>
                  <a:gd name="T34" fmla="*/ 11 w 76"/>
                  <a:gd name="T35" fmla="*/ 3 h 36"/>
                  <a:gd name="T36" fmla="*/ 1 w 76"/>
                  <a:gd name="T37" fmla="*/ 0 h 36"/>
                  <a:gd name="T38" fmla="*/ 1 w 76"/>
                  <a:gd name="T39" fmla="*/ 0 h 36"/>
                  <a:gd name="T40" fmla="*/ 0 w 76"/>
                  <a:gd name="T41" fmla="*/ 4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6"/>
                  <a:gd name="T64" fmla="*/ 0 h 36"/>
                  <a:gd name="T65" fmla="*/ 76 w 76"/>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6" h="36">
                    <a:moveTo>
                      <a:pt x="0" y="4"/>
                    </a:moveTo>
                    <a:lnTo>
                      <a:pt x="0" y="4"/>
                    </a:lnTo>
                    <a:lnTo>
                      <a:pt x="9" y="7"/>
                    </a:lnTo>
                    <a:lnTo>
                      <a:pt x="18" y="11"/>
                    </a:lnTo>
                    <a:lnTo>
                      <a:pt x="27" y="15"/>
                    </a:lnTo>
                    <a:lnTo>
                      <a:pt x="36" y="20"/>
                    </a:lnTo>
                    <a:lnTo>
                      <a:pt x="45" y="24"/>
                    </a:lnTo>
                    <a:lnTo>
                      <a:pt x="54" y="28"/>
                    </a:lnTo>
                    <a:lnTo>
                      <a:pt x="64" y="32"/>
                    </a:lnTo>
                    <a:lnTo>
                      <a:pt x="74" y="36"/>
                    </a:lnTo>
                    <a:lnTo>
                      <a:pt x="76" y="32"/>
                    </a:lnTo>
                    <a:lnTo>
                      <a:pt x="65" y="28"/>
                    </a:lnTo>
                    <a:lnTo>
                      <a:pt x="55" y="24"/>
                    </a:lnTo>
                    <a:lnTo>
                      <a:pt x="46" y="20"/>
                    </a:lnTo>
                    <a:lnTo>
                      <a:pt x="38" y="15"/>
                    </a:lnTo>
                    <a:lnTo>
                      <a:pt x="29" y="11"/>
                    </a:lnTo>
                    <a:lnTo>
                      <a:pt x="20" y="7"/>
                    </a:lnTo>
                    <a:lnTo>
                      <a:pt x="11" y="3"/>
                    </a:lnTo>
                    <a:lnTo>
                      <a:pt x="1"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9" name="Freeform 174">
                <a:extLst>
                  <a:ext uri="{FF2B5EF4-FFF2-40B4-BE49-F238E27FC236}">
                    <a16:creationId xmlns:a16="http://schemas.microsoft.com/office/drawing/2014/main" id="{E0B7383C-E5A9-9C45-B9A8-93DA381ACA6A}"/>
                  </a:ext>
                </a:extLst>
              </p:cNvPr>
              <p:cNvSpPr>
                <a:spLocks/>
              </p:cNvSpPr>
              <p:nvPr/>
            </p:nvSpPr>
            <p:spPr bwMode="auto">
              <a:xfrm>
                <a:off x="827" y="631"/>
                <a:ext cx="55" cy="8"/>
              </a:xfrm>
              <a:custGeom>
                <a:avLst/>
                <a:gdLst>
                  <a:gd name="T0" fmla="*/ 0 w 55"/>
                  <a:gd name="T1" fmla="*/ 4 h 8"/>
                  <a:gd name="T2" fmla="*/ 7 w 55"/>
                  <a:gd name="T3" fmla="*/ 4 h 8"/>
                  <a:gd name="T4" fmla="*/ 15 w 55"/>
                  <a:gd name="T5" fmla="*/ 4 h 8"/>
                  <a:gd name="T6" fmla="*/ 22 w 55"/>
                  <a:gd name="T7" fmla="*/ 4 h 8"/>
                  <a:gd name="T8" fmla="*/ 29 w 55"/>
                  <a:gd name="T9" fmla="*/ 4 h 8"/>
                  <a:gd name="T10" fmla="*/ 35 w 55"/>
                  <a:gd name="T11" fmla="*/ 5 h 8"/>
                  <a:gd name="T12" fmla="*/ 42 w 55"/>
                  <a:gd name="T13" fmla="*/ 5 h 8"/>
                  <a:gd name="T14" fmla="*/ 48 w 55"/>
                  <a:gd name="T15" fmla="*/ 6 h 8"/>
                  <a:gd name="T16" fmla="*/ 54 w 55"/>
                  <a:gd name="T17" fmla="*/ 8 h 8"/>
                  <a:gd name="T18" fmla="*/ 55 w 55"/>
                  <a:gd name="T19" fmla="*/ 4 h 8"/>
                  <a:gd name="T20" fmla="*/ 49 w 55"/>
                  <a:gd name="T21" fmla="*/ 2 h 8"/>
                  <a:gd name="T22" fmla="*/ 43 w 55"/>
                  <a:gd name="T23" fmla="*/ 1 h 8"/>
                  <a:gd name="T24" fmla="*/ 37 w 55"/>
                  <a:gd name="T25" fmla="*/ 1 h 8"/>
                  <a:gd name="T26" fmla="*/ 30 w 55"/>
                  <a:gd name="T27" fmla="*/ 0 h 8"/>
                  <a:gd name="T28" fmla="*/ 22 w 55"/>
                  <a:gd name="T29" fmla="*/ 0 h 8"/>
                  <a:gd name="T30" fmla="*/ 15 w 55"/>
                  <a:gd name="T31" fmla="*/ 0 h 8"/>
                  <a:gd name="T32" fmla="*/ 7 w 55"/>
                  <a:gd name="T33" fmla="*/ 0 h 8"/>
                  <a:gd name="T34" fmla="*/ 0 w 55"/>
                  <a:gd name="T35" fmla="*/ 0 h 8"/>
                  <a:gd name="T36" fmla="*/ 0 w 55"/>
                  <a:gd name="T37" fmla="*/ 4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8"/>
                  <a:gd name="T59" fmla="*/ 55 w 55"/>
                  <a:gd name="T60" fmla="*/ 8 h 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8">
                    <a:moveTo>
                      <a:pt x="0" y="4"/>
                    </a:moveTo>
                    <a:lnTo>
                      <a:pt x="7" y="4"/>
                    </a:lnTo>
                    <a:lnTo>
                      <a:pt x="15" y="4"/>
                    </a:lnTo>
                    <a:lnTo>
                      <a:pt x="22" y="4"/>
                    </a:lnTo>
                    <a:lnTo>
                      <a:pt x="29" y="4"/>
                    </a:lnTo>
                    <a:lnTo>
                      <a:pt x="35" y="5"/>
                    </a:lnTo>
                    <a:lnTo>
                      <a:pt x="42" y="5"/>
                    </a:lnTo>
                    <a:lnTo>
                      <a:pt x="48" y="6"/>
                    </a:lnTo>
                    <a:lnTo>
                      <a:pt x="54" y="8"/>
                    </a:lnTo>
                    <a:lnTo>
                      <a:pt x="55" y="4"/>
                    </a:lnTo>
                    <a:lnTo>
                      <a:pt x="49" y="2"/>
                    </a:lnTo>
                    <a:lnTo>
                      <a:pt x="43" y="1"/>
                    </a:lnTo>
                    <a:lnTo>
                      <a:pt x="37" y="1"/>
                    </a:lnTo>
                    <a:lnTo>
                      <a:pt x="30" y="0"/>
                    </a:lnTo>
                    <a:lnTo>
                      <a:pt x="22" y="0"/>
                    </a:lnTo>
                    <a:lnTo>
                      <a:pt x="15" y="0"/>
                    </a:lnTo>
                    <a:lnTo>
                      <a:pt x="7" y="0"/>
                    </a:lnTo>
                    <a:lnTo>
                      <a:pt x="0"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10" name="Freeform 175">
                <a:extLst>
                  <a:ext uri="{FF2B5EF4-FFF2-40B4-BE49-F238E27FC236}">
                    <a16:creationId xmlns:a16="http://schemas.microsoft.com/office/drawing/2014/main" id="{EC0B6504-4EFD-9F48-B8D9-BD92ABBADA7E}"/>
                  </a:ext>
                </a:extLst>
              </p:cNvPr>
              <p:cNvSpPr>
                <a:spLocks/>
              </p:cNvSpPr>
              <p:nvPr/>
            </p:nvSpPr>
            <p:spPr bwMode="auto">
              <a:xfrm>
                <a:off x="837" y="751"/>
                <a:ext cx="89" cy="26"/>
              </a:xfrm>
              <a:custGeom>
                <a:avLst/>
                <a:gdLst>
                  <a:gd name="T0" fmla="*/ 0 w 89"/>
                  <a:gd name="T1" fmla="*/ 26 h 26"/>
                  <a:gd name="T2" fmla="*/ 6 w 89"/>
                  <a:gd name="T3" fmla="*/ 25 h 26"/>
                  <a:gd name="T4" fmla="*/ 13 w 89"/>
                  <a:gd name="T5" fmla="*/ 24 h 26"/>
                  <a:gd name="T6" fmla="*/ 21 w 89"/>
                  <a:gd name="T7" fmla="*/ 23 h 26"/>
                  <a:gd name="T8" fmla="*/ 28 w 89"/>
                  <a:gd name="T9" fmla="*/ 21 h 26"/>
                  <a:gd name="T10" fmla="*/ 35 w 89"/>
                  <a:gd name="T11" fmla="*/ 18 h 26"/>
                  <a:gd name="T12" fmla="*/ 40 w 89"/>
                  <a:gd name="T13" fmla="*/ 16 h 26"/>
                  <a:gd name="T14" fmla="*/ 47 w 89"/>
                  <a:gd name="T15" fmla="*/ 12 h 26"/>
                  <a:gd name="T16" fmla="*/ 53 w 89"/>
                  <a:gd name="T17" fmla="*/ 10 h 26"/>
                  <a:gd name="T18" fmla="*/ 59 w 89"/>
                  <a:gd name="T19" fmla="*/ 8 h 26"/>
                  <a:gd name="T20" fmla="*/ 64 w 89"/>
                  <a:gd name="T21" fmla="*/ 7 h 26"/>
                  <a:gd name="T22" fmla="*/ 68 w 89"/>
                  <a:gd name="T23" fmla="*/ 5 h 26"/>
                  <a:gd name="T24" fmla="*/ 73 w 89"/>
                  <a:gd name="T25" fmla="*/ 4 h 26"/>
                  <a:gd name="T26" fmla="*/ 77 w 89"/>
                  <a:gd name="T27" fmla="*/ 3 h 26"/>
                  <a:gd name="T28" fmla="*/ 81 w 89"/>
                  <a:gd name="T29" fmla="*/ 2 h 26"/>
                  <a:gd name="T30" fmla="*/ 84 w 89"/>
                  <a:gd name="T31" fmla="*/ 1 h 26"/>
                  <a:gd name="T32" fmla="*/ 89 w 89"/>
                  <a:gd name="T33" fmla="*/ 0 h 26"/>
                  <a:gd name="T34" fmla="*/ 0 w 89"/>
                  <a:gd name="T35" fmla="*/ 26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26"/>
                  <a:gd name="T56" fmla="*/ 89 w 89"/>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26">
                    <a:moveTo>
                      <a:pt x="0" y="26"/>
                    </a:moveTo>
                    <a:lnTo>
                      <a:pt x="6" y="25"/>
                    </a:lnTo>
                    <a:lnTo>
                      <a:pt x="13" y="24"/>
                    </a:lnTo>
                    <a:lnTo>
                      <a:pt x="21" y="23"/>
                    </a:lnTo>
                    <a:lnTo>
                      <a:pt x="28" y="21"/>
                    </a:lnTo>
                    <a:lnTo>
                      <a:pt x="35" y="18"/>
                    </a:lnTo>
                    <a:lnTo>
                      <a:pt x="40" y="16"/>
                    </a:lnTo>
                    <a:lnTo>
                      <a:pt x="47" y="12"/>
                    </a:lnTo>
                    <a:lnTo>
                      <a:pt x="53" y="10"/>
                    </a:lnTo>
                    <a:lnTo>
                      <a:pt x="59" y="8"/>
                    </a:lnTo>
                    <a:lnTo>
                      <a:pt x="64" y="7"/>
                    </a:lnTo>
                    <a:lnTo>
                      <a:pt x="68" y="5"/>
                    </a:lnTo>
                    <a:lnTo>
                      <a:pt x="73" y="4"/>
                    </a:lnTo>
                    <a:lnTo>
                      <a:pt x="77" y="3"/>
                    </a:lnTo>
                    <a:lnTo>
                      <a:pt x="81" y="2"/>
                    </a:lnTo>
                    <a:lnTo>
                      <a:pt x="84" y="1"/>
                    </a:lnTo>
                    <a:lnTo>
                      <a:pt x="89" y="0"/>
                    </a:lnTo>
                    <a:lnTo>
                      <a:pt x="0" y="26"/>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11" name="Freeform 176">
                <a:extLst>
                  <a:ext uri="{FF2B5EF4-FFF2-40B4-BE49-F238E27FC236}">
                    <a16:creationId xmlns:a16="http://schemas.microsoft.com/office/drawing/2014/main" id="{434FCDED-8BC1-FD46-8CD7-E7EBC02C8C54}"/>
                  </a:ext>
                </a:extLst>
              </p:cNvPr>
              <p:cNvSpPr>
                <a:spLocks/>
              </p:cNvSpPr>
              <p:nvPr/>
            </p:nvSpPr>
            <p:spPr bwMode="auto">
              <a:xfrm>
                <a:off x="837" y="759"/>
                <a:ext cx="54" cy="20"/>
              </a:xfrm>
              <a:custGeom>
                <a:avLst/>
                <a:gdLst>
                  <a:gd name="T0" fmla="*/ 51 w 54"/>
                  <a:gd name="T1" fmla="*/ 0 h 20"/>
                  <a:gd name="T2" fmla="*/ 53 w 54"/>
                  <a:gd name="T3" fmla="*/ 0 h 20"/>
                  <a:gd name="T4" fmla="*/ 46 w 54"/>
                  <a:gd name="T5" fmla="*/ 3 h 20"/>
                  <a:gd name="T6" fmla="*/ 40 w 54"/>
                  <a:gd name="T7" fmla="*/ 5 h 20"/>
                  <a:gd name="T8" fmla="*/ 33 w 54"/>
                  <a:gd name="T9" fmla="*/ 8 h 20"/>
                  <a:gd name="T10" fmla="*/ 27 w 54"/>
                  <a:gd name="T11" fmla="*/ 11 h 20"/>
                  <a:gd name="T12" fmla="*/ 20 w 54"/>
                  <a:gd name="T13" fmla="*/ 13 h 20"/>
                  <a:gd name="T14" fmla="*/ 13 w 54"/>
                  <a:gd name="T15" fmla="*/ 14 h 20"/>
                  <a:gd name="T16" fmla="*/ 6 w 54"/>
                  <a:gd name="T17" fmla="*/ 15 h 20"/>
                  <a:gd name="T18" fmla="*/ 0 w 54"/>
                  <a:gd name="T19" fmla="*/ 16 h 20"/>
                  <a:gd name="T20" fmla="*/ 0 w 54"/>
                  <a:gd name="T21" fmla="*/ 20 h 20"/>
                  <a:gd name="T22" fmla="*/ 6 w 54"/>
                  <a:gd name="T23" fmla="*/ 19 h 20"/>
                  <a:gd name="T24" fmla="*/ 14 w 54"/>
                  <a:gd name="T25" fmla="*/ 18 h 20"/>
                  <a:gd name="T26" fmla="*/ 21 w 54"/>
                  <a:gd name="T27" fmla="*/ 17 h 20"/>
                  <a:gd name="T28" fmla="*/ 28 w 54"/>
                  <a:gd name="T29" fmla="*/ 15 h 20"/>
                  <a:gd name="T30" fmla="*/ 35 w 54"/>
                  <a:gd name="T31" fmla="*/ 12 h 20"/>
                  <a:gd name="T32" fmla="*/ 41 w 54"/>
                  <a:gd name="T33" fmla="*/ 10 h 20"/>
                  <a:gd name="T34" fmla="*/ 48 w 54"/>
                  <a:gd name="T35" fmla="*/ 7 h 20"/>
                  <a:gd name="T36" fmla="*/ 54 w 54"/>
                  <a:gd name="T37" fmla="*/ 4 h 20"/>
                  <a:gd name="T38" fmla="*/ 54 w 54"/>
                  <a:gd name="T39" fmla="*/ 4 h 20"/>
                  <a:gd name="T40" fmla="*/ 51 w 54"/>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20"/>
                  <a:gd name="T65" fmla="*/ 54 w 54"/>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20">
                    <a:moveTo>
                      <a:pt x="51" y="0"/>
                    </a:moveTo>
                    <a:lnTo>
                      <a:pt x="53" y="0"/>
                    </a:lnTo>
                    <a:lnTo>
                      <a:pt x="46" y="3"/>
                    </a:lnTo>
                    <a:lnTo>
                      <a:pt x="40" y="5"/>
                    </a:lnTo>
                    <a:lnTo>
                      <a:pt x="33" y="8"/>
                    </a:lnTo>
                    <a:lnTo>
                      <a:pt x="27" y="11"/>
                    </a:lnTo>
                    <a:lnTo>
                      <a:pt x="20" y="13"/>
                    </a:lnTo>
                    <a:lnTo>
                      <a:pt x="13" y="14"/>
                    </a:lnTo>
                    <a:lnTo>
                      <a:pt x="6" y="15"/>
                    </a:lnTo>
                    <a:lnTo>
                      <a:pt x="0" y="16"/>
                    </a:lnTo>
                    <a:lnTo>
                      <a:pt x="0" y="20"/>
                    </a:lnTo>
                    <a:lnTo>
                      <a:pt x="6" y="19"/>
                    </a:lnTo>
                    <a:lnTo>
                      <a:pt x="14" y="18"/>
                    </a:lnTo>
                    <a:lnTo>
                      <a:pt x="21" y="17"/>
                    </a:lnTo>
                    <a:lnTo>
                      <a:pt x="28" y="15"/>
                    </a:lnTo>
                    <a:lnTo>
                      <a:pt x="35" y="12"/>
                    </a:lnTo>
                    <a:lnTo>
                      <a:pt x="41" y="10"/>
                    </a:lnTo>
                    <a:lnTo>
                      <a:pt x="48" y="7"/>
                    </a:lnTo>
                    <a:lnTo>
                      <a:pt x="54" y="4"/>
                    </a:lnTo>
                    <a:lnTo>
                      <a:pt x="5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12" name="Freeform 177">
                <a:extLst>
                  <a:ext uri="{FF2B5EF4-FFF2-40B4-BE49-F238E27FC236}">
                    <a16:creationId xmlns:a16="http://schemas.microsoft.com/office/drawing/2014/main" id="{6A2933F8-361A-2340-A129-3410B731AB84}"/>
                  </a:ext>
                </a:extLst>
              </p:cNvPr>
              <p:cNvSpPr>
                <a:spLocks/>
              </p:cNvSpPr>
              <p:nvPr/>
            </p:nvSpPr>
            <p:spPr bwMode="auto">
              <a:xfrm>
                <a:off x="888" y="749"/>
                <a:ext cx="39" cy="14"/>
              </a:xfrm>
              <a:custGeom>
                <a:avLst/>
                <a:gdLst>
                  <a:gd name="T0" fmla="*/ 37 w 39"/>
                  <a:gd name="T1" fmla="*/ 0 h 14"/>
                  <a:gd name="T2" fmla="*/ 33 w 39"/>
                  <a:gd name="T3" fmla="*/ 1 h 14"/>
                  <a:gd name="T4" fmla="*/ 29 w 39"/>
                  <a:gd name="T5" fmla="*/ 2 h 14"/>
                  <a:gd name="T6" fmla="*/ 25 w 39"/>
                  <a:gd name="T7" fmla="*/ 3 h 14"/>
                  <a:gd name="T8" fmla="*/ 21 w 39"/>
                  <a:gd name="T9" fmla="*/ 4 h 14"/>
                  <a:gd name="T10" fmla="*/ 17 w 39"/>
                  <a:gd name="T11" fmla="*/ 5 h 14"/>
                  <a:gd name="T12" fmla="*/ 12 w 39"/>
                  <a:gd name="T13" fmla="*/ 7 h 14"/>
                  <a:gd name="T14" fmla="*/ 7 w 39"/>
                  <a:gd name="T15" fmla="*/ 8 h 14"/>
                  <a:gd name="T16" fmla="*/ 0 w 39"/>
                  <a:gd name="T17" fmla="*/ 10 h 14"/>
                  <a:gd name="T18" fmla="*/ 3 w 39"/>
                  <a:gd name="T19" fmla="*/ 14 h 14"/>
                  <a:gd name="T20" fmla="*/ 8 w 39"/>
                  <a:gd name="T21" fmla="*/ 12 h 14"/>
                  <a:gd name="T22" fmla="*/ 14 w 39"/>
                  <a:gd name="T23" fmla="*/ 11 h 14"/>
                  <a:gd name="T24" fmla="*/ 19 w 39"/>
                  <a:gd name="T25" fmla="*/ 9 h 14"/>
                  <a:gd name="T26" fmla="*/ 23 w 39"/>
                  <a:gd name="T27" fmla="*/ 8 h 14"/>
                  <a:gd name="T28" fmla="*/ 26 w 39"/>
                  <a:gd name="T29" fmla="*/ 7 h 14"/>
                  <a:gd name="T30" fmla="*/ 31 w 39"/>
                  <a:gd name="T31" fmla="*/ 6 h 14"/>
                  <a:gd name="T32" fmla="*/ 34 w 39"/>
                  <a:gd name="T33" fmla="*/ 5 h 14"/>
                  <a:gd name="T34" fmla="*/ 39 w 39"/>
                  <a:gd name="T35" fmla="*/ 4 h 14"/>
                  <a:gd name="T36" fmla="*/ 37 w 39"/>
                  <a:gd name="T37" fmla="*/ 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14"/>
                  <a:gd name="T59" fmla="*/ 39 w 39"/>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14">
                    <a:moveTo>
                      <a:pt x="37" y="0"/>
                    </a:moveTo>
                    <a:lnTo>
                      <a:pt x="33" y="1"/>
                    </a:lnTo>
                    <a:lnTo>
                      <a:pt x="29" y="2"/>
                    </a:lnTo>
                    <a:lnTo>
                      <a:pt x="25" y="3"/>
                    </a:lnTo>
                    <a:lnTo>
                      <a:pt x="21" y="4"/>
                    </a:lnTo>
                    <a:lnTo>
                      <a:pt x="17" y="5"/>
                    </a:lnTo>
                    <a:lnTo>
                      <a:pt x="12" y="7"/>
                    </a:lnTo>
                    <a:lnTo>
                      <a:pt x="7" y="8"/>
                    </a:lnTo>
                    <a:lnTo>
                      <a:pt x="0" y="10"/>
                    </a:lnTo>
                    <a:lnTo>
                      <a:pt x="3" y="14"/>
                    </a:lnTo>
                    <a:lnTo>
                      <a:pt x="8" y="12"/>
                    </a:lnTo>
                    <a:lnTo>
                      <a:pt x="14" y="11"/>
                    </a:lnTo>
                    <a:lnTo>
                      <a:pt x="19" y="9"/>
                    </a:lnTo>
                    <a:lnTo>
                      <a:pt x="23" y="8"/>
                    </a:lnTo>
                    <a:lnTo>
                      <a:pt x="26" y="7"/>
                    </a:lnTo>
                    <a:lnTo>
                      <a:pt x="31" y="6"/>
                    </a:lnTo>
                    <a:lnTo>
                      <a:pt x="34" y="5"/>
                    </a:lnTo>
                    <a:lnTo>
                      <a:pt x="39" y="4"/>
                    </a:lnTo>
                    <a:lnTo>
                      <a:pt x="3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13" name="Freeform 178">
                <a:extLst>
                  <a:ext uri="{FF2B5EF4-FFF2-40B4-BE49-F238E27FC236}">
                    <a16:creationId xmlns:a16="http://schemas.microsoft.com/office/drawing/2014/main" id="{6B348213-9348-C841-B5C2-50A16931F5E1}"/>
                  </a:ext>
                </a:extLst>
              </p:cNvPr>
              <p:cNvSpPr>
                <a:spLocks/>
              </p:cNvSpPr>
              <p:nvPr/>
            </p:nvSpPr>
            <p:spPr bwMode="auto">
              <a:xfrm>
                <a:off x="926" y="736"/>
                <a:ext cx="87" cy="122"/>
              </a:xfrm>
              <a:custGeom>
                <a:avLst/>
                <a:gdLst>
                  <a:gd name="T0" fmla="*/ 0 w 87"/>
                  <a:gd name="T1" fmla="*/ 15 h 122"/>
                  <a:gd name="T2" fmla="*/ 2 w 87"/>
                  <a:gd name="T3" fmla="*/ 16 h 122"/>
                  <a:gd name="T4" fmla="*/ 4 w 87"/>
                  <a:gd name="T5" fmla="*/ 15 h 122"/>
                  <a:gd name="T6" fmla="*/ 9 w 87"/>
                  <a:gd name="T7" fmla="*/ 14 h 122"/>
                  <a:gd name="T8" fmla="*/ 13 w 87"/>
                  <a:gd name="T9" fmla="*/ 13 h 122"/>
                  <a:gd name="T10" fmla="*/ 18 w 87"/>
                  <a:gd name="T11" fmla="*/ 11 h 122"/>
                  <a:gd name="T12" fmla="*/ 21 w 87"/>
                  <a:gd name="T13" fmla="*/ 9 h 122"/>
                  <a:gd name="T14" fmla="*/ 25 w 87"/>
                  <a:gd name="T15" fmla="*/ 8 h 122"/>
                  <a:gd name="T16" fmla="*/ 27 w 87"/>
                  <a:gd name="T17" fmla="*/ 7 h 122"/>
                  <a:gd name="T18" fmla="*/ 34 w 87"/>
                  <a:gd name="T19" fmla="*/ 2 h 122"/>
                  <a:gd name="T20" fmla="*/ 37 w 87"/>
                  <a:gd name="T21" fmla="*/ 0 h 122"/>
                  <a:gd name="T22" fmla="*/ 39 w 87"/>
                  <a:gd name="T23" fmla="*/ 0 h 122"/>
                  <a:gd name="T24" fmla="*/ 40 w 87"/>
                  <a:gd name="T25" fmla="*/ 0 h 122"/>
                  <a:gd name="T26" fmla="*/ 40 w 87"/>
                  <a:gd name="T27" fmla="*/ 1 h 122"/>
                  <a:gd name="T28" fmla="*/ 40 w 87"/>
                  <a:gd name="T29" fmla="*/ 2 h 122"/>
                  <a:gd name="T30" fmla="*/ 40 w 87"/>
                  <a:gd name="T31" fmla="*/ 5 h 122"/>
                  <a:gd name="T32" fmla="*/ 40 w 87"/>
                  <a:gd name="T33" fmla="*/ 10 h 122"/>
                  <a:gd name="T34" fmla="*/ 39 w 87"/>
                  <a:gd name="T35" fmla="*/ 16 h 122"/>
                  <a:gd name="T36" fmla="*/ 39 w 87"/>
                  <a:gd name="T37" fmla="*/ 23 h 122"/>
                  <a:gd name="T38" fmla="*/ 39 w 87"/>
                  <a:gd name="T39" fmla="*/ 26 h 122"/>
                  <a:gd name="T40" fmla="*/ 39 w 87"/>
                  <a:gd name="T41" fmla="*/ 31 h 122"/>
                  <a:gd name="T42" fmla="*/ 39 w 87"/>
                  <a:gd name="T43" fmla="*/ 36 h 122"/>
                  <a:gd name="T44" fmla="*/ 40 w 87"/>
                  <a:gd name="T45" fmla="*/ 42 h 122"/>
                  <a:gd name="T46" fmla="*/ 40 w 87"/>
                  <a:gd name="T47" fmla="*/ 47 h 122"/>
                  <a:gd name="T48" fmla="*/ 40 w 87"/>
                  <a:gd name="T49" fmla="*/ 52 h 122"/>
                  <a:gd name="T50" fmla="*/ 41 w 87"/>
                  <a:gd name="T51" fmla="*/ 56 h 122"/>
                  <a:gd name="T52" fmla="*/ 41 w 87"/>
                  <a:gd name="T53" fmla="*/ 57 h 122"/>
                  <a:gd name="T54" fmla="*/ 41 w 87"/>
                  <a:gd name="T55" fmla="*/ 63 h 122"/>
                  <a:gd name="T56" fmla="*/ 40 w 87"/>
                  <a:gd name="T57" fmla="*/ 70 h 122"/>
                  <a:gd name="T58" fmla="*/ 40 w 87"/>
                  <a:gd name="T59" fmla="*/ 77 h 122"/>
                  <a:gd name="T60" fmla="*/ 40 w 87"/>
                  <a:gd name="T61" fmla="*/ 86 h 122"/>
                  <a:gd name="T62" fmla="*/ 40 w 87"/>
                  <a:gd name="T63" fmla="*/ 94 h 122"/>
                  <a:gd name="T64" fmla="*/ 40 w 87"/>
                  <a:gd name="T65" fmla="*/ 103 h 122"/>
                  <a:gd name="T66" fmla="*/ 40 w 87"/>
                  <a:gd name="T67" fmla="*/ 112 h 122"/>
                  <a:gd name="T68" fmla="*/ 41 w 87"/>
                  <a:gd name="T69" fmla="*/ 122 h 122"/>
                  <a:gd name="T70" fmla="*/ 46 w 87"/>
                  <a:gd name="T71" fmla="*/ 117 h 122"/>
                  <a:gd name="T72" fmla="*/ 50 w 87"/>
                  <a:gd name="T73" fmla="*/ 111 h 122"/>
                  <a:gd name="T74" fmla="*/ 57 w 87"/>
                  <a:gd name="T75" fmla="*/ 106 h 122"/>
                  <a:gd name="T76" fmla="*/ 64 w 87"/>
                  <a:gd name="T77" fmla="*/ 102 h 122"/>
                  <a:gd name="T78" fmla="*/ 67 w 87"/>
                  <a:gd name="T79" fmla="*/ 101 h 122"/>
                  <a:gd name="T80" fmla="*/ 71 w 87"/>
                  <a:gd name="T81" fmla="*/ 100 h 122"/>
                  <a:gd name="T82" fmla="*/ 74 w 87"/>
                  <a:gd name="T83" fmla="*/ 101 h 122"/>
                  <a:gd name="T84" fmla="*/ 76 w 87"/>
                  <a:gd name="T85" fmla="*/ 102 h 122"/>
                  <a:gd name="T86" fmla="*/ 80 w 87"/>
                  <a:gd name="T87" fmla="*/ 104 h 122"/>
                  <a:gd name="T88" fmla="*/ 82 w 87"/>
                  <a:gd name="T89" fmla="*/ 107 h 122"/>
                  <a:gd name="T90" fmla="*/ 84 w 87"/>
                  <a:gd name="T91" fmla="*/ 112 h 122"/>
                  <a:gd name="T92" fmla="*/ 87 w 87"/>
                  <a:gd name="T93" fmla="*/ 118 h 122"/>
                  <a:gd name="T94" fmla="*/ 0 w 87"/>
                  <a:gd name="T95" fmla="*/ 15 h 1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7"/>
                  <a:gd name="T145" fmla="*/ 0 h 122"/>
                  <a:gd name="T146" fmla="*/ 87 w 87"/>
                  <a:gd name="T147" fmla="*/ 122 h 1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7" h="122">
                    <a:moveTo>
                      <a:pt x="0" y="15"/>
                    </a:moveTo>
                    <a:lnTo>
                      <a:pt x="2" y="16"/>
                    </a:lnTo>
                    <a:lnTo>
                      <a:pt x="4" y="15"/>
                    </a:lnTo>
                    <a:lnTo>
                      <a:pt x="9" y="14"/>
                    </a:lnTo>
                    <a:lnTo>
                      <a:pt x="13" y="13"/>
                    </a:lnTo>
                    <a:lnTo>
                      <a:pt x="18" y="11"/>
                    </a:lnTo>
                    <a:lnTo>
                      <a:pt x="21" y="9"/>
                    </a:lnTo>
                    <a:lnTo>
                      <a:pt x="25" y="8"/>
                    </a:lnTo>
                    <a:lnTo>
                      <a:pt x="27" y="7"/>
                    </a:lnTo>
                    <a:lnTo>
                      <a:pt x="34" y="2"/>
                    </a:lnTo>
                    <a:lnTo>
                      <a:pt x="37" y="0"/>
                    </a:lnTo>
                    <a:lnTo>
                      <a:pt x="39" y="0"/>
                    </a:lnTo>
                    <a:lnTo>
                      <a:pt x="40" y="0"/>
                    </a:lnTo>
                    <a:lnTo>
                      <a:pt x="40" y="1"/>
                    </a:lnTo>
                    <a:lnTo>
                      <a:pt x="40" y="2"/>
                    </a:lnTo>
                    <a:lnTo>
                      <a:pt x="40" y="5"/>
                    </a:lnTo>
                    <a:lnTo>
                      <a:pt x="40" y="10"/>
                    </a:lnTo>
                    <a:lnTo>
                      <a:pt x="39" y="16"/>
                    </a:lnTo>
                    <a:lnTo>
                      <a:pt x="39" y="23"/>
                    </a:lnTo>
                    <a:lnTo>
                      <a:pt x="39" y="26"/>
                    </a:lnTo>
                    <a:lnTo>
                      <a:pt x="39" y="31"/>
                    </a:lnTo>
                    <a:lnTo>
                      <a:pt x="39" y="36"/>
                    </a:lnTo>
                    <a:lnTo>
                      <a:pt x="40" y="42"/>
                    </a:lnTo>
                    <a:lnTo>
                      <a:pt x="40" y="47"/>
                    </a:lnTo>
                    <a:lnTo>
                      <a:pt x="40" y="52"/>
                    </a:lnTo>
                    <a:lnTo>
                      <a:pt x="41" y="56"/>
                    </a:lnTo>
                    <a:lnTo>
                      <a:pt x="41" y="57"/>
                    </a:lnTo>
                    <a:lnTo>
                      <a:pt x="41" y="63"/>
                    </a:lnTo>
                    <a:lnTo>
                      <a:pt x="40" y="70"/>
                    </a:lnTo>
                    <a:lnTo>
                      <a:pt x="40" y="77"/>
                    </a:lnTo>
                    <a:lnTo>
                      <a:pt x="40" y="86"/>
                    </a:lnTo>
                    <a:lnTo>
                      <a:pt x="40" y="94"/>
                    </a:lnTo>
                    <a:lnTo>
                      <a:pt x="40" y="103"/>
                    </a:lnTo>
                    <a:lnTo>
                      <a:pt x="40" y="112"/>
                    </a:lnTo>
                    <a:lnTo>
                      <a:pt x="41" y="122"/>
                    </a:lnTo>
                    <a:lnTo>
                      <a:pt x="46" y="117"/>
                    </a:lnTo>
                    <a:lnTo>
                      <a:pt x="50" y="111"/>
                    </a:lnTo>
                    <a:lnTo>
                      <a:pt x="57" y="106"/>
                    </a:lnTo>
                    <a:lnTo>
                      <a:pt x="64" y="102"/>
                    </a:lnTo>
                    <a:lnTo>
                      <a:pt x="67" y="101"/>
                    </a:lnTo>
                    <a:lnTo>
                      <a:pt x="71" y="100"/>
                    </a:lnTo>
                    <a:lnTo>
                      <a:pt x="74" y="101"/>
                    </a:lnTo>
                    <a:lnTo>
                      <a:pt x="76" y="102"/>
                    </a:lnTo>
                    <a:lnTo>
                      <a:pt x="80" y="104"/>
                    </a:lnTo>
                    <a:lnTo>
                      <a:pt x="82" y="107"/>
                    </a:lnTo>
                    <a:lnTo>
                      <a:pt x="84" y="112"/>
                    </a:lnTo>
                    <a:lnTo>
                      <a:pt x="87" y="118"/>
                    </a:lnTo>
                    <a:lnTo>
                      <a:pt x="0" y="15"/>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14" name="Freeform 179">
                <a:extLst>
                  <a:ext uri="{FF2B5EF4-FFF2-40B4-BE49-F238E27FC236}">
                    <a16:creationId xmlns:a16="http://schemas.microsoft.com/office/drawing/2014/main" id="{FE46AFEB-84E5-0E4B-A957-4156EE7D6BE4}"/>
                  </a:ext>
                </a:extLst>
              </p:cNvPr>
              <p:cNvSpPr>
                <a:spLocks/>
              </p:cNvSpPr>
              <p:nvPr/>
            </p:nvSpPr>
            <p:spPr bwMode="auto">
              <a:xfrm>
                <a:off x="923" y="741"/>
                <a:ext cx="31" cy="13"/>
              </a:xfrm>
              <a:custGeom>
                <a:avLst/>
                <a:gdLst>
                  <a:gd name="T0" fmla="*/ 28 w 31"/>
                  <a:gd name="T1" fmla="*/ 0 h 13"/>
                  <a:gd name="T2" fmla="*/ 28 w 31"/>
                  <a:gd name="T3" fmla="*/ 0 h 13"/>
                  <a:gd name="T4" fmla="*/ 26 w 31"/>
                  <a:gd name="T5" fmla="*/ 1 h 13"/>
                  <a:gd name="T6" fmla="*/ 23 w 31"/>
                  <a:gd name="T7" fmla="*/ 3 h 13"/>
                  <a:gd name="T8" fmla="*/ 20 w 31"/>
                  <a:gd name="T9" fmla="*/ 4 h 13"/>
                  <a:gd name="T10" fmla="*/ 15 w 31"/>
                  <a:gd name="T11" fmla="*/ 6 h 13"/>
                  <a:gd name="T12" fmla="*/ 11 w 31"/>
                  <a:gd name="T13" fmla="*/ 7 h 13"/>
                  <a:gd name="T14" fmla="*/ 7 w 31"/>
                  <a:gd name="T15" fmla="*/ 8 h 13"/>
                  <a:gd name="T16" fmla="*/ 5 w 31"/>
                  <a:gd name="T17" fmla="*/ 9 h 13"/>
                  <a:gd name="T18" fmla="*/ 4 w 31"/>
                  <a:gd name="T19" fmla="*/ 9 h 13"/>
                  <a:gd name="T20" fmla="*/ 0 w 31"/>
                  <a:gd name="T21" fmla="*/ 11 h 13"/>
                  <a:gd name="T22" fmla="*/ 4 w 31"/>
                  <a:gd name="T23" fmla="*/ 13 h 13"/>
                  <a:gd name="T24" fmla="*/ 8 w 31"/>
                  <a:gd name="T25" fmla="*/ 12 h 13"/>
                  <a:gd name="T26" fmla="*/ 12 w 31"/>
                  <a:gd name="T27" fmla="*/ 11 h 13"/>
                  <a:gd name="T28" fmla="*/ 16 w 31"/>
                  <a:gd name="T29" fmla="*/ 10 h 13"/>
                  <a:gd name="T30" fmla="*/ 21 w 31"/>
                  <a:gd name="T31" fmla="*/ 8 h 13"/>
                  <a:gd name="T32" fmla="*/ 25 w 31"/>
                  <a:gd name="T33" fmla="*/ 6 h 13"/>
                  <a:gd name="T34" fmla="*/ 29 w 31"/>
                  <a:gd name="T35" fmla="*/ 5 h 13"/>
                  <a:gd name="T36" fmla="*/ 31 w 31"/>
                  <a:gd name="T37" fmla="*/ 3 h 13"/>
                  <a:gd name="T38" fmla="*/ 31 w 31"/>
                  <a:gd name="T39" fmla="*/ 3 h 13"/>
                  <a:gd name="T40" fmla="*/ 28 w 31"/>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13"/>
                  <a:gd name="T65" fmla="*/ 31 w 31"/>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13">
                    <a:moveTo>
                      <a:pt x="28" y="0"/>
                    </a:moveTo>
                    <a:lnTo>
                      <a:pt x="28" y="0"/>
                    </a:lnTo>
                    <a:lnTo>
                      <a:pt x="26" y="1"/>
                    </a:lnTo>
                    <a:lnTo>
                      <a:pt x="23" y="3"/>
                    </a:lnTo>
                    <a:lnTo>
                      <a:pt x="20" y="4"/>
                    </a:lnTo>
                    <a:lnTo>
                      <a:pt x="15" y="6"/>
                    </a:lnTo>
                    <a:lnTo>
                      <a:pt x="11" y="7"/>
                    </a:lnTo>
                    <a:lnTo>
                      <a:pt x="7" y="8"/>
                    </a:lnTo>
                    <a:lnTo>
                      <a:pt x="5" y="9"/>
                    </a:lnTo>
                    <a:lnTo>
                      <a:pt x="4" y="9"/>
                    </a:lnTo>
                    <a:lnTo>
                      <a:pt x="0" y="11"/>
                    </a:lnTo>
                    <a:lnTo>
                      <a:pt x="4" y="13"/>
                    </a:lnTo>
                    <a:lnTo>
                      <a:pt x="8" y="12"/>
                    </a:lnTo>
                    <a:lnTo>
                      <a:pt x="12" y="11"/>
                    </a:lnTo>
                    <a:lnTo>
                      <a:pt x="16" y="10"/>
                    </a:lnTo>
                    <a:lnTo>
                      <a:pt x="21" y="8"/>
                    </a:lnTo>
                    <a:lnTo>
                      <a:pt x="25" y="6"/>
                    </a:lnTo>
                    <a:lnTo>
                      <a:pt x="29" y="5"/>
                    </a:lnTo>
                    <a:lnTo>
                      <a:pt x="31" y="3"/>
                    </a:lnTo>
                    <a:lnTo>
                      <a:pt x="2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15" name="Freeform 180">
                <a:extLst>
                  <a:ext uri="{FF2B5EF4-FFF2-40B4-BE49-F238E27FC236}">
                    <a16:creationId xmlns:a16="http://schemas.microsoft.com/office/drawing/2014/main" id="{A07D435A-55AA-A249-BC80-C10B5B356778}"/>
                  </a:ext>
                </a:extLst>
              </p:cNvPr>
              <p:cNvSpPr>
                <a:spLocks/>
              </p:cNvSpPr>
              <p:nvPr/>
            </p:nvSpPr>
            <p:spPr bwMode="auto">
              <a:xfrm>
                <a:off x="951" y="734"/>
                <a:ext cx="19" cy="25"/>
              </a:xfrm>
              <a:custGeom>
                <a:avLst/>
                <a:gdLst>
                  <a:gd name="T0" fmla="*/ 16 w 19"/>
                  <a:gd name="T1" fmla="*/ 25 h 25"/>
                  <a:gd name="T2" fmla="*/ 16 w 19"/>
                  <a:gd name="T3" fmla="*/ 25 h 25"/>
                  <a:gd name="T4" fmla="*/ 16 w 19"/>
                  <a:gd name="T5" fmla="*/ 19 h 25"/>
                  <a:gd name="T6" fmla="*/ 18 w 19"/>
                  <a:gd name="T7" fmla="*/ 13 h 25"/>
                  <a:gd name="T8" fmla="*/ 19 w 19"/>
                  <a:gd name="T9" fmla="*/ 8 h 25"/>
                  <a:gd name="T10" fmla="*/ 19 w 19"/>
                  <a:gd name="T11" fmla="*/ 4 h 25"/>
                  <a:gd name="T12" fmla="*/ 18 w 19"/>
                  <a:gd name="T13" fmla="*/ 2 h 25"/>
                  <a:gd name="T14" fmla="*/ 16 w 19"/>
                  <a:gd name="T15" fmla="*/ 0 h 25"/>
                  <a:gd name="T16" fmla="*/ 14 w 19"/>
                  <a:gd name="T17" fmla="*/ 0 h 25"/>
                  <a:gd name="T18" fmla="*/ 12 w 19"/>
                  <a:gd name="T19" fmla="*/ 0 h 25"/>
                  <a:gd name="T20" fmla="*/ 6 w 19"/>
                  <a:gd name="T21" fmla="*/ 3 h 25"/>
                  <a:gd name="T22" fmla="*/ 0 w 19"/>
                  <a:gd name="T23" fmla="*/ 7 h 25"/>
                  <a:gd name="T24" fmla="*/ 3 w 19"/>
                  <a:gd name="T25" fmla="*/ 10 h 25"/>
                  <a:gd name="T26" fmla="*/ 10 w 19"/>
                  <a:gd name="T27" fmla="*/ 6 h 25"/>
                  <a:gd name="T28" fmla="*/ 13 w 19"/>
                  <a:gd name="T29" fmla="*/ 4 h 25"/>
                  <a:gd name="T30" fmla="*/ 14 w 19"/>
                  <a:gd name="T31" fmla="*/ 4 h 25"/>
                  <a:gd name="T32" fmla="*/ 13 w 19"/>
                  <a:gd name="T33" fmla="*/ 4 h 25"/>
                  <a:gd name="T34" fmla="*/ 13 w 19"/>
                  <a:gd name="T35" fmla="*/ 4 h 25"/>
                  <a:gd name="T36" fmla="*/ 13 w 19"/>
                  <a:gd name="T37" fmla="*/ 4 h 25"/>
                  <a:gd name="T38" fmla="*/ 13 w 19"/>
                  <a:gd name="T39" fmla="*/ 7 h 25"/>
                  <a:gd name="T40" fmla="*/ 13 w 19"/>
                  <a:gd name="T41" fmla="*/ 12 h 25"/>
                  <a:gd name="T42" fmla="*/ 12 w 19"/>
                  <a:gd name="T43" fmla="*/ 18 h 25"/>
                  <a:gd name="T44" fmla="*/ 12 w 19"/>
                  <a:gd name="T45" fmla="*/ 25 h 25"/>
                  <a:gd name="T46" fmla="*/ 12 w 19"/>
                  <a:gd name="T47" fmla="*/ 25 h 25"/>
                  <a:gd name="T48" fmla="*/ 16 w 19"/>
                  <a:gd name="T49" fmla="*/ 25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
                  <a:gd name="T76" fmla="*/ 0 h 25"/>
                  <a:gd name="T77" fmla="*/ 19 w 19"/>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 h="25">
                    <a:moveTo>
                      <a:pt x="16" y="25"/>
                    </a:moveTo>
                    <a:lnTo>
                      <a:pt x="16" y="25"/>
                    </a:lnTo>
                    <a:lnTo>
                      <a:pt x="16" y="19"/>
                    </a:lnTo>
                    <a:lnTo>
                      <a:pt x="18" y="13"/>
                    </a:lnTo>
                    <a:lnTo>
                      <a:pt x="19" y="8"/>
                    </a:lnTo>
                    <a:lnTo>
                      <a:pt x="19" y="4"/>
                    </a:lnTo>
                    <a:lnTo>
                      <a:pt x="18" y="2"/>
                    </a:lnTo>
                    <a:lnTo>
                      <a:pt x="16" y="0"/>
                    </a:lnTo>
                    <a:lnTo>
                      <a:pt x="14" y="0"/>
                    </a:lnTo>
                    <a:lnTo>
                      <a:pt x="12" y="0"/>
                    </a:lnTo>
                    <a:lnTo>
                      <a:pt x="6" y="3"/>
                    </a:lnTo>
                    <a:lnTo>
                      <a:pt x="0" y="7"/>
                    </a:lnTo>
                    <a:lnTo>
                      <a:pt x="3" y="10"/>
                    </a:lnTo>
                    <a:lnTo>
                      <a:pt x="10" y="6"/>
                    </a:lnTo>
                    <a:lnTo>
                      <a:pt x="13" y="4"/>
                    </a:lnTo>
                    <a:lnTo>
                      <a:pt x="14" y="4"/>
                    </a:lnTo>
                    <a:lnTo>
                      <a:pt x="13" y="4"/>
                    </a:lnTo>
                    <a:lnTo>
                      <a:pt x="13" y="7"/>
                    </a:lnTo>
                    <a:lnTo>
                      <a:pt x="13" y="12"/>
                    </a:lnTo>
                    <a:lnTo>
                      <a:pt x="12" y="18"/>
                    </a:lnTo>
                    <a:lnTo>
                      <a:pt x="12" y="25"/>
                    </a:lnTo>
                    <a:lnTo>
                      <a:pt x="16"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16" name="Freeform 181">
                <a:extLst>
                  <a:ext uri="{FF2B5EF4-FFF2-40B4-BE49-F238E27FC236}">
                    <a16:creationId xmlns:a16="http://schemas.microsoft.com/office/drawing/2014/main" id="{C2D28D69-0F23-244E-9A01-EB0092947CEA}"/>
                  </a:ext>
                </a:extLst>
              </p:cNvPr>
              <p:cNvSpPr>
                <a:spLocks/>
              </p:cNvSpPr>
              <p:nvPr/>
            </p:nvSpPr>
            <p:spPr bwMode="auto">
              <a:xfrm>
                <a:off x="963" y="759"/>
                <a:ext cx="7" cy="34"/>
              </a:xfrm>
              <a:custGeom>
                <a:avLst/>
                <a:gdLst>
                  <a:gd name="T0" fmla="*/ 7 w 7"/>
                  <a:gd name="T1" fmla="*/ 34 h 34"/>
                  <a:gd name="T2" fmla="*/ 7 w 7"/>
                  <a:gd name="T3" fmla="*/ 34 h 34"/>
                  <a:gd name="T4" fmla="*/ 7 w 7"/>
                  <a:gd name="T5" fmla="*/ 33 h 34"/>
                  <a:gd name="T6" fmla="*/ 7 w 7"/>
                  <a:gd name="T7" fmla="*/ 29 h 34"/>
                  <a:gd name="T8" fmla="*/ 6 w 7"/>
                  <a:gd name="T9" fmla="*/ 24 h 34"/>
                  <a:gd name="T10" fmla="*/ 6 w 7"/>
                  <a:gd name="T11" fmla="*/ 18 h 34"/>
                  <a:gd name="T12" fmla="*/ 6 w 7"/>
                  <a:gd name="T13" fmla="*/ 13 h 34"/>
                  <a:gd name="T14" fmla="*/ 4 w 7"/>
                  <a:gd name="T15" fmla="*/ 8 h 34"/>
                  <a:gd name="T16" fmla="*/ 4 w 7"/>
                  <a:gd name="T17" fmla="*/ 2 h 34"/>
                  <a:gd name="T18" fmla="*/ 4 w 7"/>
                  <a:gd name="T19" fmla="*/ 0 h 34"/>
                  <a:gd name="T20" fmla="*/ 0 w 7"/>
                  <a:gd name="T21" fmla="*/ 0 h 34"/>
                  <a:gd name="T22" fmla="*/ 0 w 7"/>
                  <a:gd name="T23" fmla="*/ 3 h 34"/>
                  <a:gd name="T24" fmla="*/ 0 w 7"/>
                  <a:gd name="T25" fmla="*/ 8 h 34"/>
                  <a:gd name="T26" fmla="*/ 0 w 7"/>
                  <a:gd name="T27" fmla="*/ 13 h 34"/>
                  <a:gd name="T28" fmla="*/ 1 w 7"/>
                  <a:gd name="T29" fmla="*/ 19 h 34"/>
                  <a:gd name="T30" fmla="*/ 1 w 7"/>
                  <a:gd name="T31" fmla="*/ 24 h 34"/>
                  <a:gd name="T32" fmla="*/ 1 w 7"/>
                  <a:gd name="T33" fmla="*/ 29 h 34"/>
                  <a:gd name="T34" fmla="*/ 2 w 7"/>
                  <a:gd name="T35" fmla="*/ 33 h 34"/>
                  <a:gd name="T36" fmla="*/ 2 w 7"/>
                  <a:gd name="T37" fmla="*/ 34 h 34"/>
                  <a:gd name="T38" fmla="*/ 2 w 7"/>
                  <a:gd name="T39" fmla="*/ 34 h 34"/>
                  <a:gd name="T40" fmla="*/ 7 w 7"/>
                  <a:gd name="T41" fmla="*/ 34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34"/>
                  <a:gd name="T65" fmla="*/ 7 w 7"/>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34">
                    <a:moveTo>
                      <a:pt x="7" y="34"/>
                    </a:moveTo>
                    <a:lnTo>
                      <a:pt x="7" y="34"/>
                    </a:lnTo>
                    <a:lnTo>
                      <a:pt x="7" y="33"/>
                    </a:lnTo>
                    <a:lnTo>
                      <a:pt x="7" y="29"/>
                    </a:lnTo>
                    <a:lnTo>
                      <a:pt x="6" y="24"/>
                    </a:lnTo>
                    <a:lnTo>
                      <a:pt x="6" y="18"/>
                    </a:lnTo>
                    <a:lnTo>
                      <a:pt x="6" y="13"/>
                    </a:lnTo>
                    <a:lnTo>
                      <a:pt x="4" y="8"/>
                    </a:lnTo>
                    <a:lnTo>
                      <a:pt x="4" y="2"/>
                    </a:lnTo>
                    <a:lnTo>
                      <a:pt x="4" y="0"/>
                    </a:lnTo>
                    <a:lnTo>
                      <a:pt x="0" y="0"/>
                    </a:lnTo>
                    <a:lnTo>
                      <a:pt x="0" y="3"/>
                    </a:lnTo>
                    <a:lnTo>
                      <a:pt x="0" y="8"/>
                    </a:lnTo>
                    <a:lnTo>
                      <a:pt x="0" y="13"/>
                    </a:lnTo>
                    <a:lnTo>
                      <a:pt x="1" y="19"/>
                    </a:lnTo>
                    <a:lnTo>
                      <a:pt x="1" y="24"/>
                    </a:lnTo>
                    <a:lnTo>
                      <a:pt x="1" y="29"/>
                    </a:lnTo>
                    <a:lnTo>
                      <a:pt x="2" y="33"/>
                    </a:lnTo>
                    <a:lnTo>
                      <a:pt x="2" y="34"/>
                    </a:lnTo>
                    <a:lnTo>
                      <a:pt x="7"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17" name="Freeform 182">
                <a:extLst>
                  <a:ext uri="{FF2B5EF4-FFF2-40B4-BE49-F238E27FC236}">
                    <a16:creationId xmlns:a16="http://schemas.microsoft.com/office/drawing/2014/main" id="{B871C781-895A-E840-9BF4-F5444A864381}"/>
                  </a:ext>
                </a:extLst>
              </p:cNvPr>
              <p:cNvSpPr>
                <a:spLocks/>
              </p:cNvSpPr>
              <p:nvPr/>
            </p:nvSpPr>
            <p:spPr bwMode="auto">
              <a:xfrm>
                <a:off x="964" y="793"/>
                <a:ext cx="6" cy="66"/>
              </a:xfrm>
              <a:custGeom>
                <a:avLst/>
                <a:gdLst>
                  <a:gd name="T0" fmla="*/ 1 w 6"/>
                  <a:gd name="T1" fmla="*/ 64 h 66"/>
                  <a:gd name="T2" fmla="*/ 6 w 6"/>
                  <a:gd name="T3" fmla="*/ 65 h 66"/>
                  <a:gd name="T4" fmla="*/ 5 w 6"/>
                  <a:gd name="T5" fmla="*/ 55 h 66"/>
                  <a:gd name="T6" fmla="*/ 5 w 6"/>
                  <a:gd name="T7" fmla="*/ 46 h 66"/>
                  <a:gd name="T8" fmla="*/ 5 w 6"/>
                  <a:gd name="T9" fmla="*/ 37 h 66"/>
                  <a:gd name="T10" fmla="*/ 5 w 6"/>
                  <a:gd name="T11" fmla="*/ 29 h 66"/>
                  <a:gd name="T12" fmla="*/ 5 w 6"/>
                  <a:gd name="T13" fmla="*/ 20 h 66"/>
                  <a:gd name="T14" fmla="*/ 6 w 6"/>
                  <a:gd name="T15" fmla="*/ 13 h 66"/>
                  <a:gd name="T16" fmla="*/ 6 w 6"/>
                  <a:gd name="T17" fmla="*/ 6 h 66"/>
                  <a:gd name="T18" fmla="*/ 6 w 6"/>
                  <a:gd name="T19" fmla="*/ 0 h 66"/>
                  <a:gd name="T20" fmla="*/ 1 w 6"/>
                  <a:gd name="T21" fmla="*/ 0 h 66"/>
                  <a:gd name="T22" fmla="*/ 1 w 6"/>
                  <a:gd name="T23" fmla="*/ 6 h 66"/>
                  <a:gd name="T24" fmla="*/ 0 w 6"/>
                  <a:gd name="T25" fmla="*/ 13 h 66"/>
                  <a:gd name="T26" fmla="*/ 0 w 6"/>
                  <a:gd name="T27" fmla="*/ 20 h 66"/>
                  <a:gd name="T28" fmla="*/ 0 w 6"/>
                  <a:gd name="T29" fmla="*/ 29 h 66"/>
                  <a:gd name="T30" fmla="*/ 0 w 6"/>
                  <a:gd name="T31" fmla="*/ 37 h 66"/>
                  <a:gd name="T32" fmla="*/ 0 w 6"/>
                  <a:gd name="T33" fmla="*/ 46 h 66"/>
                  <a:gd name="T34" fmla="*/ 0 w 6"/>
                  <a:gd name="T35" fmla="*/ 55 h 66"/>
                  <a:gd name="T36" fmla="*/ 1 w 6"/>
                  <a:gd name="T37" fmla="*/ 65 h 66"/>
                  <a:gd name="T38" fmla="*/ 5 w 6"/>
                  <a:gd name="T39" fmla="*/ 66 h 66"/>
                  <a:gd name="T40" fmla="*/ 1 w 6"/>
                  <a:gd name="T41" fmla="*/ 64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
                  <a:gd name="T64" fmla="*/ 0 h 66"/>
                  <a:gd name="T65" fmla="*/ 6 w 6"/>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 h="66">
                    <a:moveTo>
                      <a:pt x="1" y="64"/>
                    </a:moveTo>
                    <a:lnTo>
                      <a:pt x="6" y="65"/>
                    </a:lnTo>
                    <a:lnTo>
                      <a:pt x="5" y="55"/>
                    </a:lnTo>
                    <a:lnTo>
                      <a:pt x="5" y="46"/>
                    </a:lnTo>
                    <a:lnTo>
                      <a:pt x="5" y="37"/>
                    </a:lnTo>
                    <a:lnTo>
                      <a:pt x="5" y="29"/>
                    </a:lnTo>
                    <a:lnTo>
                      <a:pt x="5" y="20"/>
                    </a:lnTo>
                    <a:lnTo>
                      <a:pt x="6" y="13"/>
                    </a:lnTo>
                    <a:lnTo>
                      <a:pt x="6" y="6"/>
                    </a:lnTo>
                    <a:lnTo>
                      <a:pt x="6" y="0"/>
                    </a:lnTo>
                    <a:lnTo>
                      <a:pt x="1" y="0"/>
                    </a:lnTo>
                    <a:lnTo>
                      <a:pt x="1" y="6"/>
                    </a:lnTo>
                    <a:lnTo>
                      <a:pt x="0" y="13"/>
                    </a:lnTo>
                    <a:lnTo>
                      <a:pt x="0" y="20"/>
                    </a:lnTo>
                    <a:lnTo>
                      <a:pt x="0" y="29"/>
                    </a:lnTo>
                    <a:lnTo>
                      <a:pt x="0" y="37"/>
                    </a:lnTo>
                    <a:lnTo>
                      <a:pt x="0" y="46"/>
                    </a:lnTo>
                    <a:lnTo>
                      <a:pt x="0" y="55"/>
                    </a:lnTo>
                    <a:lnTo>
                      <a:pt x="1" y="65"/>
                    </a:lnTo>
                    <a:lnTo>
                      <a:pt x="5" y="66"/>
                    </a:lnTo>
                    <a:lnTo>
                      <a:pt x="1" y="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18" name="Freeform 183">
                <a:extLst>
                  <a:ext uri="{FF2B5EF4-FFF2-40B4-BE49-F238E27FC236}">
                    <a16:creationId xmlns:a16="http://schemas.microsoft.com/office/drawing/2014/main" id="{03CF81D4-FB41-8E4F-B41B-80ACF007F826}"/>
                  </a:ext>
                </a:extLst>
              </p:cNvPr>
              <p:cNvSpPr>
                <a:spLocks/>
              </p:cNvSpPr>
              <p:nvPr/>
            </p:nvSpPr>
            <p:spPr bwMode="auto">
              <a:xfrm>
                <a:off x="965" y="834"/>
                <a:ext cx="50" cy="25"/>
              </a:xfrm>
              <a:custGeom>
                <a:avLst/>
                <a:gdLst>
                  <a:gd name="T0" fmla="*/ 50 w 50"/>
                  <a:gd name="T1" fmla="*/ 20 h 25"/>
                  <a:gd name="T2" fmla="*/ 48 w 50"/>
                  <a:gd name="T3" fmla="*/ 13 h 25"/>
                  <a:gd name="T4" fmla="*/ 45 w 50"/>
                  <a:gd name="T5" fmla="*/ 8 h 25"/>
                  <a:gd name="T6" fmla="*/ 42 w 50"/>
                  <a:gd name="T7" fmla="*/ 5 h 25"/>
                  <a:gd name="T8" fmla="*/ 39 w 50"/>
                  <a:gd name="T9" fmla="*/ 2 h 25"/>
                  <a:gd name="T10" fmla="*/ 35 w 50"/>
                  <a:gd name="T11" fmla="*/ 1 h 25"/>
                  <a:gd name="T12" fmla="*/ 32 w 50"/>
                  <a:gd name="T13" fmla="*/ 0 h 25"/>
                  <a:gd name="T14" fmla="*/ 27 w 50"/>
                  <a:gd name="T15" fmla="*/ 1 h 25"/>
                  <a:gd name="T16" fmla="*/ 24 w 50"/>
                  <a:gd name="T17" fmla="*/ 2 h 25"/>
                  <a:gd name="T18" fmla="*/ 17 w 50"/>
                  <a:gd name="T19" fmla="*/ 6 h 25"/>
                  <a:gd name="T20" fmla="*/ 10 w 50"/>
                  <a:gd name="T21" fmla="*/ 12 h 25"/>
                  <a:gd name="T22" fmla="*/ 5 w 50"/>
                  <a:gd name="T23" fmla="*/ 18 h 25"/>
                  <a:gd name="T24" fmla="*/ 0 w 50"/>
                  <a:gd name="T25" fmla="*/ 23 h 25"/>
                  <a:gd name="T26" fmla="*/ 4 w 50"/>
                  <a:gd name="T27" fmla="*/ 25 h 25"/>
                  <a:gd name="T28" fmla="*/ 8 w 50"/>
                  <a:gd name="T29" fmla="*/ 20 h 25"/>
                  <a:gd name="T30" fmla="*/ 14 w 50"/>
                  <a:gd name="T31" fmla="*/ 15 h 25"/>
                  <a:gd name="T32" fmla="*/ 19 w 50"/>
                  <a:gd name="T33" fmla="*/ 10 h 25"/>
                  <a:gd name="T34" fmla="*/ 26 w 50"/>
                  <a:gd name="T35" fmla="*/ 6 h 25"/>
                  <a:gd name="T36" fmla="*/ 28 w 50"/>
                  <a:gd name="T37" fmla="*/ 5 h 25"/>
                  <a:gd name="T38" fmla="*/ 32 w 50"/>
                  <a:gd name="T39" fmla="*/ 4 h 25"/>
                  <a:gd name="T40" fmla="*/ 34 w 50"/>
                  <a:gd name="T41" fmla="*/ 5 h 25"/>
                  <a:gd name="T42" fmla="*/ 36 w 50"/>
                  <a:gd name="T43" fmla="*/ 6 h 25"/>
                  <a:gd name="T44" fmla="*/ 39 w 50"/>
                  <a:gd name="T45" fmla="*/ 7 h 25"/>
                  <a:gd name="T46" fmla="*/ 41 w 50"/>
                  <a:gd name="T47" fmla="*/ 10 h 25"/>
                  <a:gd name="T48" fmla="*/ 43 w 50"/>
                  <a:gd name="T49" fmla="*/ 15 h 25"/>
                  <a:gd name="T50" fmla="*/ 45 w 50"/>
                  <a:gd name="T51" fmla="*/ 21 h 25"/>
                  <a:gd name="T52" fmla="*/ 50 w 50"/>
                  <a:gd name="T53" fmla="*/ 20 h 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
                  <a:gd name="T82" fmla="*/ 0 h 25"/>
                  <a:gd name="T83" fmla="*/ 50 w 50"/>
                  <a:gd name="T84" fmla="*/ 25 h 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 h="25">
                    <a:moveTo>
                      <a:pt x="50" y="20"/>
                    </a:moveTo>
                    <a:lnTo>
                      <a:pt x="48" y="13"/>
                    </a:lnTo>
                    <a:lnTo>
                      <a:pt x="45" y="8"/>
                    </a:lnTo>
                    <a:lnTo>
                      <a:pt x="42" y="5"/>
                    </a:lnTo>
                    <a:lnTo>
                      <a:pt x="39" y="2"/>
                    </a:lnTo>
                    <a:lnTo>
                      <a:pt x="35" y="1"/>
                    </a:lnTo>
                    <a:lnTo>
                      <a:pt x="32" y="0"/>
                    </a:lnTo>
                    <a:lnTo>
                      <a:pt x="27" y="1"/>
                    </a:lnTo>
                    <a:lnTo>
                      <a:pt x="24" y="2"/>
                    </a:lnTo>
                    <a:lnTo>
                      <a:pt x="17" y="6"/>
                    </a:lnTo>
                    <a:lnTo>
                      <a:pt x="10" y="12"/>
                    </a:lnTo>
                    <a:lnTo>
                      <a:pt x="5" y="18"/>
                    </a:lnTo>
                    <a:lnTo>
                      <a:pt x="0" y="23"/>
                    </a:lnTo>
                    <a:lnTo>
                      <a:pt x="4" y="25"/>
                    </a:lnTo>
                    <a:lnTo>
                      <a:pt x="8" y="20"/>
                    </a:lnTo>
                    <a:lnTo>
                      <a:pt x="14" y="15"/>
                    </a:lnTo>
                    <a:lnTo>
                      <a:pt x="19" y="10"/>
                    </a:lnTo>
                    <a:lnTo>
                      <a:pt x="26" y="6"/>
                    </a:lnTo>
                    <a:lnTo>
                      <a:pt x="28" y="5"/>
                    </a:lnTo>
                    <a:lnTo>
                      <a:pt x="32" y="4"/>
                    </a:lnTo>
                    <a:lnTo>
                      <a:pt x="34" y="5"/>
                    </a:lnTo>
                    <a:lnTo>
                      <a:pt x="36" y="6"/>
                    </a:lnTo>
                    <a:lnTo>
                      <a:pt x="39" y="7"/>
                    </a:lnTo>
                    <a:lnTo>
                      <a:pt x="41" y="10"/>
                    </a:lnTo>
                    <a:lnTo>
                      <a:pt x="43" y="15"/>
                    </a:lnTo>
                    <a:lnTo>
                      <a:pt x="45" y="21"/>
                    </a:lnTo>
                    <a:lnTo>
                      <a:pt x="50" y="2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19" name="Freeform 184">
                <a:extLst>
                  <a:ext uri="{FF2B5EF4-FFF2-40B4-BE49-F238E27FC236}">
                    <a16:creationId xmlns:a16="http://schemas.microsoft.com/office/drawing/2014/main" id="{F39A4A98-FF93-D441-8804-9C6CB91AC8BE}"/>
                  </a:ext>
                </a:extLst>
              </p:cNvPr>
              <p:cNvSpPr>
                <a:spLocks/>
              </p:cNvSpPr>
              <p:nvPr/>
            </p:nvSpPr>
            <p:spPr bwMode="auto">
              <a:xfrm>
                <a:off x="833" y="1019"/>
                <a:ext cx="127" cy="82"/>
              </a:xfrm>
              <a:custGeom>
                <a:avLst/>
                <a:gdLst>
                  <a:gd name="T0" fmla="*/ 127 w 127"/>
                  <a:gd name="T1" fmla="*/ 0 h 82"/>
                  <a:gd name="T2" fmla="*/ 124 w 127"/>
                  <a:gd name="T3" fmla="*/ 2 h 82"/>
                  <a:gd name="T4" fmla="*/ 121 w 127"/>
                  <a:gd name="T5" fmla="*/ 6 h 82"/>
                  <a:gd name="T6" fmla="*/ 118 w 127"/>
                  <a:gd name="T7" fmla="*/ 10 h 82"/>
                  <a:gd name="T8" fmla="*/ 113 w 127"/>
                  <a:gd name="T9" fmla="*/ 15 h 82"/>
                  <a:gd name="T10" fmla="*/ 109 w 127"/>
                  <a:gd name="T11" fmla="*/ 20 h 82"/>
                  <a:gd name="T12" fmla="*/ 104 w 127"/>
                  <a:gd name="T13" fmla="*/ 25 h 82"/>
                  <a:gd name="T14" fmla="*/ 102 w 127"/>
                  <a:gd name="T15" fmla="*/ 29 h 82"/>
                  <a:gd name="T16" fmla="*/ 99 w 127"/>
                  <a:gd name="T17" fmla="*/ 32 h 82"/>
                  <a:gd name="T18" fmla="*/ 95 w 127"/>
                  <a:gd name="T19" fmla="*/ 37 h 82"/>
                  <a:gd name="T20" fmla="*/ 89 w 127"/>
                  <a:gd name="T21" fmla="*/ 42 h 82"/>
                  <a:gd name="T22" fmla="*/ 85 w 127"/>
                  <a:gd name="T23" fmla="*/ 46 h 82"/>
                  <a:gd name="T24" fmla="*/ 80 w 127"/>
                  <a:gd name="T25" fmla="*/ 50 h 82"/>
                  <a:gd name="T26" fmla="*/ 76 w 127"/>
                  <a:gd name="T27" fmla="*/ 53 h 82"/>
                  <a:gd name="T28" fmla="*/ 71 w 127"/>
                  <a:gd name="T29" fmla="*/ 57 h 82"/>
                  <a:gd name="T30" fmla="*/ 66 w 127"/>
                  <a:gd name="T31" fmla="*/ 61 h 82"/>
                  <a:gd name="T32" fmla="*/ 60 w 127"/>
                  <a:gd name="T33" fmla="*/ 66 h 82"/>
                  <a:gd name="T34" fmla="*/ 55 w 127"/>
                  <a:gd name="T35" fmla="*/ 70 h 82"/>
                  <a:gd name="T36" fmla="*/ 51 w 127"/>
                  <a:gd name="T37" fmla="*/ 73 h 82"/>
                  <a:gd name="T38" fmla="*/ 46 w 127"/>
                  <a:gd name="T39" fmla="*/ 76 h 82"/>
                  <a:gd name="T40" fmla="*/ 41 w 127"/>
                  <a:gd name="T41" fmla="*/ 79 h 82"/>
                  <a:gd name="T42" fmla="*/ 34 w 127"/>
                  <a:gd name="T43" fmla="*/ 81 h 82"/>
                  <a:gd name="T44" fmla="*/ 25 w 127"/>
                  <a:gd name="T45" fmla="*/ 82 h 82"/>
                  <a:gd name="T46" fmla="*/ 15 w 127"/>
                  <a:gd name="T47" fmla="*/ 82 h 82"/>
                  <a:gd name="T48" fmla="*/ 0 w 127"/>
                  <a:gd name="T49" fmla="*/ 82 h 82"/>
                  <a:gd name="T50" fmla="*/ 127 w 12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7"/>
                  <a:gd name="T79" fmla="*/ 0 h 82"/>
                  <a:gd name="T80" fmla="*/ 127 w 12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7" h="82">
                    <a:moveTo>
                      <a:pt x="127" y="0"/>
                    </a:moveTo>
                    <a:lnTo>
                      <a:pt x="124" y="2"/>
                    </a:lnTo>
                    <a:lnTo>
                      <a:pt x="121" y="6"/>
                    </a:lnTo>
                    <a:lnTo>
                      <a:pt x="118" y="10"/>
                    </a:lnTo>
                    <a:lnTo>
                      <a:pt x="113" y="15"/>
                    </a:lnTo>
                    <a:lnTo>
                      <a:pt x="109" y="20"/>
                    </a:lnTo>
                    <a:lnTo>
                      <a:pt x="104" y="25"/>
                    </a:lnTo>
                    <a:lnTo>
                      <a:pt x="102" y="29"/>
                    </a:lnTo>
                    <a:lnTo>
                      <a:pt x="99" y="32"/>
                    </a:lnTo>
                    <a:lnTo>
                      <a:pt x="95" y="37"/>
                    </a:lnTo>
                    <a:lnTo>
                      <a:pt x="89" y="42"/>
                    </a:lnTo>
                    <a:lnTo>
                      <a:pt x="85" y="46"/>
                    </a:lnTo>
                    <a:lnTo>
                      <a:pt x="80" y="50"/>
                    </a:lnTo>
                    <a:lnTo>
                      <a:pt x="76" y="53"/>
                    </a:lnTo>
                    <a:lnTo>
                      <a:pt x="71" y="57"/>
                    </a:lnTo>
                    <a:lnTo>
                      <a:pt x="66" y="61"/>
                    </a:lnTo>
                    <a:lnTo>
                      <a:pt x="60" y="66"/>
                    </a:lnTo>
                    <a:lnTo>
                      <a:pt x="55" y="70"/>
                    </a:lnTo>
                    <a:lnTo>
                      <a:pt x="51" y="73"/>
                    </a:lnTo>
                    <a:lnTo>
                      <a:pt x="46" y="76"/>
                    </a:lnTo>
                    <a:lnTo>
                      <a:pt x="41" y="79"/>
                    </a:lnTo>
                    <a:lnTo>
                      <a:pt x="34" y="81"/>
                    </a:lnTo>
                    <a:lnTo>
                      <a:pt x="25" y="82"/>
                    </a:lnTo>
                    <a:lnTo>
                      <a:pt x="15" y="82"/>
                    </a:lnTo>
                    <a:lnTo>
                      <a:pt x="0" y="82"/>
                    </a:lnTo>
                    <a:lnTo>
                      <a:pt x="127"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20" name="Freeform 185">
                <a:extLst>
                  <a:ext uri="{FF2B5EF4-FFF2-40B4-BE49-F238E27FC236}">
                    <a16:creationId xmlns:a16="http://schemas.microsoft.com/office/drawing/2014/main" id="{F1ED266F-DEA5-FD42-8CB7-CA0BE91AC32B}"/>
                  </a:ext>
                </a:extLst>
              </p:cNvPr>
              <p:cNvSpPr>
                <a:spLocks/>
              </p:cNvSpPr>
              <p:nvPr/>
            </p:nvSpPr>
            <p:spPr bwMode="auto">
              <a:xfrm>
                <a:off x="930" y="1018"/>
                <a:ext cx="31" cy="34"/>
              </a:xfrm>
              <a:custGeom>
                <a:avLst/>
                <a:gdLst>
                  <a:gd name="T0" fmla="*/ 5 w 31"/>
                  <a:gd name="T1" fmla="*/ 34 h 34"/>
                  <a:gd name="T2" fmla="*/ 5 w 31"/>
                  <a:gd name="T3" fmla="*/ 34 h 34"/>
                  <a:gd name="T4" fmla="*/ 6 w 31"/>
                  <a:gd name="T5" fmla="*/ 31 h 34"/>
                  <a:gd name="T6" fmla="*/ 9 w 31"/>
                  <a:gd name="T7" fmla="*/ 28 h 34"/>
                  <a:gd name="T8" fmla="*/ 14 w 31"/>
                  <a:gd name="T9" fmla="*/ 22 h 34"/>
                  <a:gd name="T10" fmla="*/ 17 w 31"/>
                  <a:gd name="T11" fmla="*/ 17 h 34"/>
                  <a:gd name="T12" fmla="*/ 22 w 31"/>
                  <a:gd name="T13" fmla="*/ 12 h 34"/>
                  <a:gd name="T14" fmla="*/ 26 w 31"/>
                  <a:gd name="T15" fmla="*/ 8 h 34"/>
                  <a:gd name="T16" fmla="*/ 30 w 31"/>
                  <a:gd name="T17" fmla="*/ 4 h 34"/>
                  <a:gd name="T18" fmla="*/ 31 w 31"/>
                  <a:gd name="T19" fmla="*/ 2 h 34"/>
                  <a:gd name="T20" fmla="*/ 27 w 31"/>
                  <a:gd name="T21" fmla="*/ 0 h 34"/>
                  <a:gd name="T22" fmla="*/ 25 w 31"/>
                  <a:gd name="T23" fmla="*/ 2 h 34"/>
                  <a:gd name="T24" fmla="*/ 23 w 31"/>
                  <a:gd name="T25" fmla="*/ 5 h 34"/>
                  <a:gd name="T26" fmla="*/ 18 w 31"/>
                  <a:gd name="T27" fmla="*/ 10 h 34"/>
                  <a:gd name="T28" fmla="*/ 14 w 31"/>
                  <a:gd name="T29" fmla="*/ 15 h 34"/>
                  <a:gd name="T30" fmla="*/ 9 w 31"/>
                  <a:gd name="T31" fmla="*/ 20 h 34"/>
                  <a:gd name="T32" fmla="*/ 6 w 31"/>
                  <a:gd name="T33" fmla="*/ 25 h 34"/>
                  <a:gd name="T34" fmla="*/ 2 w 31"/>
                  <a:gd name="T35" fmla="*/ 29 h 34"/>
                  <a:gd name="T36" fmla="*/ 0 w 31"/>
                  <a:gd name="T37" fmla="*/ 32 h 34"/>
                  <a:gd name="T38" fmla="*/ 0 w 31"/>
                  <a:gd name="T39" fmla="*/ 32 h 34"/>
                  <a:gd name="T40" fmla="*/ 5 w 31"/>
                  <a:gd name="T41" fmla="*/ 34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34"/>
                  <a:gd name="T65" fmla="*/ 31 w 31"/>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34">
                    <a:moveTo>
                      <a:pt x="5" y="34"/>
                    </a:moveTo>
                    <a:lnTo>
                      <a:pt x="5" y="34"/>
                    </a:lnTo>
                    <a:lnTo>
                      <a:pt x="6" y="31"/>
                    </a:lnTo>
                    <a:lnTo>
                      <a:pt x="9" y="28"/>
                    </a:lnTo>
                    <a:lnTo>
                      <a:pt x="14" y="22"/>
                    </a:lnTo>
                    <a:lnTo>
                      <a:pt x="17" y="17"/>
                    </a:lnTo>
                    <a:lnTo>
                      <a:pt x="22" y="12"/>
                    </a:lnTo>
                    <a:lnTo>
                      <a:pt x="26" y="8"/>
                    </a:lnTo>
                    <a:lnTo>
                      <a:pt x="30" y="4"/>
                    </a:lnTo>
                    <a:lnTo>
                      <a:pt x="31" y="2"/>
                    </a:lnTo>
                    <a:lnTo>
                      <a:pt x="27" y="0"/>
                    </a:lnTo>
                    <a:lnTo>
                      <a:pt x="25" y="2"/>
                    </a:lnTo>
                    <a:lnTo>
                      <a:pt x="23" y="5"/>
                    </a:lnTo>
                    <a:lnTo>
                      <a:pt x="18" y="10"/>
                    </a:lnTo>
                    <a:lnTo>
                      <a:pt x="14" y="15"/>
                    </a:lnTo>
                    <a:lnTo>
                      <a:pt x="9" y="20"/>
                    </a:lnTo>
                    <a:lnTo>
                      <a:pt x="6" y="25"/>
                    </a:lnTo>
                    <a:lnTo>
                      <a:pt x="2" y="29"/>
                    </a:lnTo>
                    <a:lnTo>
                      <a:pt x="0" y="32"/>
                    </a:lnTo>
                    <a:lnTo>
                      <a:pt x="5"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21" name="Freeform 186">
                <a:extLst>
                  <a:ext uri="{FF2B5EF4-FFF2-40B4-BE49-F238E27FC236}">
                    <a16:creationId xmlns:a16="http://schemas.microsoft.com/office/drawing/2014/main" id="{38AC8182-342E-4048-8483-1B917838CA3D}"/>
                  </a:ext>
                </a:extLst>
              </p:cNvPr>
              <p:cNvSpPr>
                <a:spLocks/>
              </p:cNvSpPr>
              <p:nvPr/>
            </p:nvSpPr>
            <p:spPr bwMode="auto">
              <a:xfrm>
                <a:off x="891" y="1050"/>
                <a:ext cx="44" cy="36"/>
              </a:xfrm>
              <a:custGeom>
                <a:avLst/>
                <a:gdLst>
                  <a:gd name="T0" fmla="*/ 3 w 44"/>
                  <a:gd name="T1" fmla="*/ 36 h 36"/>
                  <a:gd name="T2" fmla="*/ 3 w 44"/>
                  <a:gd name="T3" fmla="*/ 36 h 36"/>
                  <a:gd name="T4" fmla="*/ 9 w 44"/>
                  <a:gd name="T5" fmla="*/ 31 h 36"/>
                  <a:gd name="T6" fmla="*/ 14 w 44"/>
                  <a:gd name="T7" fmla="*/ 27 h 36"/>
                  <a:gd name="T8" fmla="*/ 19 w 44"/>
                  <a:gd name="T9" fmla="*/ 24 h 36"/>
                  <a:gd name="T10" fmla="*/ 23 w 44"/>
                  <a:gd name="T11" fmla="*/ 20 h 36"/>
                  <a:gd name="T12" fmla="*/ 29 w 44"/>
                  <a:gd name="T13" fmla="*/ 17 h 36"/>
                  <a:gd name="T14" fmla="*/ 34 w 44"/>
                  <a:gd name="T15" fmla="*/ 13 h 36"/>
                  <a:gd name="T16" fmla="*/ 38 w 44"/>
                  <a:gd name="T17" fmla="*/ 8 h 36"/>
                  <a:gd name="T18" fmla="*/ 44 w 44"/>
                  <a:gd name="T19" fmla="*/ 2 h 36"/>
                  <a:gd name="T20" fmla="*/ 39 w 44"/>
                  <a:gd name="T21" fmla="*/ 0 h 36"/>
                  <a:gd name="T22" fmla="*/ 35 w 44"/>
                  <a:gd name="T23" fmla="*/ 5 h 36"/>
                  <a:gd name="T24" fmla="*/ 30 w 44"/>
                  <a:gd name="T25" fmla="*/ 10 h 36"/>
                  <a:gd name="T26" fmla="*/ 26 w 44"/>
                  <a:gd name="T27" fmla="*/ 13 h 36"/>
                  <a:gd name="T28" fmla="*/ 21 w 44"/>
                  <a:gd name="T29" fmla="*/ 17 h 36"/>
                  <a:gd name="T30" fmla="*/ 17 w 44"/>
                  <a:gd name="T31" fmla="*/ 20 h 36"/>
                  <a:gd name="T32" fmla="*/ 11 w 44"/>
                  <a:gd name="T33" fmla="*/ 24 h 36"/>
                  <a:gd name="T34" fmla="*/ 6 w 44"/>
                  <a:gd name="T35" fmla="*/ 28 h 36"/>
                  <a:gd name="T36" fmla="*/ 0 w 44"/>
                  <a:gd name="T37" fmla="*/ 33 h 36"/>
                  <a:gd name="T38" fmla="*/ 1 w 44"/>
                  <a:gd name="T39" fmla="*/ 33 h 36"/>
                  <a:gd name="T40" fmla="*/ 3 w 44"/>
                  <a:gd name="T41" fmla="*/ 36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36"/>
                  <a:gd name="T65" fmla="*/ 44 w 44"/>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36">
                    <a:moveTo>
                      <a:pt x="3" y="36"/>
                    </a:moveTo>
                    <a:lnTo>
                      <a:pt x="3" y="36"/>
                    </a:lnTo>
                    <a:lnTo>
                      <a:pt x="9" y="31"/>
                    </a:lnTo>
                    <a:lnTo>
                      <a:pt x="14" y="27"/>
                    </a:lnTo>
                    <a:lnTo>
                      <a:pt x="19" y="24"/>
                    </a:lnTo>
                    <a:lnTo>
                      <a:pt x="23" y="20"/>
                    </a:lnTo>
                    <a:lnTo>
                      <a:pt x="29" y="17"/>
                    </a:lnTo>
                    <a:lnTo>
                      <a:pt x="34" y="13"/>
                    </a:lnTo>
                    <a:lnTo>
                      <a:pt x="38" y="8"/>
                    </a:lnTo>
                    <a:lnTo>
                      <a:pt x="44" y="2"/>
                    </a:lnTo>
                    <a:lnTo>
                      <a:pt x="39" y="0"/>
                    </a:lnTo>
                    <a:lnTo>
                      <a:pt x="35" y="5"/>
                    </a:lnTo>
                    <a:lnTo>
                      <a:pt x="30" y="10"/>
                    </a:lnTo>
                    <a:lnTo>
                      <a:pt x="26" y="13"/>
                    </a:lnTo>
                    <a:lnTo>
                      <a:pt x="21" y="17"/>
                    </a:lnTo>
                    <a:lnTo>
                      <a:pt x="17" y="20"/>
                    </a:lnTo>
                    <a:lnTo>
                      <a:pt x="11" y="24"/>
                    </a:lnTo>
                    <a:lnTo>
                      <a:pt x="6" y="28"/>
                    </a:lnTo>
                    <a:lnTo>
                      <a:pt x="0" y="33"/>
                    </a:lnTo>
                    <a:lnTo>
                      <a:pt x="1" y="33"/>
                    </a:lnTo>
                    <a:lnTo>
                      <a:pt x="3" y="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22" name="Freeform 187">
                <a:extLst>
                  <a:ext uri="{FF2B5EF4-FFF2-40B4-BE49-F238E27FC236}">
                    <a16:creationId xmlns:a16="http://schemas.microsoft.com/office/drawing/2014/main" id="{DCFD638A-136B-9945-B63A-4A0D0F4B1ABD}"/>
                  </a:ext>
                </a:extLst>
              </p:cNvPr>
              <p:cNvSpPr>
                <a:spLocks/>
              </p:cNvSpPr>
              <p:nvPr/>
            </p:nvSpPr>
            <p:spPr bwMode="auto">
              <a:xfrm>
                <a:off x="833" y="1083"/>
                <a:ext cx="61" cy="20"/>
              </a:xfrm>
              <a:custGeom>
                <a:avLst/>
                <a:gdLst>
                  <a:gd name="T0" fmla="*/ 0 w 61"/>
                  <a:gd name="T1" fmla="*/ 20 h 20"/>
                  <a:gd name="T2" fmla="*/ 15 w 61"/>
                  <a:gd name="T3" fmla="*/ 20 h 20"/>
                  <a:gd name="T4" fmla="*/ 26 w 61"/>
                  <a:gd name="T5" fmla="*/ 20 h 20"/>
                  <a:gd name="T6" fmla="*/ 35 w 61"/>
                  <a:gd name="T7" fmla="*/ 19 h 20"/>
                  <a:gd name="T8" fmla="*/ 42 w 61"/>
                  <a:gd name="T9" fmla="*/ 17 h 20"/>
                  <a:gd name="T10" fmla="*/ 48 w 61"/>
                  <a:gd name="T11" fmla="*/ 13 h 20"/>
                  <a:gd name="T12" fmla="*/ 52 w 61"/>
                  <a:gd name="T13" fmla="*/ 10 h 20"/>
                  <a:gd name="T14" fmla="*/ 57 w 61"/>
                  <a:gd name="T15" fmla="*/ 7 h 20"/>
                  <a:gd name="T16" fmla="*/ 61 w 61"/>
                  <a:gd name="T17" fmla="*/ 3 h 20"/>
                  <a:gd name="T18" fmla="*/ 59 w 61"/>
                  <a:gd name="T19" fmla="*/ 0 h 20"/>
                  <a:gd name="T20" fmla="*/ 54 w 61"/>
                  <a:gd name="T21" fmla="*/ 4 h 20"/>
                  <a:gd name="T22" fmla="*/ 50 w 61"/>
                  <a:gd name="T23" fmla="*/ 7 h 20"/>
                  <a:gd name="T24" fmla="*/ 45 w 61"/>
                  <a:gd name="T25" fmla="*/ 10 h 20"/>
                  <a:gd name="T26" fmla="*/ 40 w 61"/>
                  <a:gd name="T27" fmla="*/ 12 h 20"/>
                  <a:gd name="T28" fmla="*/ 34 w 61"/>
                  <a:gd name="T29" fmla="*/ 15 h 20"/>
                  <a:gd name="T30" fmla="*/ 25 w 61"/>
                  <a:gd name="T31" fmla="*/ 16 h 20"/>
                  <a:gd name="T32" fmla="*/ 15 w 61"/>
                  <a:gd name="T33" fmla="*/ 16 h 20"/>
                  <a:gd name="T34" fmla="*/ 0 w 61"/>
                  <a:gd name="T35" fmla="*/ 16 h 20"/>
                  <a:gd name="T36" fmla="*/ 0 w 61"/>
                  <a:gd name="T37" fmla="*/ 2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0"/>
                  <a:gd name="T59" fmla="*/ 61 w 61"/>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0">
                    <a:moveTo>
                      <a:pt x="0" y="20"/>
                    </a:moveTo>
                    <a:lnTo>
                      <a:pt x="15" y="20"/>
                    </a:lnTo>
                    <a:lnTo>
                      <a:pt x="26" y="20"/>
                    </a:lnTo>
                    <a:lnTo>
                      <a:pt x="35" y="19"/>
                    </a:lnTo>
                    <a:lnTo>
                      <a:pt x="42" y="17"/>
                    </a:lnTo>
                    <a:lnTo>
                      <a:pt x="48" y="13"/>
                    </a:lnTo>
                    <a:lnTo>
                      <a:pt x="52" y="10"/>
                    </a:lnTo>
                    <a:lnTo>
                      <a:pt x="57" y="7"/>
                    </a:lnTo>
                    <a:lnTo>
                      <a:pt x="61" y="3"/>
                    </a:lnTo>
                    <a:lnTo>
                      <a:pt x="59" y="0"/>
                    </a:lnTo>
                    <a:lnTo>
                      <a:pt x="54" y="4"/>
                    </a:lnTo>
                    <a:lnTo>
                      <a:pt x="50" y="7"/>
                    </a:lnTo>
                    <a:lnTo>
                      <a:pt x="45" y="10"/>
                    </a:lnTo>
                    <a:lnTo>
                      <a:pt x="40" y="12"/>
                    </a:lnTo>
                    <a:lnTo>
                      <a:pt x="34" y="15"/>
                    </a:lnTo>
                    <a:lnTo>
                      <a:pt x="25" y="16"/>
                    </a:lnTo>
                    <a:lnTo>
                      <a:pt x="15" y="16"/>
                    </a:lnTo>
                    <a:lnTo>
                      <a:pt x="0" y="16"/>
                    </a:lnTo>
                    <a:lnTo>
                      <a:pt x="0" y="2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23" name="Freeform 188">
                <a:extLst>
                  <a:ext uri="{FF2B5EF4-FFF2-40B4-BE49-F238E27FC236}">
                    <a16:creationId xmlns:a16="http://schemas.microsoft.com/office/drawing/2014/main" id="{5C00384E-8D6A-1247-B696-336A0187877B}"/>
                  </a:ext>
                </a:extLst>
              </p:cNvPr>
              <p:cNvSpPr>
                <a:spLocks/>
              </p:cNvSpPr>
              <p:nvPr/>
            </p:nvSpPr>
            <p:spPr bwMode="auto">
              <a:xfrm>
                <a:off x="913" y="1488"/>
                <a:ext cx="222" cy="123"/>
              </a:xfrm>
              <a:custGeom>
                <a:avLst/>
                <a:gdLst>
                  <a:gd name="T0" fmla="*/ 222 w 222"/>
                  <a:gd name="T1" fmla="*/ 0 h 123"/>
                  <a:gd name="T2" fmla="*/ 219 w 222"/>
                  <a:gd name="T3" fmla="*/ 8 h 123"/>
                  <a:gd name="T4" fmla="*/ 216 w 222"/>
                  <a:gd name="T5" fmla="*/ 17 h 123"/>
                  <a:gd name="T6" fmla="*/ 212 w 222"/>
                  <a:gd name="T7" fmla="*/ 25 h 123"/>
                  <a:gd name="T8" fmla="*/ 209 w 222"/>
                  <a:gd name="T9" fmla="*/ 33 h 123"/>
                  <a:gd name="T10" fmla="*/ 205 w 222"/>
                  <a:gd name="T11" fmla="*/ 40 h 123"/>
                  <a:gd name="T12" fmla="*/ 200 w 222"/>
                  <a:gd name="T13" fmla="*/ 48 h 123"/>
                  <a:gd name="T14" fmla="*/ 194 w 222"/>
                  <a:gd name="T15" fmla="*/ 56 h 123"/>
                  <a:gd name="T16" fmla="*/ 190 w 222"/>
                  <a:gd name="T17" fmla="*/ 63 h 123"/>
                  <a:gd name="T18" fmla="*/ 184 w 222"/>
                  <a:gd name="T19" fmla="*/ 69 h 123"/>
                  <a:gd name="T20" fmla="*/ 180 w 222"/>
                  <a:gd name="T21" fmla="*/ 75 h 123"/>
                  <a:gd name="T22" fmla="*/ 174 w 222"/>
                  <a:gd name="T23" fmla="*/ 79 h 123"/>
                  <a:gd name="T24" fmla="*/ 168 w 222"/>
                  <a:gd name="T25" fmla="*/ 84 h 123"/>
                  <a:gd name="T26" fmla="*/ 163 w 222"/>
                  <a:gd name="T27" fmla="*/ 88 h 123"/>
                  <a:gd name="T28" fmla="*/ 156 w 222"/>
                  <a:gd name="T29" fmla="*/ 92 h 123"/>
                  <a:gd name="T30" fmla="*/ 149 w 222"/>
                  <a:gd name="T31" fmla="*/ 96 h 123"/>
                  <a:gd name="T32" fmla="*/ 144 w 222"/>
                  <a:gd name="T33" fmla="*/ 100 h 123"/>
                  <a:gd name="T34" fmla="*/ 135 w 222"/>
                  <a:gd name="T35" fmla="*/ 104 h 123"/>
                  <a:gd name="T36" fmla="*/ 127 w 222"/>
                  <a:gd name="T37" fmla="*/ 109 h 123"/>
                  <a:gd name="T38" fmla="*/ 118 w 222"/>
                  <a:gd name="T39" fmla="*/ 112 h 123"/>
                  <a:gd name="T40" fmla="*/ 109 w 222"/>
                  <a:gd name="T41" fmla="*/ 115 h 123"/>
                  <a:gd name="T42" fmla="*/ 92 w 222"/>
                  <a:gd name="T43" fmla="*/ 119 h 123"/>
                  <a:gd name="T44" fmla="*/ 74 w 222"/>
                  <a:gd name="T45" fmla="*/ 122 h 123"/>
                  <a:gd name="T46" fmla="*/ 56 w 222"/>
                  <a:gd name="T47" fmla="*/ 123 h 123"/>
                  <a:gd name="T48" fmla="*/ 38 w 222"/>
                  <a:gd name="T49" fmla="*/ 123 h 123"/>
                  <a:gd name="T50" fmla="*/ 19 w 222"/>
                  <a:gd name="T51" fmla="*/ 122 h 123"/>
                  <a:gd name="T52" fmla="*/ 0 w 222"/>
                  <a:gd name="T53" fmla="*/ 121 h 123"/>
                  <a:gd name="T54" fmla="*/ 222 w 222"/>
                  <a:gd name="T55" fmla="*/ 0 h 1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2"/>
                  <a:gd name="T85" fmla="*/ 0 h 123"/>
                  <a:gd name="T86" fmla="*/ 222 w 222"/>
                  <a:gd name="T87" fmla="*/ 123 h 1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2" h="123">
                    <a:moveTo>
                      <a:pt x="222" y="0"/>
                    </a:moveTo>
                    <a:lnTo>
                      <a:pt x="219" y="8"/>
                    </a:lnTo>
                    <a:lnTo>
                      <a:pt x="216" y="17"/>
                    </a:lnTo>
                    <a:lnTo>
                      <a:pt x="212" y="25"/>
                    </a:lnTo>
                    <a:lnTo>
                      <a:pt x="209" y="33"/>
                    </a:lnTo>
                    <a:lnTo>
                      <a:pt x="205" y="40"/>
                    </a:lnTo>
                    <a:lnTo>
                      <a:pt x="200" y="48"/>
                    </a:lnTo>
                    <a:lnTo>
                      <a:pt x="194" y="56"/>
                    </a:lnTo>
                    <a:lnTo>
                      <a:pt x="190" y="63"/>
                    </a:lnTo>
                    <a:lnTo>
                      <a:pt x="184" y="69"/>
                    </a:lnTo>
                    <a:lnTo>
                      <a:pt x="180" y="75"/>
                    </a:lnTo>
                    <a:lnTo>
                      <a:pt x="174" y="79"/>
                    </a:lnTo>
                    <a:lnTo>
                      <a:pt x="168" y="84"/>
                    </a:lnTo>
                    <a:lnTo>
                      <a:pt x="163" y="88"/>
                    </a:lnTo>
                    <a:lnTo>
                      <a:pt x="156" y="92"/>
                    </a:lnTo>
                    <a:lnTo>
                      <a:pt x="149" y="96"/>
                    </a:lnTo>
                    <a:lnTo>
                      <a:pt x="144" y="100"/>
                    </a:lnTo>
                    <a:lnTo>
                      <a:pt x="135" y="104"/>
                    </a:lnTo>
                    <a:lnTo>
                      <a:pt x="127" y="109"/>
                    </a:lnTo>
                    <a:lnTo>
                      <a:pt x="118" y="112"/>
                    </a:lnTo>
                    <a:lnTo>
                      <a:pt x="109" y="115"/>
                    </a:lnTo>
                    <a:lnTo>
                      <a:pt x="92" y="119"/>
                    </a:lnTo>
                    <a:lnTo>
                      <a:pt x="74" y="122"/>
                    </a:lnTo>
                    <a:lnTo>
                      <a:pt x="56" y="123"/>
                    </a:lnTo>
                    <a:lnTo>
                      <a:pt x="38" y="123"/>
                    </a:lnTo>
                    <a:lnTo>
                      <a:pt x="19" y="122"/>
                    </a:lnTo>
                    <a:lnTo>
                      <a:pt x="0" y="121"/>
                    </a:lnTo>
                    <a:lnTo>
                      <a:pt x="222"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24" name="Freeform 189">
                <a:extLst>
                  <a:ext uri="{FF2B5EF4-FFF2-40B4-BE49-F238E27FC236}">
                    <a16:creationId xmlns:a16="http://schemas.microsoft.com/office/drawing/2014/main" id="{D2A0AC1D-EE43-2445-A838-FB3D6E15D22F}"/>
                  </a:ext>
                </a:extLst>
              </p:cNvPr>
              <p:cNvSpPr>
                <a:spLocks/>
              </p:cNvSpPr>
              <p:nvPr/>
            </p:nvSpPr>
            <p:spPr bwMode="auto">
              <a:xfrm>
                <a:off x="1101" y="1487"/>
                <a:ext cx="36" cy="66"/>
              </a:xfrm>
              <a:custGeom>
                <a:avLst/>
                <a:gdLst>
                  <a:gd name="T0" fmla="*/ 4 w 36"/>
                  <a:gd name="T1" fmla="*/ 66 h 66"/>
                  <a:gd name="T2" fmla="*/ 4 w 36"/>
                  <a:gd name="T3" fmla="*/ 66 h 66"/>
                  <a:gd name="T4" fmla="*/ 9 w 36"/>
                  <a:gd name="T5" fmla="*/ 58 h 66"/>
                  <a:gd name="T6" fmla="*/ 14 w 36"/>
                  <a:gd name="T7" fmla="*/ 50 h 66"/>
                  <a:gd name="T8" fmla="*/ 19 w 36"/>
                  <a:gd name="T9" fmla="*/ 42 h 66"/>
                  <a:gd name="T10" fmla="*/ 23 w 36"/>
                  <a:gd name="T11" fmla="*/ 35 h 66"/>
                  <a:gd name="T12" fmla="*/ 27 w 36"/>
                  <a:gd name="T13" fmla="*/ 27 h 66"/>
                  <a:gd name="T14" fmla="*/ 30 w 36"/>
                  <a:gd name="T15" fmla="*/ 18 h 66"/>
                  <a:gd name="T16" fmla="*/ 34 w 36"/>
                  <a:gd name="T17" fmla="*/ 10 h 66"/>
                  <a:gd name="T18" fmla="*/ 36 w 36"/>
                  <a:gd name="T19" fmla="*/ 1 h 66"/>
                  <a:gd name="T20" fmla="*/ 31 w 36"/>
                  <a:gd name="T21" fmla="*/ 0 h 66"/>
                  <a:gd name="T22" fmla="*/ 29 w 36"/>
                  <a:gd name="T23" fmla="*/ 9 h 66"/>
                  <a:gd name="T24" fmla="*/ 26 w 36"/>
                  <a:gd name="T25" fmla="*/ 17 h 66"/>
                  <a:gd name="T26" fmla="*/ 22 w 36"/>
                  <a:gd name="T27" fmla="*/ 25 h 66"/>
                  <a:gd name="T28" fmla="*/ 19 w 36"/>
                  <a:gd name="T29" fmla="*/ 33 h 66"/>
                  <a:gd name="T30" fmla="*/ 14 w 36"/>
                  <a:gd name="T31" fmla="*/ 40 h 66"/>
                  <a:gd name="T32" fmla="*/ 10 w 36"/>
                  <a:gd name="T33" fmla="*/ 48 h 66"/>
                  <a:gd name="T34" fmla="*/ 5 w 36"/>
                  <a:gd name="T35" fmla="*/ 56 h 66"/>
                  <a:gd name="T36" fmla="*/ 0 w 36"/>
                  <a:gd name="T37" fmla="*/ 63 h 66"/>
                  <a:gd name="T38" fmla="*/ 0 w 36"/>
                  <a:gd name="T39" fmla="*/ 63 h 66"/>
                  <a:gd name="T40" fmla="*/ 4 w 36"/>
                  <a:gd name="T41" fmla="*/ 66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66"/>
                  <a:gd name="T65" fmla="*/ 36 w 36"/>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66">
                    <a:moveTo>
                      <a:pt x="4" y="66"/>
                    </a:moveTo>
                    <a:lnTo>
                      <a:pt x="4" y="66"/>
                    </a:lnTo>
                    <a:lnTo>
                      <a:pt x="9" y="58"/>
                    </a:lnTo>
                    <a:lnTo>
                      <a:pt x="14" y="50"/>
                    </a:lnTo>
                    <a:lnTo>
                      <a:pt x="19" y="42"/>
                    </a:lnTo>
                    <a:lnTo>
                      <a:pt x="23" y="35"/>
                    </a:lnTo>
                    <a:lnTo>
                      <a:pt x="27" y="27"/>
                    </a:lnTo>
                    <a:lnTo>
                      <a:pt x="30" y="18"/>
                    </a:lnTo>
                    <a:lnTo>
                      <a:pt x="34" y="10"/>
                    </a:lnTo>
                    <a:lnTo>
                      <a:pt x="36" y="1"/>
                    </a:lnTo>
                    <a:lnTo>
                      <a:pt x="31" y="0"/>
                    </a:lnTo>
                    <a:lnTo>
                      <a:pt x="29" y="9"/>
                    </a:lnTo>
                    <a:lnTo>
                      <a:pt x="26" y="17"/>
                    </a:lnTo>
                    <a:lnTo>
                      <a:pt x="22" y="25"/>
                    </a:lnTo>
                    <a:lnTo>
                      <a:pt x="19" y="33"/>
                    </a:lnTo>
                    <a:lnTo>
                      <a:pt x="14" y="40"/>
                    </a:lnTo>
                    <a:lnTo>
                      <a:pt x="10" y="48"/>
                    </a:lnTo>
                    <a:lnTo>
                      <a:pt x="5" y="56"/>
                    </a:lnTo>
                    <a:lnTo>
                      <a:pt x="0" y="63"/>
                    </a:lnTo>
                    <a:lnTo>
                      <a:pt x="4" y="6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25" name="Freeform 190">
                <a:extLst>
                  <a:ext uri="{FF2B5EF4-FFF2-40B4-BE49-F238E27FC236}">
                    <a16:creationId xmlns:a16="http://schemas.microsoft.com/office/drawing/2014/main" id="{DED9443B-08D8-9148-B437-4AE124A872D9}"/>
                  </a:ext>
                </a:extLst>
              </p:cNvPr>
              <p:cNvSpPr>
                <a:spLocks/>
              </p:cNvSpPr>
              <p:nvPr/>
            </p:nvSpPr>
            <p:spPr bwMode="auto">
              <a:xfrm>
                <a:off x="1054" y="1550"/>
                <a:ext cx="51" cy="39"/>
              </a:xfrm>
              <a:custGeom>
                <a:avLst/>
                <a:gdLst>
                  <a:gd name="T0" fmla="*/ 4 w 51"/>
                  <a:gd name="T1" fmla="*/ 39 h 39"/>
                  <a:gd name="T2" fmla="*/ 4 w 51"/>
                  <a:gd name="T3" fmla="*/ 39 h 39"/>
                  <a:gd name="T4" fmla="*/ 11 w 51"/>
                  <a:gd name="T5" fmla="*/ 35 h 39"/>
                  <a:gd name="T6" fmla="*/ 16 w 51"/>
                  <a:gd name="T7" fmla="*/ 32 h 39"/>
                  <a:gd name="T8" fmla="*/ 23 w 51"/>
                  <a:gd name="T9" fmla="*/ 28 h 39"/>
                  <a:gd name="T10" fmla="*/ 29 w 51"/>
                  <a:gd name="T11" fmla="*/ 23 h 39"/>
                  <a:gd name="T12" fmla="*/ 34 w 51"/>
                  <a:gd name="T13" fmla="*/ 19 h 39"/>
                  <a:gd name="T14" fmla="*/ 40 w 51"/>
                  <a:gd name="T15" fmla="*/ 14 h 39"/>
                  <a:gd name="T16" fmla="*/ 46 w 51"/>
                  <a:gd name="T17" fmla="*/ 9 h 39"/>
                  <a:gd name="T18" fmla="*/ 51 w 51"/>
                  <a:gd name="T19" fmla="*/ 3 h 39"/>
                  <a:gd name="T20" fmla="*/ 47 w 51"/>
                  <a:gd name="T21" fmla="*/ 0 h 39"/>
                  <a:gd name="T22" fmla="*/ 42 w 51"/>
                  <a:gd name="T23" fmla="*/ 6 h 39"/>
                  <a:gd name="T24" fmla="*/ 36 w 51"/>
                  <a:gd name="T25" fmla="*/ 11 h 39"/>
                  <a:gd name="T26" fmla="*/ 31 w 51"/>
                  <a:gd name="T27" fmla="*/ 16 h 39"/>
                  <a:gd name="T28" fmla="*/ 26 w 51"/>
                  <a:gd name="T29" fmla="*/ 20 h 39"/>
                  <a:gd name="T30" fmla="*/ 20 w 51"/>
                  <a:gd name="T31" fmla="*/ 24 h 39"/>
                  <a:gd name="T32" fmla="*/ 14 w 51"/>
                  <a:gd name="T33" fmla="*/ 28 h 39"/>
                  <a:gd name="T34" fmla="*/ 7 w 51"/>
                  <a:gd name="T35" fmla="*/ 32 h 39"/>
                  <a:gd name="T36" fmla="*/ 0 w 51"/>
                  <a:gd name="T37" fmla="*/ 36 h 39"/>
                  <a:gd name="T38" fmla="*/ 0 w 51"/>
                  <a:gd name="T39" fmla="*/ 36 h 39"/>
                  <a:gd name="T40" fmla="*/ 4 w 51"/>
                  <a:gd name="T41" fmla="*/ 39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39"/>
                  <a:gd name="T65" fmla="*/ 51 w 51"/>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39">
                    <a:moveTo>
                      <a:pt x="4" y="39"/>
                    </a:moveTo>
                    <a:lnTo>
                      <a:pt x="4" y="39"/>
                    </a:lnTo>
                    <a:lnTo>
                      <a:pt x="11" y="35"/>
                    </a:lnTo>
                    <a:lnTo>
                      <a:pt x="16" y="32"/>
                    </a:lnTo>
                    <a:lnTo>
                      <a:pt x="23" y="28"/>
                    </a:lnTo>
                    <a:lnTo>
                      <a:pt x="29" y="23"/>
                    </a:lnTo>
                    <a:lnTo>
                      <a:pt x="34" y="19"/>
                    </a:lnTo>
                    <a:lnTo>
                      <a:pt x="40" y="14"/>
                    </a:lnTo>
                    <a:lnTo>
                      <a:pt x="46" y="9"/>
                    </a:lnTo>
                    <a:lnTo>
                      <a:pt x="51" y="3"/>
                    </a:lnTo>
                    <a:lnTo>
                      <a:pt x="47" y="0"/>
                    </a:lnTo>
                    <a:lnTo>
                      <a:pt x="42" y="6"/>
                    </a:lnTo>
                    <a:lnTo>
                      <a:pt x="36" y="11"/>
                    </a:lnTo>
                    <a:lnTo>
                      <a:pt x="31" y="16"/>
                    </a:lnTo>
                    <a:lnTo>
                      <a:pt x="26" y="20"/>
                    </a:lnTo>
                    <a:lnTo>
                      <a:pt x="20" y="24"/>
                    </a:lnTo>
                    <a:lnTo>
                      <a:pt x="14" y="28"/>
                    </a:lnTo>
                    <a:lnTo>
                      <a:pt x="7" y="32"/>
                    </a:lnTo>
                    <a:lnTo>
                      <a:pt x="0" y="36"/>
                    </a:lnTo>
                    <a:lnTo>
                      <a:pt x="4" y="3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26" name="Freeform 191">
                <a:extLst>
                  <a:ext uri="{FF2B5EF4-FFF2-40B4-BE49-F238E27FC236}">
                    <a16:creationId xmlns:a16="http://schemas.microsoft.com/office/drawing/2014/main" id="{76F675E4-8BD8-B545-A2A3-8154D5D16510}"/>
                  </a:ext>
                </a:extLst>
              </p:cNvPr>
              <p:cNvSpPr>
                <a:spLocks/>
              </p:cNvSpPr>
              <p:nvPr/>
            </p:nvSpPr>
            <p:spPr bwMode="auto">
              <a:xfrm>
                <a:off x="913" y="1586"/>
                <a:ext cx="145" cy="27"/>
              </a:xfrm>
              <a:custGeom>
                <a:avLst/>
                <a:gdLst>
                  <a:gd name="T0" fmla="*/ 0 w 145"/>
                  <a:gd name="T1" fmla="*/ 25 h 27"/>
                  <a:gd name="T2" fmla="*/ 19 w 145"/>
                  <a:gd name="T3" fmla="*/ 27 h 27"/>
                  <a:gd name="T4" fmla="*/ 38 w 145"/>
                  <a:gd name="T5" fmla="*/ 27 h 27"/>
                  <a:gd name="T6" fmla="*/ 56 w 145"/>
                  <a:gd name="T7" fmla="*/ 27 h 27"/>
                  <a:gd name="T8" fmla="*/ 74 w 145"/>
                  <a:gd name="T9" fmla="*/ 26 h 27"/>
                  <a:gd name="T10" fmla="*/ 92 w 145"/>
                  <a:gd name="T11" fmla="*/ 23 h 27"/>
                  <a:gd name="T12" fmla="*/ 110 w 145"/>
                  <a:gd name="T13" fmla="*/ 19 h 27"/>
                  <a:gd name="T14" fmla="*/ 119 w 145"/>
                  <a:gd name="T15" fmla="*/ 16 h 27"/>
                  <a:gd name="T16" fmla="*/ 128 w 145"/>
                  <a:gd name="T17" fmla="*/ 13 h 27"/>
                  <a:gd name="T18" fmla="*/ 136 w 145"/>
                  <a:gd name="T19" fmla="*/ 8 h 27"/>
                  <a:gd name="T20" fmla="*/ 145 w 145"/>
                  <a:gd name="T21" fmla="*/ 3 h 27"/>
                  <a:gd name="T22" fmla="*/ 141 w 145"/>
                  <a:gd name="T23" fmla="*/ 0 h 27"/>
                  <a:gd name="T24" fmla="*/ 133 w 145"/>
                  <a:gd name="T25" fmla="*/ 4 h 27"/>
                  <a:gd name="T26" fmla="*/ 126 w 145"/>
                  <a:gd name="T27" fmla="*/ 8 h 27"/>
                  <a:gd name="T28" fmla="*/ 117 w 145"/>
                  <a:gd name="T29" fmla="*/ 12 h 27"/>
                  <a:gd name="T30" fmla="*/ 109 w 145"/>
                  <a:gd name="T31" fmla="*/ 15 h 27"/>
                  <a:gd name="T32" fmla="*/ 91 w 145"/>
                  <a:gd name="T33" fmla="*/ 19 h 27"/>
                  <a:gd name="T34" fmla="*/ 74 w 145"/>
                  <a:gd name="T35" fmla="*/ 22 h 27"/>
                  <a:gd name="T36" fmla="*/ 56 w 145"/>
                  <a:gd name="T37" fmla="*/ 23 h 27"/>
                  <a:gd name="T38" fmla="*/ 38 w 145"/>
                  <a:gd name="T39" fmla="*/ 23 h 27"/>
                  <a:gd name="T40" fmla="*/ 19 w 145"/>
                  <a:gd name="T41" fmla="*/ 22 h 27"/>
                  <a:gd name="T42" fmla="*/ 1 w 145"/>
                  <a:gd name="T43" fmla="*/ 21 h 27"/>
                  <a:gd name="T44" fmla="*/ 0 w 145"/>
                  <a:gd name="T45" fmla="*/ 25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5"/>
                  <a:gd name="T70" fmla="*/ 0 h 27"/>
                  <a:gd name="T71" fmla="*/ 145 w 145"/>
                  <a:gd name="T72" fmla="*/ 27 h 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5" h="27">
                    <a:moveTo>
                      <a:pt x="0" y="25"/>
                    </a:moveTo>
                    <a:lnTo>
                      <a:pt x="19" y="27"/>
                    </a:lnTo>
                    <a:lnTo>
                      <a:pt x="38" y="27"/>
                    </a:lnTo>
                    <a:lnTo>
                      <a:pt x="56" y="27"/>
                    </a:lnTo>
                    <a:lnTo>
                      <a:pt x="74" y="26"/>
                    </a:lnTo>
                    <a:lnTo>
                      <a:pt x="92" y="23"/>
                    </a:lnTo>
                    <a:lnTo>
                      <a:pt x="110" y="19"/>
                    </a:lnTo>
                    <a:lnTo>
                      <a:pt x="119" y="16"/>
                    </a:lnTo>
                    <a:lnTo>
                      <a:pt x="128" y="13"/>
                    </a:lnTo>
                    <a:lnTo>
                      <a:pt x="136" y="8"/>
                    </a:lnTo>
                    <a:lnTo>
                      <a:pt x="145" y="3"/>
                    </a:lnTo>
                    <a:lnTo>
                      <a:pt x="141" y="0"/>
                    </a:lnTo>
                    <a:lnTo>
                      <a:pt x="133" y="4"/>
                    </a:lnTo>
                    <a:lnTo>
                      <a:pt x="126" y="8"/>
                    </a:lnTo>
                    <a:lnTo>
                      <a:pt x="117" y="12"/>
                    </a:lnTo>
                    <a:lnTo>
                      <a:pt x="109" y="15"/>
                    </a:lnTo>
                    <a:lnTo>
                      <a:pt x="91" y="19"/>
                    </a:lnTo>
                    <a:lnTo>
                      <a:pt x="74" y="22"/>
                    </a:lnTo>
                    <a:lnTo>
                      <a:pt x="56" y="23"/>
                    </a:lnTo>
                    <a:lnTo>
                      <a:pt x="38" y="23"/>
                    </a:lnTo>
                    <a:lnTo>
                      <a:pt x="19" y="22"/>
                    </a:lnTo>
                    <a:lnTo>
                      <a:pt x="1" y="21"/>
                    </a:lnTo>
                    <a:lnTo>
                      <a:pt x="0"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27" name="Freeform 192">
                <a:extLst>
                  <a:ext uri="{FF2B5EF4-FFF2-40B4-BE49-F238E27FC236}">
                    <a16:creationId xmlns:a16="http://schemas.microsoft.com/office/drawing/2014/main" id="{15F519A4-7758-C44F-AE7E-F0831FB68EB7}"/>
                  </a:ext>
                </a:extLst>
              </p:cNvPr>
              <p:cNvSpPr>
                <a:spLocks/>
              </p:cNvSpPr>
              <p:nvPr/>
            </p:nvSpPr>
            <p:spPr bwMode="auto">
              <a:xfrm>
                <a:off x="1001" y="1524"/>
                <a:ext cx="53" cy="49"/>
              </a:xfrm>
              <a:custGeom>
                <a:avLst/>
                <a:gdLst>
                  <a:gd name="T0" fmla="*/ 24 w 53"/>
                  <a:gd name="T1" fmla="*/ 4 h 49"/>
                  <a:gd name="T2" fmla="*/ 20 w 53"/>
                  <a:gd name="T3" fmla="*/ 8 h 49"/>
                  <a:gd name="T4" fmla="*/ 14 w 53"/>
                  <a:gd name="T5" fmla="*/ 13 h 49"/>
                  <a:gd name="T6" fmla="*/ 10 w 53"/>
                  <a:gd name="T7" fmla="*/ 18 h 49"/>
                  <a:gd name="T8" fmla="*/ 6 w 53"/>
                  <a:gd name="T9" fmla="*/ 23 h 49"/>
                  <a:gd name="T10" fmla="*/ 4 w 53"/>
                  <a:gd name="T11" fmla="*/ 28 h 49"/>
                  <a:gd name="T12" fmla="*/ 1 w 53"/>
                  <a:gd name="T13" fmla="*/ 33 h 49"/>
                  <a:gd name="T14" fmla="*/ 0 w 53"/>
                  <a:gd name="T15" fmla="*/ 39 h 49"/>
                  <a:gd name="T16" fmla="*/ 1 w 53"/>
                  <a:gd name="T17" fmla="*/ 45 h 49"/>
                  <a:gd name="T18" fmla="*/ 4 w 53"/>
                  <a:gd name="T19" fmla="*/ 47 h 49"/>
                  <a:gd name="T20" fmla="*/ 7 w 53"/>
                  <a:gd name="T21" fmla="*/ 48 h 49"/>
                  <a:gd name="T22" fmla="*/ 9 w 53"/>
                  <a:gd name="T23" fmla="*/ 49 h 49"/>
                  <a:gd name="T24" fmla="*/ 13 w 53"/>
                  <a:gd name="T25" fmla="*/ 49 h 49"/>
                  <a:gd name="T26" fmla="*/ 16 w 53"/>
                  <a:gd name="T27" fmla="*/ 49 h 49"/>
                  <a:gd name="T28" fmla="*/ 18 w 53"/>
                  <a:gd name="T29" fmla="*/ 48 h 49"/>
                  <a:gd name="T30" fmla="*/ 22 w 53"/>
                  <a:gd name="T31" fmla="*/ 47 h 49"/>
                  <a:gd name="T32" fmla="*/ 24 w 53"/>
                  <a:gd name="T33" fmla="*/ 45 h 49"/>
                  <a:gd name="T34" fmla="*/ 27 w 53"/>
                  <a:gd name="T35" fmla="*/ 43 h 49"/>
                  <a:gd name="T36" fmla="*/ 31 w 53"/>
                  <a:gd name="T37" fmla="*/ 41 h 49"/>
                  <a:gd name="T38" fmla="*/ 34 w 53"/>
                  <a:gd name="T39" fmla="*/ 39 h 49"/>
                  <a:gd name="T40" fmla="*/ 38 w 53"/>
                  <a:gd name="T41" fmla="*/ 36 h 49"/>
                  <a:gd name="T42" fmla="*/ 40 w 53"/>
                  <a:gd name="T43" fmla="*/ 34 h 49"/>
                  <a:gd name="T44" fmla="*/ 43 w 53"/>
                  <a:gd name="T45" fmla="*/ 31 h 49"/>
                  <a:gd name="T46" fmla="*/ 45 w 53"/>
                  <a:gd name="T47" fmla="*/ 28 h 49"/>
                  <a:gd name="T48" fmla="*/ 48 w 53"/>
                  <a:gd name="T49" fmla="*/ 25 h 49"/>
                  <a:gd name="T50" fmla="*/ 48 w 53"/>
                  <a:gd name="T51" fmla="*/ 23 h 49"/>
                  <a:gd name="T52" fmla="*/ 49 w 53"/>
                  <a:gd name="T53" fmla="*/ 21 h 49"/>
                  <a:gd name="T54" fmla="*/ 51 w 53"/>
                  <a:gd name="T55" fmla="*/ 18 h 49"/>
                  <a:gd name="T56" fmla="*/ 52 w 53"/>
                  <a:gd name="T57" fmla="*/ 15 h 49"/>
                  <a:gd name="T58" fmla="*/ 53 w 53"/>
                  <a:gd name="T59" fmla="*/ 12 h 49"/>
                  <a:gd name="T60" fmla="*/ 53 w 53"/>
                  <a:gd name="T61" fmla="*/ 10 h 49"/>
                  <a:gd name="T62" fmla="*/ 53 w 53"/>
                  <a:gd name="T63" fmla="*/ 7 h 49"/>
                  <a:gd name="T64" fmla="*/ 52 w 53"/>
                  <a:gd name="T65" fmla="*/ 5 h 49"/>
                  <a:gd name="T66" fmla="*/ 52 w 53"/>
                  <a:gd name="T67" fmla="*/ 4 h 49"/>
                  <a:gd name="T68" fmla="*/ 51 w 53"/>
                  <a:gd name="T69" fmla="*/ 3 h 49"/>
                  <a:gd name="T70" fmla="*/ 50 w 53"/>
                  <a:gd name="T71" fmla="*/ 3 h 49"/>
                  <a:gd name="T72" fmla="*/ 50 w 53"/>
                  <a:gd name="T73" fmla="*/ 2 h 49"/>
                  <a:gd name="T74" fmla="*/ 49 w 53"/>
                  <a:gd name="T75" fmla="*/ 2 h 49"/>
                  <a:gd name="T76" fmla="*/ 48 w 53"/>
                  <a:gd name="T77" fmla="*/ 2 h 49"/>
                  <a:gd name="T78" fmla="*/ 47 w 53"/>
                  <a:gd name="T79" fmla="*/ 1 h 49"/>
                  <a:gd name="T80" fmla="*/ 47 w 53"/>
                  <a:gd name="T81" fmla="*/ 1 h 49"/>
                  <a:gd name="T82" fmla="*/ 44 w 53"/>
                  <a:gd name="T83" fmla="*/ 0 h 49"/>
                  <a:gd name="T84" fmla="*/ 42 w 53"/>
                  <a:gd name="T85" fmla="*/ 0 h 49"/>
                  <a:gd name="T86" fmla="*/ 40 w 53"/>
                  <a:gd name="T87" fmla="*/ 0 h 49"/>
                  <a:gd name="T88" fmla="*/ 38 w 53"/>
                  <a:gd name="T89" fmla="*/ 0 h 49"/>
                  <a:gd name="T90" fmla="*/ 35 w 53"/>
                  <a:gd name="T91" fmla="*/ 0 h 49"/>
                  <a:gd name="T92" fmla="*/ 33 w 53"/>
                  <a:gd name="T93" fmla="*/ 0 h 49"/>
                  <a:gd name="T94" fmla="*/ 32 w 53"/>
                  <a:gd name="T95" fmla="*/ 0 h 49"/>
                  <a:gd name="T96" fmla="*/ 30 w 53"/>
                  <a:gd name="T97" fmla="*/ 1 h 49"/>
                  <a:gd name="T98" fmla="*/ 29 w 53"/>
                  <a:gd name="T99" fmla="*/ 1 h 49"/>
                  <a:gd name="T100" fmla="*/ 27 w 53"/>
                  <a:gd name="T101" fmla="*/ 1 h 49"/>
                  <a:gd name="T102" fmla="*/ 27 w 53"/>
                  <a:gd name="T103" fmla="*/ 1 h 49"/>
                  <a:gd name="T104" fmla="*/ 26 w 53"/>
                  <a:gd name="T105" fmla="*/ 2 h 49"/>
                  <a:gd name="T106" fmla="*/ 26 w 53"/>
                  <a:gd name="T107" fmla="*/ 2 h 49"/>
                  <a:gd name="T108" fmla="*/ 25 w 53"/>
                  <a:gd name="T109" fmla="*/ 3 h 49"/>
                  <a:gd name="T110" fmla="*/ 24 w 53"/>
                  <a:gd name="T111" fmla="*/ 3 h 49"/>
                  <a:gd name="T112" fmla="*/ 24 w 53"/>
                  <a:gd name="T113" fmla="*/ 4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49"/>
                  <a:gd name="T173" fmla="*/ 53 w 53"/>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49">
                    <a:moveTo>
                      <a:pt x="24" y="4"/>
                    </a:moveTo>
                    <a:lnTo>
                      <a:pt x="20" y="8"/>
                    </a:lnTo>
                    <a:lnTo>
                      <a:pt x="14" y="13"/>
                    </a:lnTo>
                    <a:lnTo>
                      <a:pt x="10" y="18"/>
                    </a:lnTo>
                    <a:lnTo>
                      <a:pt x="6" y="23"/>
                    </a:lnTo>
                    <a:lnTo>
                      <a:pt x="4" y="28"/>
                    </a:lnTo>
                    <a:lnTo>
                      <a:pt x="1" y="33"/>
                    </a:lnTo>
                    <a:lnTo>
                      <a:pt x="0" y="39"/>
                    </a:lnTo>
                    <a:lnTo>
                      <a:pt x="1" y="45"/>
                    </a:lnTo>
                    <a:lnTo>
                      <a:pt x="4" y="47"/>
                    </a:lnTo>
                    <a:lnTo>
                      <a:pt x="7" y="48"/>
                    </a:lnTo>
                    <a:lnTo>
                      <a:pt x="9" y="49"/>
                    </a:lnTo>
                    <a:lnTo>
                      <a:pt x="13" y="49"/>
                    </a:lnTo>
                    <a:lnTo>
                      <a:pt x="16" y="49"/>
                    </a:lnTo>
                    <a:lnTo>
                      <a:pt x="18" y="48"/>
                    </a:lnTo>
                    <a:lnTo>
                      <a:pt x="22" y="47"/>
                    </a:lnTo>
                    <a:lnTo>
                      <a:pt x="24" y="45"/>
                    </a:lnTo>
                    <a:lnTo>
                      <a:pt x="27" y="43"/>
                    </a:lnTo>
                    <a:lnTo>
                      <a:pt x="31" y="41"/>
                    </a:lnTo>
                    <a:lnTo>
                      <a:pt x="34" y="39"/>
                    </a:lnTo>
                    <a:lnTo>
                      <a:pt x="38" y="36"/>
                    </a:lnTo>
                    <a:lnTo>
                      <a:pt x="40" y="34"/>
                    </a:lnTo>
                    <a:lnTo>
                      <a:pt x="43" y="31"/>
                    </a:lnTo>
                    <a:lnTo>
                      <a:pt x="45" y="28"/>
                    </a:lnTo>
                    <a:lnTo>
                      <a:pt x="48" y="25"/>
                    </a:lnTo>
                    <a:lnTo>
                      <a:pt x="48" y="23"/>
                    </a:lnTo>
                    <a:lnTo>
                      <a:pt x="49" y="21"/>
                    </a:lnTo>
                    <a:lnTo>
                      <a:pt x="51" y="18"/>
                    </a:lnTo>
                    <a:lnTo>
                      <a:pt x="52" y="15"/>
                    </a:lnTo>
                    <a:lnTo>
                      <a:pt x="53" y="12"/>
                    </a:lnTo>
                    <a:lnTo>
                      <a:pt x="53" y="10"/>
                    </a:lnTo>
                    <a:lnTo>
                      <a:pt x="53" y="7"/>
                    </a:lnTo>
                    <a:lnTo>
                      <a:pt x="52" y="5"/>
                    </a:lnTo>
                    <a:lnTo>
                      <a:pt x="52" y="4"/>
                    </a:lnTo>
                    <a:lnTo>
                      <a:pt x="51" y="3"/>
                    </a:lnTo>
                    <a:lnTo>
                      <a:pt x="50" y="3"/>
                    </a:lnTo>
                    <a:lnTo>
                      <a:pt x="50" y="2"/>
                    </a:lnTo>
                    <a:lnTo>
                      <a:pt x="49" y="2"/>
                    </a:lnTo>
                    <a:lnTo>
                      <a:pt x="48" y="2"/>
                    </a:lnTo>
                    <a:lnTo>
                      <a:pt x="47" y="1"/>
                    </a:lnTo>
                    <a:lnTo>
                      <a:pt x="44" y="0"/>
                    </a:lnTo>
                    <a:lnTo>
                      <a:pt x="42" y="0"/>
                    </a:lnTo>
                    <a:lnTo>
                      <a:pt x="40" y="0"/>
                    </a:lnTo>
                    <a:lnTo>
                      <a:pt x="38" y="0"/>
                    </a:lnTo>
                    <a:lnTo>
                      <a:pt x="35" y="0"/>
                    </a:lnTo>
                    <a:lnTo>
                      <a:pt x="33" y="0"/>
                    </a:lnTo>
                    <a:lnTo>
                      <a:pt x="32" y="0"/>
                    </a:lnTo>
                    <a:lnTo>
                      <a:pt x="30" y="1"/>
                    </a:lnTo>
                    <a:lnTo>
                      <a:pt x="29" y="1"/>
                    </a:lnTo>
                    <a:lnTo>
                      <a:pt x="27" y="1"/>
                    </a:lnTo>
                    <a:lnTo>
                      <a:pt x="26" y="2"/>
                    </a:lnTo>
                    <a:lnTo>
                      <a:pt x="25" y="3"/>
                    </a:lnTo>
                    <a:lnTo>
                      <a:pt x="24" y="3"/>
                    </a:lnTo>
                    <a:lnTo>
                      <a:pt x="24" y="4"/>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28" name="Freeform 193">
                <a:extLst>
                  <a:ext uri="{FF2B5EF4-FFF2-40B4-BE49-F238E27FC236}">
                    <a16:creationId xmlns:a16="http://schemas.microsoft.com/office/drawing/2014/main" id="{09C4CC70-08AA-DD49-A140-465C6180BDF0}"/>
                  </a:ext>
                </a:extLst>
              </p:cNvPr>
              <p:cNvSpPr>
                <a:spLocks/>
              </p:cNvSpPr>
              <p:nvPr/>
            </p:nvSpPr>
            <p:spPr bwMode="auto">
              <a:xfrm>
                <a:off x="999" y="1526"/>
                <a:ext cx="27" cy="45"/>
              </a:xfrm>
              <a:custGeom>
                <a:avLst/>
                <a:gdLst>
                  <a:gd name="T0" fmla="*/ 6 w 27"/>
                  <a:gd name="T1" fmla="*/ 42 h 45"/>
                  <a:gd name="T2" fmla="*/ 6 w 27"/>
                  <a:gd name="T3" fmla="*/ 42 h 45"/>
                  <a:gd name="T4" fmla="*/ 5 w 27"/>
                  <a:gd name="T5" fmla="*/ 37 h 45"/>
                  <a:gd name="T6" fmla="*/ 6 w 27"/>
                  <a:gd name="T7" fmla="*/ 32 h 45"/>
                  <a:gd name="T8" fmla="*/ 8 w 27"/>
                  <a:gd name="T9" fmla="*/ 27 h 45"/>
                  <a:gd name="T10" fmla="*/ 10 w 27"/>
                  <a:gd name="T11" fmla="*/ 22 h 45"/>
                  <a:gd name="T12" fmla="*/ 14 w 27"/>
                  <a:gd name="T13" fmla="*/ 17 h 45"/>
                  <a:gd name="T14" fmla="*/ 18 w 27"/>
                  <a:gd name="T15" fmla="*/ 12 h 45"/>
                  <a:gd name="T16" fmla="*/ 23 w 27"/>
                  <a:gd name="T17" fmla="*/ 8 h 45"/>
                  <a:gd name="T18" fmla="*/ 27 w 27"/>
                  <a:gd name="T19" fmla="*/ 3 h 45"/>
                  <a:gd name="T20" fmla="*/ 24 w 27"/>
                  <a:gd name="T21" fmla="*/ 0 h 45"/>
                  <a:gd name="T22" fmla="*/ 19 w 27"/>
                  <a:gd name="T23" fmla="*/ 5 h 45"/>
                  <a:gd name="T24" fmla="*/ 15 w 27"/>
                  <a:gd name="T25" fmla="*/ 9 h 45"/>
                  <a:gd name="T26" fmla="*/ 10 w 27"/>
                  <a:gd name="T27" fmla="*/ 15 h 45"/>
                  <a:gd name="T28" fmla="*/ 7 w 27"/>
                  <a:gd name="T29" fmla="*/ 20 h 45"/>
                  <a:gd name="T30" fmla="*/ 3 w 27"/>
                  <a:gd name="T31" fmla="*/ 25 h 45"/>
                  <a:gd name="T32" fmla="*/ 1 w 27"/>
                  <a:gd name="T33" fmla="*/ 31 h 45"/>
                  <a:gd name="T34" fmla="*/ 0 w 27"/>
                  <a:gd name="T35" fmla="*/ 37 h 45"/>
                  <a:gd name="T36" fmla="*/ 1 w 27"/>
                  <a:gd name="T37" fmla="*/ 44 h 45"/>
                  <a:gd name="T38" fmla="*/ 2 w 27"/>
                  <a:gd name="T39" fmla="*/ 45 h 45"/>
                  <a:gd name="T40" fmla="*/ 6 w 27"/>
                  <a:gd name="T41" fmla="*/ 42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45"/>
                  <a:gd name="T65" fmla="*/ 27 w 27"/>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45">
                    <a:moveTo>
                      <a:pt x="6" y="42"/>
                    </a:moveTo>
                    <a:lnTo>
                      <a:pt x="6" y="42"/>
                    </a:lnTo>
                    <a:lnTo>
                      <a:pt x="5" y="37"/>
                    </a:lnTo>
                    <a:lnTo>
                      <a:pt x="6" y="32"/>
                    </a:lnTo>
                    <a:lnTo>
                      <a:pt x="8" y="27"/>
                    </a:lnTo>
                    <a:lnTo>
                      <a:pt x="10" y="22"/>
                    </a:lnTo>
                    <a:lnTo>
                      <a:pt x="14" y="17"/>
                    </a:lnTo>
                    <a:lnTo>
                      <a:pt x="18" y="12"/>
                    </a:lnTo>
                    <a:lnTo>
                      <a:pt x="23" y="8"/>
                    </a:lnTo>
                    <a:lnTo>
                      <a:pt x="27" y="3"/>
                    </a:lnTo>
                    <a:lnTo>
                      <a:pt x="24" y="0"/>
                    </a:lnTo>
                    <a:lnTo>
                      <a:pt x="19" y="5"/>
                    </a:lnTo>
                    <a:lnTo>
                      <a:pt x="15" y="9"/>
                    </a:lnTo>
                    <a:lnTo>
                      <a:pt x="10" y="15"/>
                    </a:lnTo>
                    <a:lnTo>
                      <a:pt x="7" y="20"/>
                    </a:lnTo>
                    <a:lnTo>
                      <a:pt x="3" y="25"/>
                    </a:lnTo>
                    <a:lnTo>
                      <a:pt x="1" y="31"/>
                    </a:lnTo>
                    <a:lnTo>
                      <a:pt x="0" y="37"/>
                    </a:lnTo>
                    <a:lnTo>
                      <a:pt x="1" y="44"/>
                    </a:lnTo>
                    <a:lnTo>
                      <a:pt x="2" y="45"/>
                    </a:lnTo>
                    <a:lnTo>
                      <a:pt x="6"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29" name="Freeform 194">
                <a:extLst>
                  <a:ext uri="{FF2B5EF4-FFF2-40B4-BE49-F238E27FC236}">
                    <a16:creationId xmlns:a16="http://schemas.microsoft.com/office/drawing/2014/main" id="{A2119C0E-B8FB-AA4D-93E5-A2C19E68CE9F}"/>
                  </a:ext>
                </a:extLst>
              </p:cNvPr>
              <p:cNvSpPr>
                <a:spLocks/>
              </p:cNvSpPr>
              <p:nvPr/>
            </p:nvSpPr>
            <p:spPr bwMode="auto">
              <a:xfrm>
                <a:off x="1001" y="1567"/>
                <a:ext cx="26" cy="8"/>
              </a:xfrm>
              <a:custGeom>
                <a:avLst/>
                <a:gdLst>
                  <a:gd name="T0" fmla="*/ 23 w 26"/>
                  <a:gd name="T1" fmla="*/ 0 h 8"/>
                  <a:gd name="T2" fmla="*/ 23 w 26"/>
                  <a:gd name="T3" fmla="*/ 0 h 8"/>
                  <a:gd name="T4" fmla="*/ 21 w 26"/>
                  <a:gd name="T5" fmla="*/ 2 h 8"/>
                  <a:gd name="T6" fmla="*/ 18 w 26"/>
                  <a:gd name="T7" fmla="*/ 3 h 8"/>
                  <a:gd name="T8" fmla="*/ 15 w 26"/>
                  <a:gd name="T9" fmla="*/ 4 h 8"/>
                  <a:gd name="T10" fmla="*/ 13 w 26"/>
                  <a:gd name="T11" fmla="*/ 4 h 8"/>
                  <a:gd name="T12" fmla="*/ 10 w 26"/>
                  <a:gd name="T13" fmla="*/ 4 h 8"/>
                  <a:gd name="T14" fmla="*/ 8 w 26"/>
                  <a:gd name="T15" fmla="*/ 3 h 8"/>
                  <a:gd name="T16" fmla="*/ 6 w 26"/>
                  <a:gd name="T17" fmla="*/ 2 h 8"/>
                  <a:gd name="T18" fmla="*/ 4 w 26"/>
                  <a:gd name="T19" fmla="*/ 1 h 8"/>
                  <a:gd name="T20" fmla="*/ 0 w 26"/>
                  <a:gd name="T21" fmla="*/ 4 h 8"/>
                  <a:gd name="T22" fmla="*/ 3 w 26"/>
                  <a:gd name="T23" fmla="*/ 5 h 8"/>
                  <a:gd name="T24" fmla="*/ 6 w 26"/>
                  <a:gd name="T25" fmla="*/ 7 h 8"/>
                  <a:gd name="T26" fmla="*/ 9 w 26"/>
                  <a:gd name="T27" fmla="*/ 8 h 8"/>
                  <a:gd name="T28" fmla="*/ 13 w 26"/>
                  <a:gd name="T29" fmla="*/ 8 h 8"/>
                  <a:gd name="T30" fmla="*/ 16 w 26"/>
                  <a:gd name="T31" fmla="*/ 8 h 8"/>
                  <a:gd name="T32" fmla="*/ 20 w 26"/>
                  <a:gd name="T33" fmla="*/ 7 h 8"/>
                  <a:gd name="T34" fmla="*/ 23 w 26"/>
                  <a:gd name="T35" fmla="*/ 6 h 8"/>
                  <a:gd name="T36" fmla="*/ 26 w 26"/>
                  <a:gd name="T37" fmla="*/ 4 h 8"/>
                  <a:gd name="T38" fmla="*/ 26 w 26"/>
                  <a:gd name="T39" fmla="*/ 4 h 8"/>
                  <a:gd name="T40" fmla="*/ 23 w 26"/>
                  <a:gd name="T41" fmla="*/ 0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8"/>
                  <a:gd name="T65" fmla="*/ 26 w 26"/>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8">
                    <a:moveTo>
                      <a:pt x="23" y="0"/>
                    </a:moveTo>
                    <a:lnTo>
                      <a:pt x="23" y="0"/>
                    </a:lnTo>
                    <a:lnTo>
                      <a:pt x="21" y="2"/>
                    </a:lnTo>
                    <a:lnTo>
                      <a:pt x="18" y="3"/>
                    </a:lnTo>
                    <a:lnTo>
                      <a:pt x="15" y="4"/>
                    </a:lnTo>
                    <a:lnTo>
                      <a:pt x="13" y="4"/>
                    </a:lnTo>
                    <a:lnTo>
                      <a:pt x="10" y="4"/>
                    </a:lnTo>
                    <a:lnTo>
                      <a:pt x="8" y="3"/>
                    </a:lnTo>
                    <a:lnTo>
                      <a:pt x="6" y="2"/>
                    </a:lnTo>
                    <a:lnTo>
                      <a:pt x="4" y="1"/>
                    </a:lnTo>
                    <a:lnTo>
                      <a:pt x="0" y="4"/>
                    </a:lnTo>
                    <a:lnTo>
                      <a:pt x="3" y="5"/>
                    </a:lnTo>
                    <a:lnTo>
                      <a:pt x="6" y="7"/>
                    </a:lnTo>
                    <a:lnTo>
                      <a:pt x="9" y="8"/>
                    </a:lnTo>
                    <a:lnTo>
                      <a:pt x="13" y="8"/>
                    </a:lnTo>
                    <a:lnTo>
                      <a:pt x="16" y="8"/>
                    </a:lnTo>
                    <a:lnTo>
                      <a:pt x="20" y="7"/>
                    </a:lnTo>
                    <a:lnTo>
                      <a:pt x="23" y="6"/>
                    </a:lnTo>
                    <a:lnTo>
                      <a:pt x="26" y="4"/>
                    </a:lnTo>
                    <a:lnTo>
                      <a:pt x="2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30" name="Freeform 195">
                <a:extLst>
                  <a:ext uri="{FF2B5EF4-FFF2-40B4-BE49-F238E27FC236}">
                    <a16:creationId xmlns:a16="http://schemas.microsoft.com/office/drawing/2014/main" id="{D0D02FE5-6793-9746-A818-2367ECB54D6E}"/>
                  </a:ext>
                </a:extLst>
              </p:cNvPr>
              <p:cNvSpPr>
                <a:spLocks/>
              </p:cNvSpPr>
              <p:nvPr/>
            </p:nvSpPr>
            <p:spPr bwMode="auto">
              <a:xfrm>
                <a:off x="1024" y="1548"/>
                <a:ext cx="27" cy="23"/>
              </a:xfrm>
              <a:custGeom>
                <a:avLst/>
                <a:gdLst>
                  <a:gd name="T0" fmla="*/ 22 w 27"/>
                  <a:gd name="T1" fmla="*/ 1 h 23"/>
                  <a:gd name="T2" fmla="*/ 22 w 27"/>
                  <a:gd name="T3" fmla="*/ 0 h 23"/>
                  <a:gd name="T4" fmla="*/ 20 w 27"/>
                  <a:gd name="T5" fmla="*/ 3 h 23"/>
                  <a:gd name="T6" fmla="*/ 18 w 27"/>
                  <a:gd name="T7" fmla="*/ 6 h 23"/>
                  <a:gd name="T8" fmla="*/ 16 w 27"/>
                  <a:gd name="T9" fmla="*/ 8 h 23"/>
                  <a:gd name="T10" fmla="*/ 12 w 27"/>
                  <a:gd name="T11" fmla="*/ 11 h 23"/>
                  <a:gd name="T12" fmla="*/ 10 w 27"/>
                  <a:gd name="T13" fmla="*/ 13 h 23"/>
                  <a:gd name="T14" fmla="*/ 7 w 27"/>
                  <a:gd name="T15" fmla="*/ 15 h 23"/>
                  <a:gd name="T16" fmla="*/ 3 w 27"/>
                  <a:gd name="T17" fmla="*/ 17 h 23"/>
                  <a:gd name="T18" fmla="*/ 0 w 27"/>
                  <a:gd name="T19" fmla="*/ 19 h 23"/>
                  <a:gd name="T20" fmla="*/ 3 w 27"/>
                  <a:gd name="T21" fmla="*/ 23 h 23"/>
                  <a:gd name="T22" fmla="*/ 7 w 27"/>
                  <a:gd name="T23" fmla="*/ 21 h 23"/>
                  <a:gd name="T24" fmla="*/ 10 w 27"/>
                  <a:gd name="T25" fmla="*/ 19 h 23"/>
                  <a:gd name="T26" fmla="*/ 12 w 27"/>
                  <a:gd name="T27" fmla="*/ 16 h 23"/>
                  <a:gd name="T28" fmla="*/ 16 w 27"/>
                  <a:gd name="T29" fmla="*/ 14 h 23"/>
                  <a:gd name="T30" fmla="*/ 19 w 27"/>
                  <a:gd name="T31" fmla="*/ 11 h 23"/>
                  <a:gd name="T32" fmla="*/ 21 w 27"/>
                  <a:gd name="T33" fmla="*/ 9 h 23"/>
                  <a:gd name="T34" fmla="*/ 25 w 27"/>
                  <a:gd name="T35" fmla="*/ 6 h 23"/>
                  <a:gd name="T36" fmla="*/ 26 w 27"/>
                  <a:gd name="T37" fmla="*/ 2 h 23"/>
                  <a:gd name="T38" fmla="*/ 27 w 27"/>
                  <a:gd name="T39" fmla="*/ 2 h 23"/>
                  <a:gd name="T40" fmla="*/ 22 w 27"/>
                  <a:gd name="T41" fmla="*/ 1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23"/>
                  <a:gd name="T65" fmla="*/ 27 w 27"/>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23">
                    <a:moveTo>
                      <a:pt x="22" y="1"/>
                    </a:moveTo>
                    <a:lnTo>
                      <a:pt x="22" y="0"/>
                    </a:lnTo>
                    <a:lnTo>
                      <a:pt x="20" y="3"/>
                    </a:lnTo>
                    <a:lnTo>
                      <a:pt x="18" y="6"/>
                    </a:lnTo>
                    <a:lnTo>
                      <a:pt x="16" y="8"/>
                    </a:lnTo>
                    <a:lnTo>
                      <a:pt x="12" y="11"/>
                    </a:lnTo>
                    <a:lnTo>
                      <a:pt x="10" y="13"/>
                    </a:lnTo>
                    <a:lnTo>
                      <a:pt x="7" y="15"/>
                    </a:lnTo>
                    <a:lnTo>
                      <a:pt x="3" y="17"/>
                    </a:lnTo>
                    <a:lnTo>
                      <a:pt x="0" y="19"/>
                    </a:lnTo>
                    <a:lnTo>
                      <a:pt x="3" y="23"/>
                    </a:lnTo>
                    <a:lnTo>
                      <a:pt x="7" y="21"/>
                    </a:lnTo>
                    <a:lnTo>
                      <a:pt x="10" y="19"/>
                    </a:lnTo>
                    <a:lnTo>
                      <a:pt x="12" y="16"/>
                    </a:lnTo>
                    <a:lnTo>
                      <a:pt x="16" y="14"/>
                    </a:lnTo>
                    <a:lnTo>
                      <a:pt x="19" y="11"/>
                    </a:lnTo>
                    <a:lnTo>
                      <a:pt x="21" y="9"/>
                    </a:lnTo>
                    <a:lnTo>
                      <a:pt x="25" y="6"/>
                    </a:lnTo>
                    <a:lnTo>
                      <a:pt x="26" y="2"/>
                    </a:lnTo>
                    <a:lnTo>
                      <a:pt x="27" y="2"/>
                    </a:lnTo>
                    <a:lnTo>
                      <a:pt x="22"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31" name="Freeform 196">
                <a:extLst>
                  <a:ext uri="{FF2B5EF4-FFF2-40B4-BE49-F238E27FC236}">
                    <a16:creationId xmlns:a16="http://schemas.microsoft.com/office/drawing/2014/main" id="{E7F77D34-572B-364C-BF3F-616D2C7BC2E8}"/>
                  </a:ext>
                </a:extLst>
              </p:cNvPr>
              <p:cNvSpPr>
                <a:spLocks/>
              </p:cNvSpPr>
              <p:nvPr/>
            </p:nvSpPr>
            <p:spPr bwMode="auto">
              <a:xfrm>
                <a:off x="1046" y="1528"/>
                <a:ext cx="11" cy="22"/>
              </a:xfrm>
              <a:custGeom>
                <a:avLst/>
                <a:gdLst>
                  <a:gd name="T0" fmla="*/ 5 w 11"/>
                  <a:gd name="T1" fmla="*/ 2 h 22"/>
                  <a:gd name="T2" fmla="*/ 5 w 11"/>
                  <a:gd name="T3" fmla="*/ 2 h 22"/>
                  <a:gd name="T4" fmla="*/ 6 w 11"/>
                  <a:gd name="T5" fmla="*/ 4 h 22"/>
                  <a:gd name="T6" fmla="*/ 6 w 11"/>
                  <a:gd name="T7" fmla="*/ 6 h 22"/>
                  <a:gd name="T8" fmla="*/ 6 w 11"/>
                  <a:gd name="T9" fmla="*/ 8 h 22"/>
                  <a:gd name="T10" fmla="*/ 5 w 11"/>
                  <a:gd name="T11" fmla="*/ 10 h 22"/>
                  <a:gd name="T12" fmla="*/ 4 w 11"/>
                  <a:gd name="T13" fmla="*/ 13 h 22"/>
                  <a:gd name="T14" fmla="*/ 3 w 11"/>
                  <a:gd name="T15" fmla="*/ 16 h 22"/>
                  <a:gd name="T16" fmla="*/ 0 w 11"/>
                  <a:gd name="T17" fmla="*/ 18 h 22"/>
                  <a:gd name="T18" fmla="*/ 0 w 11"/>
                  <a:gd name="T19" fmla="*/ 21 h 22"/>
                  <a:gd name="T20" fmla="*/ 5 w 11"/>
                  <a:gd name="T21" fmla="*/ 22 h 22"/>
                  <a:gd name="T22" fmla="*/ 5 w 11"/>
                  <a:gd name="T23" fmla="*/ 20 h 22"/>
                  <a:gd name="T24" fmla="*/ 6 w 11"/>
                  <a:gd name="T25" fmla="*/ 17 h 22"/>
                  <a:gd name="T26" fmla="*/ 8 w 11"/>
                  <a:gd name="T27" fmla="*/ 15 h 22"/>
                  <a:gd name="T28" fmla="*/ 10 w 11"/>
                  <a:gd name="T29" fmla="*/ 11 h 22"/>
                  <a:gd name="T30" fmla="*/ 11 w 11"/>
                  <a:gd name="T31" fmla="*/ 9 h 22"/>
                  <a:gd name="T32" fmla="*/ 11 w 11"/>
                  <a:gd name="T33" fmla="*/ 6 h 22"/>
                  <a:gd name="T34" fmla="*/ 11 w 11"/>
                  <a:gd name="T35" fmla="*/ 3 h 22"/>
                  <a:gd name="T36" fmla="*/ 10 w 11"/>
                  <a:gd name="T37" fmla="*/ 0 h 22"/>
                  <a:gd name="T38" fmla="*/ 10 w 11"/>
                  <a:gd name="T39" fmla="*/ 0 h 22"/>
                  <a:gd name="T40" fmla="*/ 5 w 11"/>
                  <a:gd name="T41" fmla="*/ 2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2"/>
                  <a:gd name="T65" fmla="*/ 11 w 11"/>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2">
                    <a:moveTo>
                      <a:pt x="5" y="2"/>
                    </a:moveTo>
                    <a:lnTo>
                      <a:pt x="5" y="2"/>
                    </a:lnTo>
                    <a:lnTo>
                      <a:pt x="6" y="4"/>
                    </a:lnTo>
                    <a:lnTo>
                      <a:pt x="6" y="6"/>
                    </a:lnTo>
                    <a:lnTo>
                      <a:pt x="6" y="8"/>
                    </a:lnTo>
                    <a:lnTo>
                      <a:pt x="5" y="10"/>
                    </a:lnTo>
                    <a:lnTo>
                      <a:pt x="4" y="13"/>
                    </a:lnTo>
                    <a:lnTo>
                      <a:pt x="3" y="16"/>
                    </a:lnTo>
                    <a:lnTo>
                      <a:pt x="0" y="18"/>
                    </a:lnTo>
                    <a:lnTo>
                      <a:pt x="0" y="21"/>
                    </a:lnTo>
                    <a:lnTo>
                      <a:pt x="5" y="22"/>
                    </a:lnTo>
                    <a:lnTo>
                      <a:pt x="5" y="20"/>
                    </a:lnTo>
                    <a:lnTo>
                      <a:pt x="6" y="17"/>
                    </a:lnTo>
                    <a:lnTo>
                      <a:pt x="8" y="15"/>
                    </a:lnTo>
                    <a:lnTo>
                      <a:pt x="10" y="11"/>
                    </a:lnTo>
                    <a:lnTo>
                      <a:pt x="11" y="9"/>
                    </a:lnTo>
                    <a:lnTo>
                      <a:pt x="11" y="6"/>
                    </a:lnTo>
                    <a:lnTo>
                      <a:pt x="11" y="3"/>
                    </a:lnTo>
                    <a:lnTo>
                      <a:pt x="10" y="0"/>
                    </a:lnTo>
                    <a:lnTo>
                      <a:pt x="5"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32" name="Freeform 197">
                <a:extLst>
                  <a:ext uri="{FF2B5EF4-FFF2-40B4-BE49-F238E27FC236}">
                    <a16:creationId xmlns:a16="http://schemas.microsoft.com/office/drawing/2014/main" id="{3921DB55-B44E-534C-82E7-A21E86EF1034}"/>
                  </a:ext>
                </a:extLst>
              </p:cNvPr>
              <p:cNvSpPr>
                <a:spLocks/>
              </p:cNvSpPr>
              <p:nvPr/>
            </p:nvSpPr>
            <p:spPr bwMode="auto">
              <a:xfrm>
                <a:off x="1046" y="1523"/>
                <a:ext cx="10" cy="7"/>
              </a:xfrm>
              <a:custGeom>
                <a:avLst/>
                <a:gdLst>
                  <a:gd name="T0" fmla="*/ 0 w 10"/>
                  <a:gd name="T1" fmla="*/ 4 h 7"/>
                  <a:gd name="T2" fmla="*/ 0 w 10"/>
                  <a:gd name="T3" fmla="*/ 4 h 7"/>
                  <a:gd name="T4" fmla="*/ 0 w 10"/>
                  <a:gd name="T5" fmla="*/ 4 h 7"/>
                  <a:gd name="T6" fmla="*/ 2 w 10"/>
                  <a:gd name="T7" fmla="*/ 4 h 7"/>
                  <a:gd name="T8" fmla="*/ 3 w 10"/>
                  <a:gd name="T9" fmla="*/ 5 h 7"/>
                  <a:gd name="T10" fmla="*/ 3 w 10"/>
                  <a:gd name="T11" fmla="*/ 5 h 7"/>
                  <a:gd name="T12" fmla="*/ 4 w 10"/>
                  <a:gd name="T13" fmla="*/ 6 h 7"/>
                  <a:gd name="T14" fmla="*/ 5 w 10"/>
                  <a:gd name="T15" fmla="*/ 6 h 7"/>
                  <a:gd name="T16" fmla="*/ 5 w 10"/>
                  <a:gd name="T17" fmla="*/ 6 h 7"/>
                  <a:gd name="T18" fmla="*/ 5 w 10"/>
                  <a:gd name="T19" fmla="*/ 7 h 7"/>
                  <a:gd name="T20" fmla="*/ 10 w 10"/>
                  <a:gd name="T21" fmla="*/ 5 h 7"/>
                  <a:gd name="T22" fmla="*/ 8 w 10"/>
                  <a:gd name="T23" fmla="*/ 4 h 7"/>
                  <a:gd name="T24" fmla="*/ 8 w 10"/>
                  <a:gd name="T25" fmla="*/ 3 h 7"/>
                  <a:gd name="T26" fmla="*/ 7 w 10"/>
                  <a:gd name="T27" fmla="*/ 2 h 7"/>
                  <a:gd name="T28" fmla="*/ 6 w 10"/>
                  <a:gd name="T29" fmla="*/ 2 h 7"/>
                  <a:gd name="T30" fmla="*/ 5 w 10"/>
                  <a:gd name="T31" fmla="*/ 1 h 7"/>
                  <a:gd name="T32" fmla="*/ 4 w 10"/>
                  <a:gd name="T33" fmla="*/ 1 h 7"/>
                  <a:gd name="T34" fmla="*/ 3 w 10"/>
                  <a:gd name="T35" fmla="*/ 0 h 7"/>
                  <a:gd name="T36" fmla="*/ 3 w 10"/>
                  <a:gd name="T37" fmla="*/ 0 h 7"/>
                  <a:gd name="T38" fmla="*/ 2 w 10"/>
                  <a:gd name="T39" fmla="*/ 0 h 7"/>
                  <a:gd name="T40" fmla="*/ 0 w 10"/>
                  <a:gd name="T41" fmla="*/ 4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0" y="4"/>
                    </a:moveTo>
                    <a:lnTo>
                      <a:pt x="0" y="4"/>
                    </a:lnTo>
                    <a:lnTo>
                      <a:pt x="2" y="4"/>
                    </a:lnTo>
                    <a:lnTo>
                      <a:pt x="3" y="5"/>
                    </a:lnTo>
                    <a:lnTo>
                      <a:pt x="4" y="6"/>
                    </a:lnTo>
                    <a:lnTo>
                      <a:pt x="5" y="6"/>
                    </a:lnTo>
                    <a:lnTo>
                      <a:pt x="5" y="7"/>
                    </a:lnTo>
                    <a:lnTo>
                      <a:pt x="10" y="5"/>
                    </a:lnTo>
                    <a:lnTo>
                      <a:pt x="8" y="4"/>
                    </a:lnTo>
                    <a:lnTo>
                      <a:pt x="8" y="3"/>
                    </a:lnTo>
                    <a:lnTo>
                      <a:pt x="7" y="2"/>
                    </a:lnTo>
                    <a:lnTo>
                      <a:pt x="6" y="2"/>
                    </a:lnTo>
                    <a:lnTo>
                      <a:pt x="5" y="1"/>
                    </a:lnTo>
                    <a:lnTo>
                      <a:pt x="4" y="1"/>
                    </a:lnTo>
                    <a:lnTo>
                      <a:pt x="3" y="0"/>
                    </a:lnTo>
                    <a:lnTo>
                      <a:pt x="2"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33" name="Freeform 198">
                <a:extLst>
                  <a:ext uri="{FF2B5EF4-FFF2-40B4-BE49-F238E27FC236}">
                    <a16:creationId xmlns:a16="http://schemas.microsoft.com/office/drawing/2014/main" id="{9070658D-210F-DF4B-A451-9C8215FB1908}"/>
                  </a:ext>
                </a:extLst>
              </p:cNvPr>
              <p:cNvSpPr>
                <a:spLocks/>
              </p:cNvSpPr>
              <p:nvPr/>
            </p:nvSpPr>
            <p:spPr bwMode="auto">
              <a:xfrm>
                <a:off x="1030" y="1522"/>
                <a:ext cx="18" cy="5"/>
              </a:xfrm>
              <a:custGeom>
                <a:avLst/>
                <a:gdLst>
                  <a:gd name="T0" fmla="*/ 1 w 18"/>
                  <a:gd name="T1" fmla="*/ 5 h 5"/>
                  <a:gd name="T2" fmla="*/ 1 w 18"/>
                  <a:gd name="T3" fmla="*/ 5 h 5"/>
                  <a:gd name="T4" fmla="*/ 3 w 18"/>
                  <a:gd name="T5" fmla="*/ 4 h 5"/>
                  <a:gd name="T6" fmla="*/ 5 w 18"/>
                  <a:gd name="T7" fmla="*/ 4 h 5"/>
                  <a:gd name="T8" fmla="*/ 6 w 18"/>
                  <a:gd name="T9" fmla="*/ 4 h 5"/>
                  <a:gd name="T10" fmla="*/ 9 w 18"/>
                  <a:gd name="T11" fmla="*/ 4 h 5"/>
                  <a:gd name="T12" fmla="*/ 11 w 18"/>
                  <a:gd name="T13" fmla="*/ 4 h 5"/>
                  <a:gd name="T14" fmla="*/ 13 w 18"/>
                  <a:gd name="T15" fmla="*/ 4 h 5"/>
                  <a:gd name="T16" fmla="*/ 15 w 18"/>
                  <a:gd name="T17" fmla="*/ 4 h 5"/>
                  <a:gd name="T18" fmla="*/ 16 w 18"/>
                  <a:gd name="T19" fmla="*/ 5 h 5"/>
                  <a:gd name="T20" fmla="*/ 18 w 18"/>
                  <a:gd name="T21" fmla="*/ 1 h 5"/>
                  <a:gd name="T22" fmla="*/ 15 w 18"/>
                  <a:gd name="T23" fmla="*/ 0 h 5"/>
                  <a:gd name="T24" fmla="*/ 13 w 18"/>
                  <a:gd name="T25" fmla="*/ 0 h 5"/>
                  <a:gd name="T26" fmla="*/ 11 w 18"/>
                  <a:gd name="T27" fmla="*/ 0 h 5"/>
                  <a:gd name="T28" fmla="*/ 9 w 18"/>
                  <a:gd name="T29" fmla="*/ 0 h 5"/>
                  <a:gd name="T30" fmla="*/ 6 w 18"/>
                  <a:gd name="T31" fmla="*/ 0 h 5"/>
                  <a:gd name="T32" fmla="*/ 4 w 18"/>
                  <a:gd name="T33" fmla="*/ 0 h 5"/>
                  <a:gd name="T34" fmla="*/ 2 w 18"/>
                  <a:gd name="T35" fmla="*/ 0 h 5"/>
                  <a:gd name="T36" fmla="*/ 0 w 18"/>
                  <a:gd name="T37" fmla="*/ 1 h 5"/>
                  <a:gd name="T38" fmla="*/ 1 w 18"/>
                  <a:gd name="T39" fmla="*/ 1 h 5"/>
                  <a:gd name="T40" fmla="*/ 1 w 18"/>
                  <a:gd name="T41" fmla="*/ 5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5"/>
                  <a:gd name="T65" fmla="*/ 18 w 18"/>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5">
                    <a:moveTo>
                      <a:pt x="1" y="5"/>
                    </a:moveTo>
                    <a:lnTo>
                      <a:pt x="1" y="5"/>
                    </a:lnTo>
                    <a:lnTo>
                      <a:pt x="3" y="4"/>
                    </a:lnTo>
                    <a:lnTo>
                      <a:pt x="5" y="4"/>
                    </a:lnTo>
                    <a:lnTo>
                      <a:pt x="6" y="4"/>
                    </a:lnTo>
                    <a:lnTo>
                      <a:pt x="9" y="4"/>
                    </a:lnTo>
                    <a:lnTo>
                      <a:pt x="11" y="4"/>
                    </a:lnTo>
                    <a:lnTo>
                      <a:pt x="13" y="4"/>
                    </a:lnTo>
                    <a:lnTo>
                      <a:pt x="15" y="4"/>
                    </a:lnTo>
                    <a:lnTo>
                      <a:pt x="16" y="5"/>
                    </a:lnTo>
                    <a:lnTo>
                      <a:pt x="18" y="1"/>
                    </a:lnTo>
                    <a:lnTo>
                      <a:pt x="15" y="0"/>
                    </a:lnTo>
                    <a:lnTo>
                      <a:pt x="13" y="0"/>
                    </a:lnTo>
                    <a:lnTo>
                      <a:pt x="11" y="0"/>
                    </a:lnTo>
                    <a:lnTo>
                      <a:pt x="9" y="0"/>
                    </a:lnTo>
                    <a:lnTo>
                      <a:pt x="6" y="0"/>
                    </a:lnTo>
                    <a:lnTo>
                      <a:pt x="4" y="0"/>
                    </a:lnTo>
                    <a:lnTo>
                      <a:pt x="2" y="0"/>
                    </a:lnTo>
                    <a:lnTo>
                      <a:pt x="0" y="1"/>
                    </a:lnTo>
                    <a:lnTo>
                      <a:pt x="1" y="1"/>
                    </a:lnTo>
                    <a:lnTo>
                      <a:pt x="1"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34" name="Freeform 199">
                <a:extLst>
                  <a:ext uri="{FF2B5EF4-FFF2-40B4-BE49-F238E27FC236}">
                    <a16:creationId xmlns:a16="http://schemas.microsoft.com/office/drawing/2014/main" id="{7528518C-CEF5-0640-B14B-057AE796BC7B}"/>
                  </a:ext>
                </a:extLst>
              </p:cNvPr>
              <p:cNvSpPr>
                <a:spLocks/>
              </p:cNvSpPr>
              <p:nvPr/>
            </p:nvSpPr>
            <p:spPr bwMode="auto">
              <a:xfrm>
                <a:off x="1023" y="1523"/>
                <a:ext cx="8" cy="7"/>
              </a:xfrm>
              <a:custGeom>
                <a:avLst/>
                <a:gdLst>
                  <a:gd name="T0" fmla="*/ 3 w 8"/>
                  <a:gd name="T1" fmla="*/ 6 h 7"/>
                  <a:gd name="T2" fmla="*/ 3 w 8"/>
                  <a:gd name="T3" fmla="*/ 7 h 7"/>
                  <a:gd name="T4" fmla="*/ 3 w 8"/>
                  <a:gd name="T5" fmla="*/ 6 h 7"/>
                  <a:gd name="T6" fmla="*/ 4 w 8"/>
                  <a:gd name="T7" fmla="*/ 6 h 7"/>
                  <a:gd name="T8" fmla="*/ 5 w 8"/>
                  <a:gd name="T9" fmla="*/ 5 h 7"/>
                  <a:gd name="T10" fmla="*/ 5 w 8"/>
                  <a:gd name="T11" fmla="*/ 5 h 7"/>
                  <a:gd name="T12" fmla="*/ 7 w 8"/>
                  <a:gd name="T13" fmla="*/ 4 h 7"/>
                  <a:gd name="T14" fmla="*/ 7 w 8"/>
                  <a:gd name="T15" fmla="*/ 4 h 7"/>
                  <a:gd name="T16" fmla="*/ 8 w 8"/>
                  <a:gd name="T17" fmla="*/ 4 h 7"/>
                  <a:gd name="T18" fmla="*/ 8 w 8"/>
                  <a:gd name="T19" fmla="*/ 4 h 7"/>
                  <a:gd name="T20" fmla="*/ 8 w 8"/>
                  <a:gd name="T21" fmla="*/ 0 h 7"/>
                  <a:gd name="T22" fmla="*/ 7 w 8"/>
                  <a:gd name="T23" fmla="*/ 0 h 7"/>
                  <a:gd name="T24" fmla="*/ 5 w 8"/>
                  <a:gd name="T25" fmla="*/ 0 h 7"/>
                  <a:gd name="T26" fmla="*/ 4 w 8"/>
                  <a:gd name="T27" fmla="*/ 1 h 7"/>
                  <a:gd name="T28" fmla="*/ 3 w 8"/>
                  <a:gd name="T29" fmla="*/ 1 h 7"/>
                  <a:gd name="T30" fmla="*/ 2 w 8"/>
                  <a:gd name="T31" fmla="*/ 2 h 7"/>
                  <a:gd name="T32" fmla="*/ 2 w 8"/>
                  <a:gd name="T33" fmla="*/ 2 h 7"/>
                  <a:gd name="T34" fmla="*/ 1 w 8"/>
                  <a:gd name="T35" fmla="*/ 3 h 7"/>
                  <a:gd name="T36" fmla="*/ 0 w 8"/>
                  <a:gd name="T37" fmla="*/ 3 h 7"/>
                  <a:gd name="T38" fmla="*/ 0 w 8"/>
                  <a:gd name="T39" fmla="*/ 3 h 7"/>
                  <a:gd name="T40" fmla="*/ 3 w 8"/>
                  <a:gd name="T41" fmla="*/ 6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7"/>
                  <a:gd name="T65" fmla="*/ 8 w 8"/>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7">
                    <a:moveTo>
                      <a:pt x="3" y="6"/>
                    </a:moveTo>
                    <a:lnTo>
                      <a:pt x="3" y="7"/>
                    </a:lnTo>
                    <a:lnTo>
                      <a:pt x="3" y="6"/>
                    </a:lnTo>
                    <a:lnTo>
                      <a:pt x="4" y="6"/>
                    </a:lnTo>
                    <a:lnTo>
                      <a:pt x="5" y="5"/>
                    </a:lnTo>
                    <a:lnTo>
                      <a:pt x="7" y="4"/>
                    </a:lnTo>
                    <a:lnTo>
                      <a:pt x="8" y="4"/>
                    </a:lnTo>
                    <a:lnTo>
                      <a:pt x="8" y="0"/>
                    </a:lnTo>
                    <a:lnTo>
                      <a:pt x="7" y="0"/>
                    </a:lnTo>
                    <a:lnTo>
                      <a:pt x="5" y="0"/>
                    </a:lnTo>
                    <a:lnTo>
                      <a:pt x="4" y="1"/>
                    </a:lnTo>
                    <a:lnTo>
                      <a:pt x="3" y="1"/>
                    </a:lnTo>
                    <a:lnTo>
                      <a:pt x="2" y="2"/>
                    </a:lnTo>
                    <a:lnTo>
                      <a:pt x="1" y="3"/>
                    </a:lnTo>
                    <a:lnTo>
                      <a:pt x="0" y="3"/>
                    </a:lnTo>
                    <a:lnTo>
                      <a:pt x="3"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35" name="Freeform 200">
                <a:extLst>
                  <a:ext uri="{FF2B5EF4-FFF2-40B4-BE49-F238E27FC236}">
                    <a16:creationId xmlns:a16="http://schemas.microsoft.com/office/drawing/2014/main" id="{96AE7724-769F-8A45-92AB-8CD0FD0D984B}"/>
                  </a:ext>
                </a:extLst>
              </p:cNvPr>
              <p:cNvSpPr>
                <a:spLocks/>
              </p:cNvSpPr>
              <p:nvPr/>
            </p:nvSpPr>
            <p:spPr bwMode="auto">
              <a:xfrm>
                <a:off x="1023" y="1538"/>
                <a:ext cx="17" cy="15"/>
              </a:xfrm>
              <a:custGeom>
                <a:avLst/>
                <a:gdLst>
                  <a:gd name="T0" fmla="*/ 8 w 17"/>
                  <a:gd name="T1" fmla="*/ 1 h 15"/>
                  <a:gd name="T2" fmla="*/ 7 w 17"/>
                  <a:gd name="T3" fmla="*/ 4 h 15"/>
                  <a:gd name="T4" fmla="*/ 5 w 17"/>
                  <a:gd name="T5" fmla="*/ 5 h 15"/>
                  <a:gd name="T6" fmla="*/ 3 w 17"/>
                  <a:gd name="T7" fmla="*/ 7 h 15"/>
                  <a:gd name="T8" fmla="*/ 2 w 17"/>
                  <a:gd name="T9" fmla="*/ 8 h 15"/>
                  <a:gd name="T10" fmla="*/ 1 w 17"/>
                  <a:gd name="T11" fmla="*/ 10 h 15"/>
                  <a:gd name="T12" fmla="*/ 0 w 17"/>
                  <a:gd name="T13" fmla="*/ 11 h 15"/>
                  <a:gd name="T14" fmla="*/ 0 w 17"/>
                  <a:gd name="T15" fmla="*/ 12 h 15"/>
                  <a:gd name="T16" fmla="*/ 2 w 17"/>
                  <a:gd name="T17" fmla="*/ 13 h 15"/>
                  <a:gd name="T18" fmla="*/ 3 w 17"/>
                  <a:gd name="T19" fmla="*/ 14 h 15"/>
                  <a:gd name="T20" fmla="*/ 4 w 17"/>
                  <a:gd name="T21" fmla="*/ 15 h 15"/>
                  <a:gd name="T22" fmla="*/ 5 w 17"/>
                  <a:gd name="T23" fmla="*/ 15 h 15"/>
                  <a:gd name="T24" fmla="*/ 8 w 17"/>
                  <a:gd name="T25" fmla="*/ 15 h 15"/>
                  <a:gd name="T26" fmla="*/ 9 w 17"/>
                  <a:gd name="T27" fmla="*/ 15 h 15"/>
                  <a:gd name="T28" fmla="*/ 11 w 17"/>
                  <a:gd name="T29" fmla="*/ 15 h 15"/>
                  <a:gd name="T30" fmla="*/ 12 w 17"/>
                  <a:gd name="T31" fmla="*/ 14 h 15"/>
                  <a:gd name="T32" fmla="*/ 13 w 17"/>
                  <a:gd name="T33" fmla="*/ 13 h 15"/>
                  <a:gd name="T34" fmla="*/ 14 w 17"/>
                  <a:gd name="T35" fmla="*/ 13 h 15"/>
                  <a:gd name="T36" fmla="*/ 16 w 17"/>
                  <a:gd name="T37" fmla="*/ 12 h 15"/>
                  <a:gd name="T38" fmla="*/ 16 w 17"/>
                  <a:gd name="T39" fmla="*/ 10 h 15"/>
                  <a:gd name="T40" fmla="*/ 17 w 17"/>
                  <a:gd name="T41" fmla="*/ 9 h 15"/>
                  <a:gd name="T42" fmla="*/ 17 w 17"/>
                  <a:gd name="T43" fmla="*/ 8 h 15"/>
                  <a:gd name="T44" fmla="*/ 17 w 17"/>
                  <a:gd name="T45" fmla="*/ 7 h 15"/>
                  <a:gd name="T46" fmla="*/ 17 w 17"/>
                  <a:gd name="T47" fmla="*/ 5 h 15"/>
                  <a:gd name="T48" fmla="*/ 16 w 17"/>
                  <a:gd name="T49" fmla="*/ 4 h 15"/>
                  <a:gd name="T50" fmla="*/ 16 w 17"/>
                  <a:gd name="T51" fmla="*/ 4 h 15"/>
                  <a:gd name="T52" fmla="*/ 14 w 17"/>
                  <a:gd name="T53" fmla="*/ 3 h 15"/>
                  <a:gd name="T54" fmla="*/ 14 w 17"/>
                  <a:gd name="T55" fmla="*/ 1 h 15"/>
                  <a:gd name="T56" fmla="*/ 13 w 17"/>
                  <a:gd name="T57" fmla="*/ 1 h 15"/>
                  <a:gd name="T58" fmla="*/ 12 w 17"/>
                  <a:gd name="T59" fmla="*/ 0 h 15"/>
                  <a:gd name="T60" fmla="*/ 11 w 17"/>
                  <a:gd name="T61" fmla="*/ 0 h 15"/>
                  <a:gd name="T62" fmla="*/ 10 w 17"/>
                  <a:gd name="T63" fmla="*/ 0 h 15"/>
                  <a:gd name="T64" fmla="*/ 9 w 17"/>
                  <a:gd name="T65" fmla="*/ 1 h 15"/>
                  <a:gd name="T66" fmla="*/ 8 w 17"/>
                  <a:gd name="T67" fmla="*/ 1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15"/>
                  <a:gd name="T104" fmla="*/ 17 w 17"/>
                  <a:gd name="T105" fmla="*/ 15 h 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15">
                    <a:moveTo>
                      <a:pt x="8" y="1"/>
                    </a:moveTo>
                    <a:lnTo>
                      <a:pt x="7" y="4"/>
                    </a:lnTo>
                    <a:lnTo>
                      <a:pt x="5" y="5"/>
                    </a:lnTo>
                    <a:lnTo>
                      <a:pt x="3" y="7"/>
                    </a:lnTo>
                    <a:lnTo>
                      <a:pt x="2" y="8"/>
                    </a:lnTo>
                    <a:lnTo>
                      <a:pt x="1" y="10"/>
                    </a:lnTo>
                    <a:lnTo>
                      <a:pt x="0" y="11"/>
                    </a:lnTo>
                    <a:lnTo>
                      <a:pt x="0" y="12"/>
                    </a:lnTo>
                    <a:lnTo>
                      <a:pt x="2" y="13"/>
                    </a:lnTo>
                    <a:lnTo>
                      <a:pt x="3" y="14"/>
                    </a:lnTo>
                    <a:lnTo>
                      <a:pt x="4" y="15"/>
                    </a:lnTo>
                    <a:lnTo>
                      <a:pt x="5" y="15"/>
                    </a:lnTo>
                    <a:lnTo>
                      <a:pt x="8" y="15"/>
                    </a:lnTo>
                    <a:lnTo>
                      <a:pt x="9" y="15"/>
                    </a:lnTo>
                    <a:lnTo>
                      <a:pt x="11" y="15"/>
                    </a:lnTo>
                    <a:lnTo>
                      <a:pt x="12" y="14"/>
                    </a:lnTo>
                    <a:lnTo>
                      <a:pt x="13" y="13"/>
                    </a:lnTo>
                    <a:lnTo>
                      <a:pt x="14" y="13"/>
                    </a:lnTo>
                    <a:lnTo>
                      <a:pt x="16" y="12"/>
                    </a:lnTo>
                    <a:lnTo>
                      <a:pt x="16" y="10"/>
                    </a:lnTo>
                    <a:lnTo>
                      <a:pt x="17" y="9"/>
                    </a:lnTo>
                    <a:lnTo>
                      <a:pt x="17" y="8"/>
                    </a:lnTo>
                    <a:lnTo>
                      <a:pt x="17" y="7"/>
                    </a:lnTo>
                    <a:lnTo>
                      <a:pt x="17" y="5"/>
                    </a:lnTo>
                    <a:lnTo>
                      <a:pt x="16" y="4"/>
                    </a:lnTo>
                    <a:lnTo>
                      <a:pt x="14" y="3"/>
                    </a:lnTo>
                    <a:lnTo>
                      <a:pt x="14" y="1"/>
                    </a:lnTo>
                    <a:lnTo>
                      <a:pt x="13" y="1"/>
                    </a:lnTo>
                    <a:lnTo>
                      <a:pt x="12" y="0"/>
                    </a:lnTo>
                    <a:lnTo>
                      <a:pt x="11" y="0"/>
                    </a:lnTo>
                    <a:lnTo>
                      <a:pt x="10" y="0"/>
                    </a:lnTo>
                    <a:lnTo>
                      <a:pt x="9" y="1"/>
                    </a:lnTo>
                    <a:lnTo>
                      <a:pt x="8" y="1"/>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36" name="Freeform 201">
                <a:extLst>
                  <a:ext uri="{FF2B5EF4-FFF2-40B4-BE49-F238E27FC236}">
                    <a16:creationId xmlns:a16="http://schemas.microsoft.com/office/drawing/2014/main" id="{5161DCAE-4D5C-EB40-8443-8BA5AA3B5F88}"/>
                  </a:ext>
                </a:extLst>
              </p:cNvPr>
              <p:cNvSpPr>
                <a:spLocks/>
              </p:cNvSpPr>
              <p:nvPr/>
            </p:nvSpPr>
            <p:spPr bwMode="auto">
              <a:xfrm>
                <a:off x="1023" y="1538"/>
                <a:ext cx="17" cy="15"/>
              </a:xfrm>
              <a:custGeom>
                <a:avLst/>
                <a:gdLst>
                  <a:gd name="T0" fmla="*/ 8 w 17"/>
                  <a:gd name="T1" fmla="*/ 1 h 15"/>
                  <a:gd name="T2" fmla="*/ 7 w 17"/>
                  <a:gd name="T3" fmla="*/ 4 h 15"/>
                  <a:gd name="T4" fmla="*/ 5 w 17"/>
                  <a:gd name="T5" fmla="*/ 5 h 15"/>
                  <a:gd name="T6" fmla="*/ 3 w 17"/>
                  <a:gd name="T7" fmla="*/ 7 h 15"/>
                  <a:gd name="T8" fmla="*/ 2 w 17"/>
                  <a:gd name="T9" fmla="*/ 8 h 15"/>
                  <a:gd name="T10" fmla="*/ 1 w 17"/>
                  <a:gd name="T11" fmla="*/ 10 h 15"/>
                  <a:gd name="T12" fmla="*/ 0 w 17"/>
                  <a:gd name="T13" fmla="*/ 11 h 15"/>
                  <a:gd name="T14" fmla="*/ 0 w 17"/>
                  <a:gd name="T15" fmla="*/ 12 h 15"/>
                  <a:gd name="T16" fmla="*/ 2 w 17"/>
                  <a:gd name="T17" fmla="*/ 13 h 15"/>
                  <a:gd name="T18" fmla="*/ 3 w 17"/>
                  <a:gd name="T19" fmla="*/ 14 h 15"/>
                  <a:gd name="T20" fmla="*/ 4 w 17"/>
                  <a:gd name="T21" fmla="*/ 15 h 15"/>
                  <a:gd name="T22" fmla="*/ 5 w 17"/>
                  <a:gd name="T23" fmla="*/ 15 h 15"/>
                  <a:gd name="T24" fmla="*/ 8 w 17"/>
                  <a:gd name="T25" fmla="*/ 15 h 15"/>
                  <a:gd name="T26" fmla="*/ 9 w 17"/>
                  <a:gd name="T27" fmla="*/ 15 h 15"/>
                  <a:gd name="T28" fmla="*/ 11 w 17"/>
                  <a:gd name="T29" fmla="*/ 15 h 15"/>
                  <a:gd name="T30" fmla="*/ 12 w 17"/>
                  <a:gd name="T31" fmla="*/ 14 h 15"/>
                  <a:gd name="T32" fmla="*/ 13 w 17"/>
                  <a:gd name="T33" fmla="*/ 13 h 15"/>
                  <a:gd name="T34" fmla="*/ 14 w 17"/>
                  <a:gd name="T35" fmla="*/ 13 h 15"/>
                  <a:gd name="T36" fmla="*/ 16 w 17"/>
                  <a:gd name="T37" fmla="*/ 12 h 15"/>
                  <a:gd name="T38" fmla="*/ 16 w 17"/>
                  <a:gd name="T39" fmla="*/ 10 h 15"/>
                  <a:gd name="T40" fmla="*/ 17 w 17"/>
                  <a:gd name="T41" fmla="*/ 9 h 15"/>
                  <a:gd name="T42" fmla="*/ 17 w 17"/>
                  <a:gd name="T43" fmla="*/ 8 h 15"/>
                  <a:gd name="T44" fmla="*/ 17 w 17"/>
                  <a:gd name="T45" fmla="*/ 7 h 15"/>
                  <a:gd name="T46" fmla="*/ 17 w 17"/>
                  <a:gd name="T47" fmla="*/ 5 h 15"/>
                  <a:gd name="T48" fmla="*/ 16 w 17"/>
                  <a:gd name="T49" fmla="*/ 4 h 15"/>
                  <a:gd name="T50" fmla="*/ 16 w 17"/>
                  <a:gd name="T51" fmla="*/ 4 h 15"/>
                  <a:gd name="T52" fmla="*/ 14 w 17"/>
                  <a:gd name="T53" fmla="*/ 3 h 15"/>
                  <a:gd name="T54" fmla="*/ 14 w 17"/>
                  <a:gd name="T55" fmla="*/ 1 h 15"/>
                  <a:gd name="T56" fmla="*/ 13 w 17"/>
                  <a:gd name="T57" fmla="*/ 1 h 15"/>
                  <a:gd name="T58" fmla="*/ 12 w 17"/>
                  <a:gd name="T59" fmla="*/ 0 h 15"/>
                  <a:gd name="T60" fmla="*/ 11 w 17"/>
                  <a:gd name="T61" fmla="*/ 0 h 15"/>
                  <a:gd name="T62" fmla="*/ 10 w 17"/>
                  <a:gd name="T63" fmla="*/ 0 h 15"/>
                  <a:gd name="T64" fmla="*/ 9 w 17"/>
                  <a:gd name="T65" fmla="*/ 1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5"/>
                  <a:gd name="T101" fmla="*/ 17 w 17"/>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5">
                    <a:moveTo>
                      <a:pt x="8" y="1"/>
                    </a:moveTo>
                    <a:lnTo>
                      <a:pt x="7" y="4"/>
                    </a:lnTo>
                    <a:lnTo>
                      <a:pt x="5" y="5"/>
                    </a:lnTo>
                    <a:lnTo>
                      <a:pt x="3" y="7"/>
                    </a:lnTo>
                    <a:lnTo>
                      <a:pt x="2" y="8"/>
                    </a:lnTo>
                    <a:lnTo>
                      <a:pt x="1" y="10"/>
                    </a:lnTo>
                    <a:lnTo>
                      <a:pt x="0" y="11"/>
                    </a:lnTo>
                    <a:lnTo>
                      <a:pt x="0" y="12"/>
                    </a:lnTo>
                    <a:lnTo>
                      <a:pt x="2" y="13"/>
                    </a:lnTo>
                    <a:lnTo>
                      <a:pt x="3" y="14"/>
                    </a:lnTo>
                    <a:lnTo>
                      <a:pt x="4" y="15"/>
                    </a:lnTo>
                    <a:lnTo>
                      <a:pt x="5" y="15"/>
                    </a:lnTo>
                    <a:lnTo>
                      <a:pt x="8" y="15"/>
                    </a:lnTo>
                    <a:lnTo>
                      <a:pt x="9" y="15"/>
                    </a:lnTo>
                    <a:lnTo>
                      <a:pt x="11" y="15"/>
                    </a:lnTo>
                    <a:lnTo>
                      <a:pt x="12" y="14"/>
                    </a:lnTo>
                    <a:lnTo>
                      <a:pt x="13" y="13"/>
                    </a:lnTo>
                    <a:lnTo>
                      <a:pt x="14" y="13"/>
                    </a:lnTo>
                    <a:lnTo>
                      <a:pt x="16" y="12"/>
                    </a:lnTo>
                    <a:lnTo>
                      <a:pt x="16" y="10"/>
                    </a:lnTo>
                    <a:lnTo>
                      <a:pt x="17" y="9"/>
                    </a:lnTo>
                    <a:lnTo>
                      <a:pt x="17" y="8"/>
                    </a:lnTo>
                    <a:lnTo>
                      <a:pt x="17" y="7"/>
                    </a:lnTo>
                    <a:lnTo>
                      <a:pt x="17" y="5"/>
                    </a:lnTo>
                    <a:lnTo>
                      <a:pt x="16" y="4"/>
                    </a:lnTo>
                    <a:lnTo>
                      <a:pt x="14" y="3"/>
                    </a:lnTo>
                    <a:lnTo>
                      <a:pt x="14" y="1"/>
                    </a:lnTo>
                    <a:lnTo>
                      <a:pt x="13" y="1"/>
                    </a:lnTo>
                    <a:lnTo>
                      <a:pt x="12" y="0"/>
                    </a:lnTo>
                    <a:lnTo>
                      <a:pt x="11" y="0"/>
                    </a:lnTo>
                    <a:lnTo>
                      <a:pt x="10" y="0"/>
                    </a:lnTo>
                    <a:lnTo>
                      <a:pt x="9" y="1"/>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237" name="Freeform 202">
                <a:extLst>
                  <a:ext uri="{FF2B5EF4-FFF2-40B4-BE49-F238E27FC236}">
                    <a16:creationId xmlns:a16="http://schemas.microsoft.com/office/drawing/2014/main" id="{1097F49B-8323-D24F-9653-5D67F0666038}"/>
                  </a:ext>
                </a:extLst>
              </p:cNvPr>
              <p:cNvSpPr>
                <a:spLocks/>
              </p:cNvSpPr>
              <p:nvPr/>
            </p:nvSpPr>
            <p:spPr bwMode="auto">
              <a:xfrm>
                <a:off x="882" y="2876"/>
                <a:ext cx="2" cy="38"/>
              </a:xfrm>
              <a:custGeom>
                <a:avLst/>
                <a:gdLst>
                  <a:gd name="T0" fmla="*/ 2 w 2"/>
                  <a:gd name="T1" fmla="*/ 0 h 38"/>
                  <a:gd name="T2" fmla="*/ 2 w 2"/>
                  <a:gd name="T3" fmla="*/ 5 h 38"/>
                  <a:gd name="T4" fmla="*/ 2 w 2"/>
                  <a:gd name="T5" fmla="*/ 10 h 38"/>
                  <a:gd name="T6" fmla="*/ 2 w 2"/>
                  <a:gd name="T7" fmla="*/ 14 h 38"/>
                  <a:gd name="T8" fmla="*/ 1 w 2"/>
                  <a:gd name="T9" fmla="*/ 19 h 38"/>
                  <a:gd name="T10" fmla="*/ 1 w 2"/>
                  <a:gd name="T11" fmla="*/ 24 h 38"/>
                  <a:gd name="T12" fmla="*/ 1 w 2"/>
                  <a:gd name="T13" fmla="*/ 29 h 38"/>
                  <a:gd name="T14" fmla="*/ 0 w 2"/>
                  <a:gd name="T15" fmla="*/ 33 h 38"/>
                  <a:gd name="T16" fmla="*/ 0 w 2"/>
                  <a:gd name="T17" fmla="*/ 38 h 38"/>
                  <a:gd name="T18" fmla="*/ 2 w 2"/>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8"/>
                  <a:gd name="T32" fmla="*/ 2 w 2"/>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8">
                    <a:moveTo>
                      <a:pt x="2" y="0"/>
                    </a:moveTo>
                    <a:lnTo>
                      <a:pt x="2" y="5"/>
                    </a:lnTo>
                    <a:lnTo>
                      <a:pt x="2" y="10"/>
                    </a:lnTo>
                    <a:lnTo>
                      <a:pt x="2" y="14"/>
                    </a:lnTo>
                    <a:lnTo>
                      <a:pt x="1" y="19"/>
                    </a:lnTo>
                    <a:lnTo>
                      <a:pt x="1" y="24"/>
                    </a:lnTo>
                    <a:lnTo>
                      <a:pt x="1" y="29"/>
                    </a:lnTo>
                    <a:lnTo>
                      <a:pt x="0" y="33"/>
                    </a:lnTo>
                    <a:lnTo>
                      <a:pt x="0" y="38"/>
                    </a:lnTo>
                    <a:lnTo>
                      <a:pt x="2"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38" name="Freeform 203">
                <a:extLst>
                  <a:ext uri="{FF2B5EF4-FFF2-40B4-BE49-F238E27FC236}">
                    <a16:creationId xmlns:a16="http://schemas.microsoft.com/office/drawing/2014/main" id="{CDAAB796-F2C2-9A4D-AF72-697A29B27576}"/>
                  </a:ext>
                </a:extLst>
              </p:cNvPr>
              <p:cNvSpPr>
                <a:spLocks/>
              </p:cNvSpPr>
              <p:nvPr/>
            </p:nvSpPr>
            <p:spPr bwMode="auto">
              <a:xfrm>
                <a:off x="882" y="2876"/>
                <a:ext cx="2" cy="38"/>
              </a:xfrm>
              <a:custGeom>
                <a:avLst/>
                <a:gdLst>
                  <a:gd name="T0" fmla="*/ 2 w 2"/>
                  <a:gd name="T1" fmla="*/ 0 h 38"/>
                  <a:gd name="T2" fmla="*/ 2 w 2"/>
                  <a:gd name="T3" fmla="*/ 5 h 38"/>
                  <a:gd name="T4" fmla="*/ 2 w 2"/>
                  <a:gd name="T5" fmla="*/ 10 h 38"/>
                  <a:gd name="T6" fmla="*/ 2 w 2"/>
                  <a:gd name="T7" fmla="*/ 14 h 38"/>
                  <a:gd name="T8" fmla="*/ 1 w 2"/>
                  <a:gd name="T9" fmla="*/ 19 h 38"/>
                  <a:gd name="T10" fmla="*/ 1 w 2"/>
                  <a:gd name="T11" fmla="*/ 24 h 38"/>
                  <a:gd name="T12" fmla="*/ 1 w 2"/>
                  <a:gd name="T13" fmla="*/ 29 h 38"/>
                  <a:gd name="T14" fmla="*/ 0 w 2"/>
                  <a:gd name="T15" fmla="*/ 33 h 38"/>
                  <a:gd name="T16" fmla="*/ 0 w 2"/>
                  <a:gd name="T17" fmla="*/ 38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8"/>
                  <a:gd name="T29" fmla="*/ 2 w 2"/>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8">
                    <a:moveTo>
                      <a:pt x="2" y="0"/>
                    </a:moveTo>
                    <a:lnTo>
                      <a:pt x="2" y="5"/>
                    </a:lnTo>
                    <a:lnTo>
                      <a:pt x="2" y="10"/>
                    </a:lnTo>
                    <a:lnTo>
                      <a:pt x="2" y="14"/>
                    </a:lnTo>
                    <a:lnTo>
                      <a:pt x="1" y="19"/>
                    </a:lnTo>
                    <a:lnTo>
                      <a:pt x="1" y="24"/>
                    </a:lnTo>
                    <a:lnTo>
                      <a:pt x="1" y="29"/>
                    </a:lnTo>
                    <a:lnTo>
                      <a:pt x="0" y="33"/>
                    </a:lnTo>
                    <a:lnTo>
                      <a:pt x="0" y="38"/>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239" name="Freeform 204">
                <a:extLst>
                  <a:ext uri="{FF2B5EF4-FFF2-40B4-BE49-F238E27FC236}">
                    <a16:creationId xmlns:a16="http://schemas.microsoft.com/office/drawing/2014/main" id="{2C95CD90-8CA8-F144-88B3-46DB40D3917F}"/>
                  </a:ext>
                </a:extLst>
              </p:cNvPr>
              <p:cNvSpPr>
                <a:spLocks/>
              </p:cNvSpPr>
              <p:nvPr/>
            </p:nvSpPr>
            <p:spPr bwMode="auto">
              <a:xfrm>
                <a:off x="895" y="2972"/>
                <a:ext cx="77" cy="16"/>
              </a:xfrm>
              <a:custGeom>
                <a:avLst/>
                <a:gdLst>
                  <a:gd name="T0" fmla="*/ 0 w 77"/>
                  <a:gd name="T1" fmla="*/ 0 h 16"/>
                  <a:gd name="T2" fmla="*/ 8 w 77"/>
                  <a:gd name="T3" fmla="*/ 5 h 16"/>
                  <a:gd name="T4" fmla="*/ 17 w 77"/>
                  <a:gd name="T5" fmla="*/ 10 h 16"/>
                  <a:gd name="T6" fmla="*/ 27 w 77"/>
                  <a:gd name="T7" fmla="*/ 13 h 16"/>
                  <a:gd name="T8" fmla="*/ 37 w 77"/>
                  <a:gd name="T9" fmla="*/ 15 h 16"/>
                  <a:gd name="T10" fmla="*/ 48 w 77"/>
                  <a:gd name="T11" fmla="*/ 16 h 16"/>
                  <a:gd name="T12" fmla="*/ 58 w 77"/>
                  <a:gd name="T13" fmla="*/ 15 h 16"/>
                  <a:gd name="T14" fmla="*/ 68 w 77"/>
                  <a:gd name="T15" fmla="*/ 13 h 16"/>
                  <a:gd name="T16" fmla="*/ 77 w 77"/>
                  <a:gd name="T17" fmla="*/ 8 h 16"/>
                  <a:gd name="T18" fmla="*/ 0 w 77"/>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16"/>
                  <a:gd name="T32" fmla="*/ 77 w 77"/>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16">
                    <a:moveTo>
                      <a:pt x="0" y="0"/>
                    </a:moveTo>
                    <a:lnTo>
                      <a:pt x="8" y="5"/>
                    </a:lnTo>
                    <a:lnTo>
                      <a:pt x="17" y="10"/>
                    </a:lnTo>
                    <a:lnTo>
                      <a:pt x="27" y="13"/>
                    </a:lnTo>
                    <a:lnTo>
                      <a:pt x="37" y="15"/>
                    </a:lnTo>
                    <a:lnTo>
                      <a:pt x="48" y="16"/>
                    </a:lnTo>
                    <a:lnTo>
                      <a:pt x="58" y="15"/>
                    </a:lnTo>
                    <a:lnTo>
                      <a:pt x="68" y="13"/>
                    </a:lnTo>
                    <a:lnTo>
                      <a:pt x="77" y="8"/>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40" name="Freeform 205">
                <a:extLst>
                  <a:ext uri="{FF2B5EF4-FFF2-40B4-BE49-F238E27FC236}">
                    <a16:creationId xmlns:a16="http://schemas.microsoft.com/office/drawing/2014/main" id="{38F933D4-FE03-4543-96B1-CCE2D704BA7E}"/>
                  </a:ext>
                </a:extLst>
              </p:cNvPr>
              <p:cNvSpPr>
                <a:spLocks/>
              </p:cNvSpPr>
              <p:nvPr/>
            </p:nvSpPr>
            <p:spPr bwMode="auto">
              <a:xfrm>
                <a:off x="895" y="2972"/>
                <a:ext cx="77" cy="16"/>
              </a:xfrm>
              <a:custGeom>
                <a:avLst/>
                <a:gdLst>
                  <a:gd name="T0" fmla="*/ 0 w 77"/>
                  <a:gd name="T1" fmla="*/ 0 h 16"/>
                  <a:gd name="T2" fmla="*/ 8 w 77"/>
                  <a:gd name="T3" fmla="*/ 5 h 16"/>
                  <a:gd name="T4" fmla="*/ 17 w 77"/>
                  <a:gd name="T5" fmla="*/ 10 h 16"/>
                  <a:gd name="T6" fmla="*/ 27 w 77"/>
                  <a:gd name="T7" fmla="*/ 13 h 16"/>
                  <a:gd name="T8" fmla="*/ 37 w 77"/>
                  <a:gd name="T9" fmla="*/ 15 h 16"/>
                  <a:gd name="T10" fmla="*/ 48 w 77"/>
                  <a:gd name="T11" fmla="*/ 16 h 16"/>
                  <a:gd name="T12" fmla="*/ 58 w 77"/>
                  <a:gd name="T13" fmla="*/ 15 h 16"/>
                  <a:gd name="T14" fmla="*/ 68 w 77"/>
                  <a:gd name="T15" fmla="*/ 13 h 16"/>
                  <a:gd name="T16" fmla="*/ 77 w 77"/>
                  <a:gd name="T17" fmla="*/ 8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6"/>
                  <a:gd name="T29" fmla="*/ 77 w 7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6">
                    <a:moveTo>
                      <a:pt x="0" y="0"/>
                    </a:moveTo>
                    <a:lnTo>
                      <a:pt x="8" y="5"/>
                    </a:lnTo>
                    <a:lnTo>
                      <a:pt x="17" y="10"/>
                    </a:lnTo>
                    <a:lnTo>
                      <a:pt x="27" y="13"/>
                    </a:lnTo>
                    <a:lnTo>
                      <a:pt x="37" y="15"/>
                    </a:lnTo>
                    <a:lnTo>
                      <a:pt x="48" y="16"/>
                    </a:lnTo>
                    <a:lnTo>
                      <a:pt x="58" y="15"/>
                    </a:lnTo>
                    <a:lnTo>
                      <a:pt x="68" y="13"/>
                    </a:lnTo>
                    <a:lnTo>
                      <a:pt x="77" y="8"/>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241" name="Freeform 206">
                <a:extLst>
                  <a:ext uri="{FF2B5EF4-FFF2-40B4-BE49-F238E27FC236}">
                    <a16:creationId xmlns:a16="http://schemas.microsoft.com/office/drawing/2014/main" id="{A9D6A105-0459-C240-8235-14CA6A1F249E}"/>
                  </a:ext>
                </a:extLst>
              </p:cNvPr>
              <p:cNvSpPr>
                <a:spLocks/>
              </p:cNvSpPr>
              <p:nvPr/>
            </p:nvSpPr>
            <p:spPr bwMode="auto">
              <a:xfrm>
                <a:off x="1372" y="2325"/>
                <a:ext cx="5" cy="24"/>
              </a:xfrm>
              <a:custGeom>
                <a:avLst/>
                <a:gdLst>
                  <a:gd name="T0" fmla="*/ 5 w 5"/>
                  <a:gd name="T1" fmla="*/ 24 h 24"/>
                  <a:gd name="T2" fmla="*/ 3 w 5"/>
                  <a:gd name="T3" fmla="*/ 21 h 24"/>
                  <a:gd name="T4" fmla="*/ 3 w 5"/>
                  <a:gd name="T5" fmla="*/ 18 h 24"/>
                  <a:gd name="T6" fmla="*/ 2 w 5"/>
                  <a:gd name="T7" fmla="*/ 15 h 24"/>
                  <a:gd name="T8" fmla="*/ 1 w 5"/>
                  <a:gd name="T9" fmla="*/ 12 h 24"/>
                  <a:gd name="T10" fmla="*/ 1 w 5"/>
                  <a:gd name="T11" fmla="*/ 9 h 24"/>
                  <a:gd name="T12" fmla="*/ 1 w 5"/>
                  <a:gd name="T13" fmla="*/ 6 h 24"/>
                  <a:gd name="T14" fmla="*/ 1 w 5"/>
                  <a:gd name="T15" fmla="*/ 3 h 24"/>
                  <a:gd name="T16" fmla="*/ 0 w 5"/>
                  <a:gd name="T17" fmla="*/ 0 h 24"/>
                  <a:gd name="T18" fmla="*/ 5 w 5"/>
                  <a:gd name="T19" fmla="*/ 24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4"/>
                  <a:gd name="T32" fmla="*/ 5 w 5"/>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4">
                    <a:moveTo>
                      <a:pt x="5" y="24"/>
                    </a:moveTo>
                    <a:lnTo>
                      <a:pt x="3" y="21"/>
                    </a:lnTo>
                    <a:lnTo>
                      <a:pt x="3" y="18"/>
                    </a:lnTo>
                    <a:lnTo>
                      <a:pt x="2" y="15"/>
                    </a:lnTo>
                    <a:lnTo>
                      <a:pt x="1" y="12"/>
                    </a:lnTo>
                    <a:lnTo>
                      <a:pt x="1" y="9"/>
                    </a:lnTo>
                    <a:lnTo>
                      <a:pt x="1" y="6"/>
                    </a:lnTo>
                    <a:lnTo>
                      <a:pt x="1" y="3"/>
                    </a:lnTo>
                    <a:lnTo>
                      <a:pt x="0" y="0"/>
                    </a:lnTo>
                    <a:lnTo>
                      <a:pt x="5" y="24"/>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42" name="Freeform 207">
                <a:extLst>
                  <a:ext uri="{FF2B5EF4-FFF2-40B4-BE49-F238E27FC236}">
                    <a16:creationId xmlns:a16="http://schemas.microsoft.com/office/drawing/2014/main" id="{E32DE96B-592F-094F-91F8-60B5A9EFC003}"/>
                  </a:ext>
                </a:extLst>
              </p:cNvPr>
              <p:cNvSpPr>
                <a:spLocks/>
              </p:cNvSpPr>
              <p:nvPr/>
            </p:nvSpPr>
            <p:spPr bwMode="auto">
              <a:xfrm>
                <a:off x="1372" y="2325"/>
                <a:ext cx="5" cy="24"/>
              </a:xfrm>
              <a:custGeom>
                <a:avLst/>
                <a:gdLst>
                  <a:gd name="T0" fmla="*/ 5 w 5"/>
                  <a:gd name="T1" fmla="*/ 24 h 24"/>
                  <a:gd name="T2" fmla="*/ 3 w 5"/>
                  <a:gd name="T3" fmla="*/ 21 h 24"/>
                  <a:gd name="T4" fmla="*/ 3 w 5"/>
                  <a:gd name="T5" fmla="*/ 18 h 24"/>
                  <a:gd name="T6" fmla="*/ 2 w 5"/>
                  <a:gd name="T7" fmla="*/ 15 h 24"/>
                  <a:gd name="T8" fmla="*/ 1 w 5"/>
                  <a:gd name="T9" fmla="*/ 12 h 24"/>
                  <a:gd name="T10" fmla="*/ 1 w 5"/>
                  <a:gd name="T11" fmla="*/ 9 h 24"/>
                  <a:gd name="T12" fmla="*/ 1 w 5"/>
                  <a:gd name="T13" fmla="*/ 6 h 24"/>
                  <a:gd name="T14" fmla="*/ 1 w 5"/>
                  <a:gd name="T15" fmla="*/ 3 h 24"/>
                  <a:gd name="T16" fmla="*/ 0 w 5"/>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4"/>
                  <a:gd name="T29" fmla="*/ 5 w 5"/>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4">
                    <a:moveTo>
                      <a:pt x="5" y="24"/>
                    </a:moveTo>
                    <a:lnTo>
                      <a:pt x="3" y="21"/>
                    </a:lnTo>
                    <a:lnTo>
                      <a:pt x="3" y="18"/>
                    </a:lnTo>
                    <a:lnTo>
                      <a:pt x="2" y="15"/>
                    </a:lnTo>
                    <a:lnTo>
                      <a:pt x="1" y="12"/>
                    </a:lnTo>
                    <a:lnTo>
                      <a:pt x="1" y="9"/>
                    </a:lnTo>
                    <a:lnTo>
                      <a:pt x="1" y="6"/>
                    </a:lnTo>
                    <a:lnTo>
                      <a:pt x="1" y="3"/>
                    </a:lnTo>
                    <a:lnTo>
                      <a:pt x="0" y="0"/>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243" name="Freeform 208">
                <a:extLst>
                  <a:ext uri="{FF2B5EF4-FFF2-40B4-BE49-F238E27FC236}">
                    <a16:creationId xmlns:a16="http://schemas.microsoft.com/office/drawing/2014/main" id="{B978B9F3-6A49-B04C-9DF0-7E1279986DD3}"/>
                  </a:ext>
                </a:extLst>
              </p:cNvPr>
              <p:cNvSpPr>
                <a:spLocks/>
              </p:cNvSpPr>
              <p:nvPr/>
            </p:nvSpPr>
            <p:spPr bwMode="auto">
              <a:xfrm>
                <a:off x="703" y="704"/>
                <a:ext cx="134" cy="73"/>
              </a:xfrm>
              <a:custGeom>
                <a:avLst/>
                <a:gdLst>
                  <a:gd name="T0" fmla="*/ 134 w 134"/>
                  <a:gd name="T1" fmla="*/ 73 h 73"/>
                  <a:gd name="T2" fmla="*/ 126 w 134"/>
                  <a:gd name="T3" fmla="*/ 73 h 73"/>
                  <a:gd name="T4" fmla="*/ 118 w 134"/>
                  <a:gd name="T5" fmla="*/ 72 h 73"/>
                  <a:gd name="T6" fmla="*/ 108 w 134"/>
                  <a:gd name="T7" fmla="*/ 71 h 73"/>
                  <a:gd name="T8" fmla="*/ 99 w 134"/>
                  <a:gd name="T9" fmla="*/ 69 h 73"/>
                  <a:gd name="T10" fmla="*/ 90 w 134"/>
                  <a:gd name="T11" fmla="*/ 67 h 73"/>
                  <a:gd name="T12" fmla="*/ 80 w 134"/>
                  <a:gd name="T13" fmla="*/ 65 h 73"/>
                  <a:gd name="T14" fmla="*/ 73 w 134"/>
                  <a:gd name="T15" fmla="*/ 63 h 73"/>
                  <a:gd name="T16" fmla="*/ 65 w 134"/>
                  <a:gd name="T17" fmla="*/ 60 h 73"/>
                  <a:gd name="T18" fmla="*/ 58 w 134"/>
                  <a:gd name="T19" fmla="*/ 57 h 73"/>
                  <a:gd name="T20" fmla="*/ 50 w 134"/>
                  <a:gd name="T21" fmla="*/ 52 h 73"/>
                  <a:gd name="T22" fmla="*/ 40 w 134"/>
                  <a:gd name="T23" fmla="*/ 45 h 73"/>
                  <a:gd name="T24" fmla="*/ 31 w 134"/>
                  <a:gd name="T25" fmla="*/ 38 h 73"/>
                  <a:gd name="T26" fmla="*/ 22 w 134"/>
                  <a:gd name="T27" fmla="*/ 29 h 73"/>
                  <a:gd name="T28" fmla="*/ 13 w 134"/>
                  <a:gd name="T29" fmla="*/ 20 h 73"/>
                  <a:gd name="T30" fmla="*/ 6 w 134"/>
                  <a:gd name="T31" fmla="*/ 10 h 73"/>
                  <a:gd name="T32" fmla="*/ 0 w 134"/>
                  <a:gd name="T33" fmla="*/ 0 h 73"/>
                  <a:gd name="T34" fmla="*/ 134 w 134"/>
                  <a:gd name="T35" fmla="*/ 73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73"/>
                  <a:gd name="T56" fmla="*/ 134 w 134"/>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73">
                    <a:moveTo>
                      <a:pt x="134" y="73"/>
                    </a:moveTo>
                    <a:lnTo>
                      <a:pt x="126" y="73"/>
                    </a:lnTo>
                    <a:lnTo>
                      <a:pt x="118" y="72"/>
                    </a:lnTo>
                    <a:lnTo>
                      <a:pt x="108" y="71"/>
                    </a:lnTo>
                    <a:lnTo>
                      <a:pt x="99" y="69"/>
                    </a:lnTo>
                    <a:lnTo>
                      <a:pt x="90" y="67"/>
                    </a:lnTo>
                    <a:lnTo>
                      <a:pt x="80" y="65"/>
                    </a:lnTo>
                    <a:lnTo>
                      <a:pt x="73" y="63"/>
                    </a:lnTo>
                    <a:lnTo>
                      <a:pt x="65" y="60"/>
                    </a:lnTo>
                    <a:lnTo>
                      <a:pt x="58" y="57"/>
                    </a:lnTo>
                    <a:lnTo>
                      <a:pt x="50" y="52"/>
                    </a:lnTo>
                    <a:lnTo>
                      <a:pt x="40" y="45"/>
                    </a:lnTo>
                    <a:lnTo>
                      <a:pt x="31" y="38"/>
                    </a:lnTo>
                    <a:lnTo>
                      <a:pt x="22" y="29"/>
                    </a:lnTo>
                    <a:lnTo>
                      <a:pt x="13" y="20"/>
                    </a:lnTo>
                    <a:lnTo>
                      <a:pt x="6" y="10"/>
                    </a:lnTo>
                    <a:lnTo>
                      <a:pt x="0" y="0"/>
                    </a:lnTo>
                    <a:lnTo>
                      <a:pt x="134" y="73"/>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44" name="Freeform 209">
                <a:extLst>
                  <a:ext uri="{FF2B5EF4-FFF2-40B4-BE49-F238E27FC236}">
                    <a16:creationId xmlns:a16="http://schemas.microsoft.com/office/drawing/2014/main" id="{00B6B69D-A53B-CB47-BE42-08662D169DD9}"/>
                  </a:ext>
                </a:extLst>
              </p:cNvPr>
              <p:cNvSpPr>
                <a:spLocks/>
              </p:cNvSpPr>
              <p:nvPr/>
            </p:nvSpPr>
            <p:spPr bwMode="auto">
              <a:xfrm>
                <a:off x="768" y="762"/>
                <a:ext cx="69" cy="17"/>
              </a:xfrm>
              <a:custGeom>
                <a:avLst/>
                <a:gdLst>
                  <a:gd name="T0" fmla="*/ 0 w 69"/>
                  <a:gd name="T1" fmla="*/ 5 h 17"/>
                  <a:gd name="T2" fmla="*/ 0 w 69"/>
                  <a:gd name="T3" fmla="*/ 5 h 17"/>
                  <a:gd name="T4" fmla="*/ 6 w 69"/>
                  <a:gd name="T5" fmla="*/ 7 h 17"/>
                  <a:gd name="T6" fmla="*/ 14 w 69"/>
                  <a:gd name="T7" fmla="*/ 9 h 17"/>
                  <a:gd name="T8" fmla="*/ 23 w 69"/>
                  <a:gd name="T9" fmla="*/ 11 h 17"/>
                  <a:gd name="T10" fmla="*/ 34 w 69"/>
                  <a:gd name="T11" fmla="*/ 13 h 17"/>
                  <a:gd name="T12" fmla="*/ 43 w 69"/>
                  <a:gd name="T13" fmla="*/ 15 h 17"/>
                  <a:gd name="T14" fmla="*/ 52 w 69"/>
                  <a:gd name="T15" fmla="*/ 16 h 17"/>
                  <a:gd name="T16" fmla="*/ 61 w 69"/>
                  <a:gd name="T17" fmla="*/ 17 h 17"/>
                  <a:gd name="T18" fmla="*/ 69 w 69"/>
                  <a:gd name="T19" fmla="*/ 17 h 17"/>
                  <a:gd name="T20" fmla="*/ 69 w 69"/>
                  <a:gd name="T21" fmla="*/ 13 h 17"/>
                  <a:gd name="T22" fmla="*/ 61 w 69"/>
                  <a:gd name="T23" fmla="*/ 12 h 17"/>
                  <a:gd name="T24" fmla="*/ 53 w 69"/>
                  <a:gd name="T25" fmla="*/ 12 h 17"/>
                  <a:gd name="T26" fmla="*/ 44 w 69"/>
                  <a:gd name="T27" fmla="*/ 11 h 17"/>
                  <a:gd name="T28" fmla="*/ 34 w 69"/>
                  <a:gd name="T29" fmla="*/ 9 h 17"/>
                  <a:gd name="T30" fmla="*/ 25 w 69"/>
                  <a:gd name="T31" fmla="*/ 7 h 17"/>
                  <a:gd name="T32" fmla="*/ 15 w 69"/>
                  <a:gd name="T33" fmla="*/ 5 h 17"/>
                  <a:gd name="T34" fmla="*/ 8 w 69"/>
                  <a:gd name="T35" fmla="*/ 2 h 17"/>
                  <a:gd name="T36" fmla="*/ 1 w 69"/>
                  <a:gd name="T37" fmla="*/ 0 h 17"/>
                  <a:gd name="T38" fmla="*/ 1 w 69"/>
                  <a:gd name="T39" fmla="*/ 1 h 17"/>
                  <a:gd name="T40" fmla="*/ 0 w 69"/>
                  <a:gd name="T41" fmla="*/ 5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17"/>
                  <a:gd name="T65" fmla="*/ 69 w 69"/>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17">
                    <a:moveTo>
                      <a:pt x="0" y="5"/>
                    </a:moveTo>
                    <a:lnTo>
                      <a:pt x="0" y="5"/>
                    </a:lnTo>
                    <a:lnTo>
                      <a:pt x="6" y="7"/>
                    </a:lnTo>
                    <a:lnTo>
                      <a:pt x="14" y="9"/>
                    </a:lnTo>
                    <a:lnTo>
                      <a:pt x="23" y="11"/>
                    </a:lnTo>
                    <a:lnTo>
                      <a:pt x="34" y="13"/>
                    </a:lnTo>
                    <a:lnTo>
                      <a:pt x="43" y="15"/>
                    </a:lnTo>
                    <a:lnTo>
                      <a:pt x="52" y="16"/>
                    </a:lnTo>
                    <a:lnTo>
                      <a:pt x="61" y="17"/>
                    </a:lnTo>
                    <a:lnTo>
                      <a:pt x="69" y="17"/>
                    </a:lnTo>
                    <a:lnTo>
                      <a:pt x="69" y="13"/>
                    </a:lnTo>
                    <a:lnTo>
                      <a:pt x="61" y="12"/>
                    </a:lnTo>
                    <a:lnTo>
                      <a:pt x="53" y="12"/>
                    </a:lnTo>
                    <a:lnTo>
                      <a:pt x="44" y="11"/>
                    </a:lnTo>
                    <a:lnTo>
                      <a:pt x="34" y="9"/>
                    </a:lnTo>
                    <a:lnTo>
                      <a:pt x="25" y="7"/>
                    </a:lnTo>
                    <a:lnTo>
                      <a:pt x="15" y="5"/>
                    </a:lnTo>
                    <a:lnTo>
                      <a:pt x="8" y="2"/>
                    </a:lnTo>
                    <a:lnTo>
                      <a:pt x="1" y="0"/>
                    </a:lnTo>
                    <a:lnTo>
                      <a:pt x="1" y="1"/>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45" name="Freeform 210">
                <a:extLst>
                  <a:ext uri="{FF2B5EF4-FFF2-40B4-BE49-F238E27FC236}">
                    <a16:creationId xmlns:a16="http://schemas.microsoft.com/office/drawing/2014/main" id="{DD958EEC-3DEE-904D-B4B6-866C1030F38A}"/>
                  </a:ext>
                </a:extLst>
              </p:cNvPr>
              <p:cNvSpPr>
                <a:spLocks/>
              </p:cNvSpPr>
              <p:nvPr/>
            </p:nvSpPr>
            <p:spPr bwMode="auto">
              <a:xfrm>
                <a:off x="702" y="703"/>
                <a:ext cx="67" cy="64"/>
              </a:xfrm>
              <a:custGeom>
                <a:avLst/>
                <a:gdLst>
                  <a:gd name="T0" fmla="*/ 0 w 67"/>
                  <a:gd name="T1" fmla="*/ 1 h 64"/>
                  <a:gd name="T2" fmla="*/ 5 w 67"/>
                  <a:gd name="T3" fmla="*/ 12 h 64"/>
                  <a:gd name="T4" fmla="*/ 13 w 67"/>
                  <a:gd name="T5" fmla="*/ 22 h 64"/>
                  <a:gd name="T6" fmla="*/ 21 w 67"/>
                  <a:gd name="T7" fmla="*/ 31 h 64"/>
                  <a:gd name="T8" fmla="*/ 31 w 67"/>
                  <a:gd name="T9" fmla="*/ 40 h 64"/>
                  <a:gd name="T10" fmla="*/ 40 w 67"/>
                  <a:gd name="T11" fmla="*/ 48 h 64"/>
                  <a:gd name="T12" fmla="*/ 49 w 67"/>
                  <a:gd name="T13" fmla="*/ 55 h 64"/>
                  <a:gd name="T14" fmla="*/ 58 w 67"/>
                  <a:gd name="T15" fmla="*/ 60 h 64"/>
                  <a:gd name="T16" fmla="*/ 66 w 67"/>
                  <a:gd name="T17" fmla="*/ 64 h 64"/>
                  <a:gd name="T18" fmla="*/ 67 w 67"/>
                  <a:gd name="T19" fmla="*/ 60 h 64"/>
                  <a:gd name="T20" fmla="*/ 60 w 67"/>
                  <a:gd name="T21" fmla="*/ 56 h 64"/>
                  <a:gd name="T22" fmla="*/ 52 w 67"/>
                  <a:gd name="T23" fmla="*/ 51 h 64"/>
                  <a:gd name="T24" fmla="*/ 43 w 67"/>
                  <a:gd name="T25" fmla="*/ 45 h 64"/>
                  <a:gd name="T26" fmla="*/ 33 w 67"/>
                  <a:gd name="T27" fmla="*/ 37 h 64"/>
                  <a:gd name="T28" fmla="*/ 24 w 67"/>
                  <a:gd name="T29" fmla="*/ 28 h 64"/>
                  <a:gd name="T30" fmla="*/ 16 w 67"/>
                  <a:gd name="T31" fmla="*/ 19 h 64"/>
                  <a:gd name="T32" fmla="*/ 9 w 67"/>
                  <a:gd name="T33" fmla="*/ 10 h 64"/>
                  <a:gd name="T34" fmla="*/ 4 w 67"/>
                  <a:gd name="T35" fmla="*/ 0 h 64"/>
                  <a:gd name="T36" fmla="*/ 0 w 67"/>
                  <a:gd name="T37" fmla="*/ 1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64"/>
                  <a:gd name="T59" fmla="*/ 67 w 67"/>
                  <a:gd name="T60" fmla="*/ 64 h 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64">
                    <a:moveTo>
                      <a:pt x="0" y="1"/>
                    </a:moveTo>
                    <a:lnTo>
                      <a:pt x="5" y="12"/>
                    </a:lnTo>
                    <a:lnTo>
                      <a:pt x="13" y="22"/>
                    </a:lnTo>
                    <a:lnTo>
                      <a:pt x="21" y="31"/>
                    </a:lnTo>
                    <a:lnTo>
                      <a:pt x="31" y="40"/>
                    </a:lnTo>
                    <a:lnTo>
                      <a:pt x="40" y="48"/>
                    </a:lnTo>
                    <a:lnTo>
                      <a:pt x="49" y="55"/>
                    </a:lnTo>
                    <a:lnTo>
                      <a:pt x="58" y="60"/>
                    </a:lnTo>
                    <a:lnTo>
                      <a:pt x="66" y="64"/>
                    </a:lnTo>
                    <a:lnTo>
                      <a:pt x="67" y="60"/>
                    </a:lnTo>
                    <a:lnTo>
                      <a:pt x="60" y="56"/>
                    </a:lnTo>
                    <a:lnTo>
                      <a:pt x="52" y="51"/>
                    </a:lnTo>
                    <a:lnTo>
                      <a:pt x="43" y="45"/>
                    </a:lnTo>
                    <a:lnTo>
                      <a:pt x="33" y="37"/>
                    </a:lnTo>
                    <a:lnTo>
                      <a:pt x="24" y="28"/>
                    </a:lnTo>
                    <a:lnTo>
                      <a:pt x="16" y="19"/>
                    </a:lnTo>
                    <a:lnTo>
                      <a:pt x="9" y="10"/>
                    </a:lnTo>
                    <a:lnTo>
                      <a:pt x="4"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46" name="Freeform 211">
                <a:extLst>
                  <a:ext uri="{FF2B5EF4-FFF2-40B4-BE49-F238E27FC236}">
                    <a16:creationId xmlns:a16="http://schemas.microsoft.com/office/drawing/2014/main" id="{6295E3EF-3D38-A147-A9DC-DB2A3646F071}"/>
                  </a:ext>
                </a:extLst>
              </p:cNvPr>
              <p:cNvSpPr>
                <a:spLocks/>
              </p:cNvSpPr>
              <p:nvPr/>
            </p:nvSpPr>
            <p:spPr bwMode="auto">
              <a:xfrm>
                <a:off x="642" y="704"/>
                <a:ext cx="61" cy="155"/>
              </a:xfrm>
              <a:custGeom>
                <a:avLst/>
                <a:gdLst>
                  <a:gd name="T0" fmla="*/ 61 w 61"/>
                  <a:gd name="T1" fmla="*/ 0 h 155"/>
                  <a:gd name="T2" fmla="*/ 61 w 61"/>
                  <a:gd name="T3" fmla="*/ 2 h 155"/>
                  <a:gd name="T4" fmla="*/ 60 w 61"/>
                  <a:gd name="T5" fmla="*/ 8 h 155"/>
                  <a:gd name="T6" fmla="*/ 60 w 61"/>
                  <a:gd name="T7" fmla="*/ 15 h 155"/>
                  <a:gd name="T8" fmla="*/ 60 w 61"/>
                  <a:gd name="T9" fmla="*/ 22 h 155"/>
                  <a:gd name="T10" fmla="*/ 60 w 61"/>
                  <a:gd name="T11" fmla="*/ 30 h 155"/>
                  <a:gd name="T12" fmla="*/ 60 w 61"/>
                  <a:gd name="T13" fmla="*/ 36 h 155"/>
                  <a:gd name="T14" fmla="*/ 60 w 61"/>
                  <a:gd name="T15" fmla="*/ 41 h 155"/>
                  <a:gd name="T16" fmla="*/ 60 w 61"/>
                  <a:gd name="T17" fmla="*/ 44 h 155"/>
                  <a:gd name="T18" fmla="*/ 59 w 61"/>
                  <a:gd name="T19" fmla="*/ 49 h 155"/>
                  <a:gd name="T20" fmla="*/ 59 w 61"/>
                  <a:gd name="T21" fmla="*/ 52 h 155"/>
                  <a:gd name="T22" fmla="*/ 60 w 61"/>
                  <a:gd name="T23" fmla="*/ 55 h 155"/>
                  <a:gd name="T24" fmla="*/ 60 w 61"/>
                  <a:gd name="T25" fmla="*/ 57 h 155"/>
                  <a:gd name="T26" fmla="*/ 59 w 61"/>
                  <a:gd name="T27" fmla="*/ 59 h 155"/>
                  <a:gd name="T28" fmla="*/ 58 w 61"/>
                  <a:gd name="T29" fmla="*/ 62 h 155"/>
                  <a:gd name="T30" fmla="*/ 56 w 61"/>
                  <a:gd name="T31" fmla="*/ 65 h 155"/>
                  <a:gd name="T32" fmla="*/ 52 w 61"/>
                  <a:gd name="T33" fmla="*/ 70 h 155"/>
                  <a:gd name="T34" fmla="*/ 51 w 61"/>
                  <a:gd name="T35" fmla="*/ 71 h 155"/>
                  <a:gd name="T36" fmla="*/ 50 w 61"/>
                  <a:gd name="T37" fmla="*/ 72 h 155"/>
                  <a:gd name="T38" fmla="*/ 49 w 61"/>
                  <a:gd name="T39" fmla="*/ 72 h 155"/>
                  <a:gd name="T40" fmla="*/ 49 w 61"/>
                  <a:gd name="T41" fmla="*/ 73 h 155"/>
                  <a:gd name="T42" fmla="*/ 48 w 61"/>
                  <a:gd name="T43" fmla="*/ 73 h 155"/>
                  <a:gd name="T44" fmla="*/ 48 w 61"/>
                  <a:gd name="T45" fmla="*/ 74 h 155"/>
                  <a:gd name="T46" fmla="*/ 47 w 61"/>
                  <a:gd name="T47" fmla="*/ 74 h 155"/>
                  <a:gd name="T48" fmla="*/ 47 w 61"/>
                  <a:gd name="T49" fmla="*/ 74 h 155"/>
                  <a:gd name="T50" fmla="*/ 46 w 61"/>
                  <a:gd name="T51" fmla="*/ 84 h 155"/>
                  <a:gd name="T52" fmla="*/ 44 w 61"/>
                  <a:gd name="T53" fmla="*/ 95 h 155"/>
                  <a:gd name="T54" fmla="*/ 43 w 61"/>
                  <a:gd name="T55" fmla="*/ 105 h 155"/>
                  <a:gd name="T56" fmla="*/ 42 w 61"/>
                  <a:gd name="T57" fmla="*/ 114 h 155"/>
                  <a:gd name="T58" fmla="*/ 41 w 61"/>
                  <a:gd name="T59" fmla="*/ 125 h 155"/>
                  <a:gd name="T60" fmla="*/ 41 w 61"/>
                  <a:gd name="T61" fmla="*/ 135 h 155"/>
                  <a:gd name="T62" fmla="*/ 40 w 61"/>
                  <a:gd name="T63" fmla="*/ 145 h 155"/>
                  <a:gd name="T64" fmla="*/ 39 w 61"/>
                  <a:gd name="T65" fmla="*/ 155 h 155"/>
                  <a:gd name="T66" fmla="*/ 35 w 61"/>
                  <a:gd name="T67" fmla="*/ 150 h 155"/>
                  <a:gd name="T68" fmla="*/ 30 w 61"/>
                  <a:gd name="T69" fmla="*/ 145 h 155"/>
                  <a:gd name="T70" fmla="*/ 24 w 61"/>
                  <a:gd name="T71" fmla="*/ 140 h 155"/>
                  <a:gd name="T72" fmla="*/ 18 w 61"/>
                  <a:gd name="T73" fmla="*/ 136 h 155"/>
                  <a:gd name="T74" fmla="*/ 16 w 61"/>
                  <a:gd name="T75" fmla="*/ 135 h 155"/>
                  <a:gd name="T76" fmla="*/ 13 w 61"/>
                  <a:gd name="T77" fmla="*/ 134 h 155"/>
                  <a:gd name="T78" fmla="*/ 11 w 61"/>
                  <a:gd name="T79" fmla="*/ 134 h 155"/>
                  <a:gd name="T80" fmla="*/ 8 w 61"/>
                  <a:gd name="T81" fmla="*/ 135 h 155"/>
                  <a:gd name="T82" fmla="*/ 6 w 61"/>
                  <a:gd name="T83" fmla="*/ 137 h 155"/>
                  <a:gd name="T84" fmla="*/ 4 w 61"/>
                  <a:gd name="T85" fmla="*/ 140 h 155"/>
                  <a:gd name="T86" fmla="*/ 2 w 61"/>
                  <a:gd name="T87" fmla="*/ 144 h 155"/>
                  <a:gd name="T88" fmla="*/ 0 w 61"/>
                  <a:gd name="T89" fmla="*/ 149 h 155"/>
                  <a:gd name="T90" fmla="*/ 61 w 61"/>
                  <a:gd name="T91" fmla="*/ 0 h 1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55"/>
                  <a:gd name="T140" fmla="*/ 61 w 61"/>
                  <a:gd name="T141" fmla="*/ 155 h 1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55">
                    <a:moveTo>
                      <a:pt x="61" y="0"/>
                    </a:moveTo>
                    <a:lnTo>
                      <a:pt x="61" y="2"/>
                    </a:lnTo>
                    <a:lnTo>
                      <a:pt x="60" y="8"/>
                    </a:lnTo>
                    <a:lnTo>
                      <a:pt x="60" y="15"/>
                    </a:lnTo>
                    <a:lnTo>
                      <a:pt x="60" y="22"/>
                    </a:lnTo>
                    <a:lnTo>
                      <a:pt x="60" y="30"/>
                    </a:lnTo>
                    <a:lnTo>
                      <a:pt x="60" y="36"/>
                    </a:lnTo>
                    <a:lnTo>
                      <a:pt x="60" y="41"/>
                    </a:lnTo>
                    <a:lnTo>
                      <a:pt x="60" y="44"/>
                    </a:lnTo>
                    <a:lnTo>
                      <a:pt x="59" y="49"/>
                    </a:lnTo>
                    <a:lnTo>
                      <a:pt x="59" y="52"/>
                    </a:lnTo>
                    <a:lnTo>
                      <a:pt x="60" y="55"/>
                    </a:lnTo>
                    <a:lnTo>
                      <a:pt x="60" y="57"/>
                    </a:lnTo>
                    <a:lnTo>
                      <a:pt x="59" y="59"/>
                    </a:lnTo>
                    <a:lnTo>
                      <a:pt x="58" y="62"/>
                    </a:lnTo>
                    <a:lnTo>
                      <a:pt x="56" y="65"/>
                    </a:lnTo>
                    <a:lnTo>
                      <a:pt x="52" y="70"/>
                    </a:lnTo>
                    <a:lnTo>
                      <a:pt x="51" y="71"/>
                    </a:lnTo>
                    <a:lnTo>
                      <a:pt x="50" y="72"/>
                    </a:lnTo>
                    <a:lnTo>
                      <a:pt x="49" y="72"/>
                    </a:lnTo>
                    <a:lnTo>
                      <a:pt x="49" y="73"/>
                    </a:lnTo>
                    <a:lnTo>
                      <a:pt x="48" y="73"/>
                    </a:lnTo>
                    <a:lnTo>
                      <a:pt x="48" y="74"/>
                    </a:lnTo>
                    <a:lnTo>
                      <a:pt x="47" y="74"/>
                    </a:lnTo>
                    <a:lnTo>
                      <a:pt x="46" y="84"/>
                    </a:lnTo>
                    <a:lnTo>
                      <a:pt x="44" y="95"/>
                    </a:lnTo>
                    <a:lnTo>
                      <a:pt x="43" y="105"/>
                    </a:lnTo>
                    <a:lnTo>
                      <a:pt x="42" y="114"/>
                    </a:lnTo>
                    <a:lnTo>
                      <a:pt x="41" y="125"/>
                    </a:lnTo>
                    <a:lnTo>
                      <a:pt x="41" y="135"/>
                    </a:lnTo>
                    <a:lnTo>
                      <a:pt x="40" y="145"/>
                    </a:lnTo>
                    <a:lnTo>
                      <a:pt x="39" y="155"/>
                    </a:lnTo>
                    <a:lnTo>
                      <a:pt x="35" y="150"/>
                    </a:lnTo>
                    <a:lnTo>
                      <a:pt x="30" y="145"/>
                    </a:lnTo>
                    <a:lnTo>
                      <a:pt x="24" y="140"/>
                    </a:lnTo>
                    <a:lnTo>
                      <a:pt x="18" y="136"/>
                    </a:lnTo>
                    <a:lnTo>
                      <a:pt x="16" y="135"/>
                    </a:lnTo>
                    <a:lnTo>
                      <a:pt x="13" y="134"/>
                    </a:lnTo>
                    <a:lnTo>
                      <a:pt x="11" y="134"/>
                    </a:lnTo>
                    <a:lnTo>
                      <a:pt x="8" y="135"/>
                    </a:lnTo>
                    <a:lnTo>
                      <a:pt x="6" y="137"/>
                    </a:lnTo>
                    <a:lnTo>
                      <a:pt x="4" y="140"/>
                    </a:lnTo>
                    <a:lnTo>
                      <a:pt x="2" y="144"/>
                    </a:lnTo>
                    <a:lnTo>
                      <a:pt x="0" y="149"/>
                    </a:lnTo>
                    <a:lnTo>
                      <a:pt x="61"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grpSp>
        <p:sp>
          <p:nvSpPr>
            <p:cNvPr id="6" name="Freeform 212">
              <a:extLst>
                <a:ext uri="{FF2B5EF4-FFF2-40B4-BE49-F238E27FC236}">
                  <a16:creationId xmlns:a16="http://schemas.microsoft.com/office/drawing/2014/main" id="{807BE782-1244-3C43-BADB-864D6DD88469}"/>
                </a:ext>
              </a:extLst>
            </p:cNvPr>
            <p:cNvSpPr>
              <a:spLocks/>
            </p:cNvSpPr>
            <p:nvPr/>
          </p:nvSpPr>
          <p:spPr bwMode="auto">
            <a:xfrm>
              <a:off x="3771" y="353"/>
              <a:ext cx="5" cy="43"/>
            </a:xfrm>
            <a:custGeom>
              <a:avLst/>
              <a:gdLst>
                <a:gd name="T0" fmla="*/ 3 w 6"/>
                <a:gd name="T1" fmla="*/ 38 h 47"/>
                <a:gd name="T2" fmla="*/ 3 w 6"/>
                <a:gd name="T3" fmla="*/ 39 h 47"/>
                <a:gd name="T4" fmla="*/ 3 w 6"/>
                <a:gd name="T5" fmla="*/ 36 h 47"/>
                <a:gd name="T6" fmla="*/ 3 w 6"/>
                <a:gd name="T7" fmla="*/ 32 h 47"/>
                <a:gd name="T8" fmla="*/ 3 w 6"/>
                <a:gd name="T9" fmla="*/ 27 h 47"/>
                <a:gd name="T10" fmla="*/ 3 w 6"/>
                <a:gd name="T11" fmla="*/ 20 h 47"/>
                <a:gd name="T12" fmla="*/ 3 w 6"/>
                <a:gd name="T13" fmla="*/ 15 h 47"/>
                <a:gd name="T14" fmla="*/ 3 w 6"/>
                <a:gd name="T15" fmla="*/ 8 h 47"/>
                <a:gd name="T16" fmla="*/ 4 w 6"/>
                <a:gd name="T17" fmla="*/ 5 h 47"/>
                <a:gd name="T18" fmla="*/ 4 w 6"/>
                <a:gd name="T19" fmla="*/ 3 h 47"/>
                <a:gd name="T20" fmla="*/ 2 w 6"/>
                <a:gd name="T21" fmla="*/ 0 h 47"/>
                <a:gd name="T22" fmla="*/ 1 w 6"/>
                <a:gd name="T23" fmla="*/ 4 h 47"/>
                <a:gd name="T24" fmla="*/ 0 w 6"/>
                <a:gd name="T25" fmla="*/ 8 h 47"/>
                <a:gd name="T26" fmla="*/ 0 w 6"/>
                <a:gd name="T27" fmla="*/ 15 h 47"/>
                <a:gd name="T28" fmla="*/ 0 w 6"/>
                <a:gd name="T29" fmla="*/ 20 h 47"/>
                <a:gd name="T30" fmla="*/ 0 w 6"/>
                <a:gd name="T31" fmla="*/ 27 h 47"/>
                <a:gd name="T32" fmla="*/ 0 w 6"/>
                <a:gd name="T33" fmla="*/ 32 h 47"/>
                <a:gd name="T34" fmla="*/ 0 w 6"/>
                <a:gd name="T35" fmla="*/ 36 h 47"/>
                <a:gd name="T36" fmla="*/ 0 w 6"/>
                <a:gd name="T37" fmla="*/ 38 h 47"/>
                <a:gd name="T38" fmla="*/ 0 w 6"/>
                <a:gd name="T39" fmla="*/ 38 h 47"/>
                <a:gd name="T40" fmla="*/ 3 w 6"/>
                <a:gd name="T41" fmla="*/ 38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
                <a:gd name="T64" fmla="*/ 0 h 47"/>
                <a:gd name="T65" fmla="*/ 6 w 6"/>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 h="47">
                  <a:moveTo>
                    <a:pt x="4" y="46"/>
                  </a:moveTo>
                  <a:lnTo>
                    <a:pt x="4" y="47"/>
                  </a:lnTo>
                  <a:lnTo>
                    <a:pt x="4" y="43"/>
                  </a:lnTo>
                  <a:lnTo>
                    <a:pt x="4" y="38"/>
                  </a:lnTo>
                  <a:lnTo>
                    <a:pt x="4" y="32"/>
                  </a:lnTo>
                  <a:lnTo>
                    <a:pt x="4" y="24"/>
                  </a:lnTo>
                  <a:lnTo>
                    <a:pt x="4" y="17"/>
                  </a:lnTo>
                  <a:lnTo>
                    <a:pt x="4" y="10"/>
                  </a:lnTo>
                  <a:lnTo>
                    <a:pt x="6" y="5"/>
                  </a:lnTo>
                  <a:lnTo>
                    <a:pt x="6" y="3"/>
                  </a:lnTo>
                  <a:lnTo>
                    <a:pt x="2" y="0"/>
                  </a:lnTo>
                  <a:lnTo>
                    <a:pt x="1" y="4"/>
                  </a:lnTo>
                  <a:lnTo>
                    <a:pt x="0" y="10"/>
                  </a:lnTo>
                  <a:lnTo>
                    <a:pt x="0" y="17"/>
                  </a:lnTo>
                  <a:lnTo>
                    <a:pt x="0" y="24"/>
                  </a:lnTo>
                  <a:lnTo>
                    <a:pt x="0" y="32"/>
                  </a:lnTo>
                  <a:lnTo>
                    <a:pt x="0" y="38"/>
                  </a:lnTo>
                  <a:lnTo>
                    <a:pt x="0" y="43"/>
                  </a:lnTo>
                  <a:lnTo>
                    <a:pt x="0" y="45"/>
                  </a:lnTo>
                  <a:lnTo>
                    <a:pt x="0" y="46"/>
                  </a:lnTo>
                  <a:lnTo>
                    <a:pt x="4" y="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7" name="Freeform 213">
              <a:extLst>
                <a:ext uri="{FF2B5EF4-FFF2-40B4-BE49-F238E27FC236}">
                  <a16:creationId xmlns:a16="http://schemas.microsoft.com/office/drawing/2014/main" id="{9192F164-08AE-7546-B6D1-F1CD0BF11B20}"/>
                </a:ext>
              </a:extLst>
            </p:cNvPr>
            <p:cNvSpPr>
              <a:spLocks/>
            </p:cNvSpPr>
            <p:nvPr/>
          </p:nvSpPr>
          <p:spPr bwMode="auto">
            <a:xfrm>
              <a:off x="3764" y="395"/>
              <a:ext cx="10" cy="24"/>
            </a:xfrm>
            <a:custGeom>
              <a:avLst/>
              <a:gdLst>
                <a:gd name="T0" fmla="*/ 3 w 12"/>
                <a:gd name="T1" fmla="*/ 21 h 27"/>
                <a:gd name="T2" fmla="*/ 3 w 12"/>
                <a:gd name="T3" fmla="*/ 21 h 27"/>
                <a:gd name="T4" fmla="*/ 6 w 12"/>
                <a:gd name="T5" fmla="*/ 18 h 27"/>
                <a:gd name="T6" fmla="*/ 7 w 12"/>
                <a:gd name="T7" fmla="*/ 15 h 27"/>
                <a:gd name="T8" fmla="*/ 8 w 12"/>
                <a:gd name="T9" fmla="*/ 12 h 27"/>
                <a:gd name="T10" fmla="*/ 8 w 12"/>
                <a:gd name="T11" fmla="*/ 11 h 27"/>
                <a:gd name="T12" fmla="*/ 8 w 12"/>
                <a:gd name="T13" fmla="*/ 9 h 27"/>
                <a:gd name="T14" fmla="*/ 8 w 12"/>
                <a:gd name="T15" fmla="*/ 6 h 27"/>
                <a:gd name="T16" fmla="*/ 8 w 12"/>
                <a:gd name="T17" fmla="*/ 4 h 27"/>
                <a:gd name="T18" fmla="*/ 8 w 12"/>
                <a:gd name="T19" fmla="*/ 0 h 27"/>
                <a:gd name="T20" fmla="*/ 6 w 12"/>
                <a:gd name="T21" fmla="*/ 0 h 27"/>
                <a:gd name="T22" fmla="*/ 5 w 12"/>
                <a:gd name="T23" fmla="*/ 4 h 27"/>
                <a:gd name="T24" fmla="*/ 5 w 12"/>
                <a:gd name="T25" fmla="*/ 6 h 27"/>
                <a:gd name="T26" fmla="*/ 5 w 12"/>
                <a:gd name="T27" fmla="*/ 9 h 27"/>
                <a:gd name="T28" fmla="*/ 5 w 12"/>
                <a:gd name="T29" fmla="*/ 11 h 27"/>
                <a:gd name="T30" fmla="*/ 5 w 12"/>
                <a:gd name="T31" fmla="*/ 11 h 27"/>
                <a:gd name="T32" fmla="*/ 4 w 12"/>
                <a:gd name="T33" fmla="*/ 12 h 27"/>
                <a:gd name="T34" fmla="*/ 3 w 12"/>
                <a:gd name="T35" fmla="*/ 16 h 27"/>
                <a:gd name="T36" fmla="*/ 0 w 12"/>
                <a:gd name="T37" fmla="*/ 19 h 27"/>
                <a:gd name="T38" fmla="*/ 0 w 12"/>
                <a:gd name="T39" fmla="*/ 19 h 27"/>
                <a:gd name="T40" fmla="*/ 3 w 12"/>
                <a:gd name="T41" fmla="*/ 21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7"/>
                <a:gd name="T65" fmla="*/ 12 w 12"/>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7">
                  <a:moveTo>
                    <a:pt x="3" y="27"/>
                  </a:moveTo>
                  <a:lnTo>
                    <a:pt x="3" y="27"/>
                  </a:lnTo>
                  <a:lnTo>
                    <a:pt x="8" y="23"/>
                  </a:lnTo>
                  <a:lnTo>
                    <a:pt x="10" y="19"/>
                  </a:lnTo>
                  <a:lnTo>
                    <a:pt x="11" y="15"/>
                  </a:lnTo>
                  <a:lnTo>
                    <a:pt x="12" y="13"/>
                  </a:lnTo>
                  <a:lnTo>
                    <a:pt x="12" y="11"/>
                  </a:lnTo>
                  <a:lnTo>
                    <a:pt x="11" y="8"/>
                  </a:lnTo>
                  <a:lnTo>
                    <a:pt x="11" y="5"/>
                  </a:lnTo>
                  <a:lnTo>
                    <a:pt x="12" y="0"/>
                  </a:lnTo>
                  <a:lnTo>
                    <a:pt x="8" y="0"/>
                  </a:lnTo>
                  <a:lnTo>
                    <a:pt x="7" y="5"/>
                  </a:lnTo>
                  <a:lnTo>
                    <a:pt x="7" y="8"/>
                  </a:lnTo>
                  <a:lnTo>
                    <a:pt x="7" y="11"/>
                  </a:lnTo>
                  <a:lnTo>
                    <a:pt x="7" y="13"/>
                  </a:lnTo>
                  <a:lnTo>
                    <a:pt x="7" y="14"/>
                  </a:lnTo>
                  <a:lnTo>
                    <a:pt x="6" y="16"/>
                  </a:lnTo>
                  <a:lnTo>
                    <a:pt x="3" y="20"/>
                  </a:lnTo>
                  <a:lnTo>
                    <a:pt x="0" y="24"/>
                  </a:lnTo>
                  <a:lnTo>
                    <a:pt x="3" y="2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 name="Freeform 214">
              <a:extLst>
                <a:ext uri="{FF2B5EF4-FFF2-40B4-BE49-F238E27FC236}">
                  <a16:creationId xmlns:a16="http://schemas.microsoft.com/office/drawing/2014/main" id="{A3B18BAA-4D06-5C40-BDE8-0ADECE53BC71}"/>
                </a:ext>
              </a:extLst>
            </p:cNvPr>
            <p:cNvSpPr>
              <a:spLocks/>
            </p:cNvSpPr>
            <p:nvPr/>
          </p:nvSpPr>
          <p:spPr bwMode="auto">
            <a:xfrm>
              <a:off x="3759" y="417"/>
              <a:ext cx="8" cy="7"/>
            </a:xfrm>
            <a:custGeom>
              <a:avLst/>
              <a:gdLst>
                <a:gd name="T0" fmla="*/ 4 w 9"/>
                <a:gd name="T1" fmla="*/ 4 h 8"/>
                <a:gd name="T2" fmla="*/ 4 w 9"/>
                <a:gd name="T3" fmla="*/ 6 h 8"/>
                <a:gd name="T4" fmla="*/ 4 w 9"/>
                <a:gd name="T5" fmla="*/ 6 h 8"/>
                <a:gd name="T6" fmla="*/ 4 w 9"/>
                <a:gd name="T7" fmla="*/ 5 h 8"/>
                <a:gd name="T8" fmla="*/ 4 w 9"/>
                <a:gd name="T9" fmla="*/ 5 h 8"/>
                <a:gd name="T10" fmla="*/ 4 w 9"/>
                <a:gd name="T11" fmla="*/ 5 h 8"/>
                <a:gd name="T12" fmla="*/ 5 w 9"/>
                <a:gd name="T13" fmla="*/ 4 h 8"/>
                <a:gd name="T14" fmla="*/ 5 w 9"/>
                <a:gd name="T15" fmla="*/ 4 h 8"/>
                <a:gd name="T16" fmla="*/ 6 w 9"/>
                <a:gd name="T17" fmla="*/ 4 h 8"/>
                <a:gd name="T18" fmla="*/ 7 w 9"/>
                <a:gd name="T19" fmla="*/ 3 h 8"/>
                <a:gd name="T20" fmla="*/ 4 w 9"/>
                <a:gd name="T21" fmla="*/ 0 h 8"/>
                <a:gd name="T22" fmla="*/ 4 w 9"/>
                <a:gd name="T23" fmla="*/ 1 h 8"/>
                <a:gd name="T24" fmla="*/ 4 w 9"/>
                <a:gd name="T25" fmla="*/ 2 h 8"/>
                <a:gd name="T26" fmla="*/ 4 w 9"/>
                <a:gd name="T27" fmla="*/ 3 h 8"/>
                <a:gd name="T28" fmla="*/ 3 w 9"/>
                <a:gd name="T29" fmla="*/ 3 h 8"/>
                <a:gd name="T30" fmla="*/ 3 w 9"/>
                <a:gd name="T31" fmla="*/ 4 h 8"/>
                <a:gd name="T32" fmla="*/ 2 w 9"/>
                <a:gd name="T33" fmla="*/ 4 h 8"/>
                <a:gd name="T34" fmla="*/ 2 w 9"/>
                <a:gd name="T35" fmla="*/ 4 h 8"/>
                <a:gd name="T36" fmla="*/ 2 w 9"/>
                <a:gd name="T37" fmla="*/ 4 h 8"/>
                <a:gd name="T38" fmla="*/ 0 w 9"/>
                <a:gd name="T39" fmla="*/ 4 h 8"/>
                <a:gd name="T40" fmla="*/ 4 w 9"/>
                <a:gd name="T41" fmla="*/ 4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8"/>
                <a:gd name="T65" fmla="*/ 9 w 9"/>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8">
                  <a:moveTo>
                    <a:pt x="5" y="6"/>
                  </a:moveTo>
                  <a:lnTo>
                    <a:pt x="4" y="8"/>
                  </a:lnTo>
                  <a:lnTo>
                    <a:pt x="5" y="8"/>
                  </a:lnTo>
                  <a:lnTo>
                    <a:pt x="5" y="7"/>
                  </a:lnTo>
                  <a:lnTo>
                    <a:pt x="6" y="7"/>
                  </a:lnTo>
                  <a:lnTo>
                    <a:pt x="7" y="6"/>
                  </a:lnTo>
                  <a:lnTo>
                    <a:pt x="7" y="5"/>
                  </a:lnTo>
                  <a:lnTo>
                    <a:pt x="8" y="4"/>
                  </a:lnTo>
                  <a:lnTo>
                    <a:pt x="9" y="3"/>
                  </a:lnTo>
                  <a:lnTo>
                    <a:pt x="6" y="0"/>
                  </a:lnTo>
                  <a:lnTo>
                    <a:pt x="5" y="1"/>
                  </a:lnTo>
                  <a:lnTo>
                    <a:pt x="4" y="2"/>
                  </a:lnTo>
                  <a:lnTo>
                    <a:pt x="4" y="3"/>
                  </a:lnTo>
                  <a:lnTo>
                    <a:pt x="3" y="3"/>
                  </a:lnTo>
                  <a:lnTo>
                    <a:pt x="3" y="4"/>
                  </a:lnTo>
                  <a:lnTo>
                    <a:pt x="2" y="4"/>
                  </a:lnTo>
                  <a:lnTo>
                    <a:pt x="0" y="6"/>
                  </a:lnTo>
                  <a:lnTo>
                    <a:pt x="5"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9" name="Freeform 215">
              <a:extLst>
                <a:ext uri="{FF2B5EF4-FFF2-40B4-BE49-F238E27FC236}">
                  <a16:creationId xmlns:a16="http://schemas.microsoft.com/office/drawing/2014/main" id="{3FB3F066-7457-5240-A4D1-BB6C9F18BA66}"/>
                </a:ext>
              </a:extLst>
            </p:cNvPr>
            <p:cNvSpPr>
              <a:spLocks/>
            </p:cNvSpPr>
            <p:nvPr/>
          </p:nvSpPr>
          <p:spPr bwMode="auto">
            <a:xfrm>
              <a:off x="3753" y="422"/>
              <a:ext cx="11" cy="75"/>
            </a:xfrm>
            <a:custGeom>
              <a:avLst/>
              <a:gdLst>
                <a:gd name="T0" fmla="*/ 2 w 13"/>
                <a:gd name="T1" fmla="*/ 69 h 82"/>
                <a:gd name="T2" fmla="*/ 3 w 13"/>
                <a:gd name="T3" fmla="*/ 68 h 82"/>
                <a:gd name="T4" fmla="*/ 4 w 13"/>
                <a:gd name="T5" fmla="*/ 59 h 82"/>
                <a:gd name="T6" fmla="*/ 5 w 13"/>
                <a:gd name="T7" fmla="*/ 51 h 82"/>
                <a:gd name="T8" fmla="*/ 5 w 13"/>
                <a:gd name="T9" fmla="*/ 43 h 82"/>
                <a:gd name="T10" fmla="*/ 6 w 13"/>
                <a:gd name="T11" fmla="*/ 35 h 82"/>
                <a:gd name="T12" fmla="*/ 7 w 13"/>
                <a:gd name="T13" fmla="*/ 26 h 82"/>
                <a:gd name="T14" fmla="*/ 8 w 13"/>
                <a:gd name="T15" fmla="*/ 17 h 82"/>
                <a:gd name="T16" fmla="*/ 8 w 13"/>
                <a:gd name="T17" fmla="*/ 9 h 82"/>
                <a:gd name="T18" fmla="*/ 9 w 13"/>
                <a:gd name="T19" fmla="*/ 0 h 82"/>
                <a:gd name="T20" fmla="*/ 6 w 13"/>
                <a:gd name="T21" fmla="*/ 0 h 82"/>
                <a:gd name="T22" fmla="*/ 5 w 13"/>
                <a:gd name="T23" fmla="*/ 8 h 82"/>
                <a:gd name="T24" fmla="*/ 4 w 13"/>
                <a:gd name="T25" fmla="*/ 16 h 82"/>
                <a:gd name="T26" fmla="*/ 3 w 13"/>
                <a:gd name="T27" fmla="*/ 25 h 82"/>
                <a:gd name="T28" fmla="*/ 3 w 13"/>
                <a:gd name="T29" fmla="*/ 34 h 82"/>
                <a:gd name="T30" fmla="*/ 3 w 13"/>
                <a:gd name="T31" fmla="*/ 43 h 82"/>
                <a:gd name="T32" fmla="*/ 2 w 13"/>
                <a:gd name="T33" fmla="*/ 51 h 82"/>
                <a:gd name="T34" fmla="*/ 2 w 13"/>
                <a:gd name="T35" fmla="*/ 59 h 82"/>
                <a:gd name="T36" fmla="*/ 0 w 13"/>
                <a:gd name="T37" fmla="*/ 68 h 82"/>
                <a:gd name="T38" fmla="*/ 3 w 13"/>
                <a:gd name="T39" fmla="*/ 67 h 82"/>
                <a:gd name="T40" fmla="*/ 2 w 13"/>
                <a:gd name="T41" fmla="*/ 69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82"/>
                <a:gd name="T65" fmla="*/ 13 w 13"/>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82">
                  <a:moveTo>
                    <a:pt x="2" y="82"/>
                  </a:moveTo>
                  <a:lnTo>
                    <a:pt x="5" y="81"/>
                  </a:lnTo>
                  <a:lnTo>
                    <a:pt x="6" y="71"/>
                  </a:lnTo>
                  <a:lnTo>
                    <a:pt x="7" y="61"/>
                  </a:lnTo>
                  <a:lnTo>
                    <a:pt x="7" y="51"/>
                  </a:lnTo>
                  <a:lnTo>
                    <a:pt x="8" y="41"/>
                  </a:lnTo>
                  <a:lnTo>
                    <a:pt x="10" y="31"/>
                  </a:lnTo>
                  <a:lnTo>
                    <a:pt x="11" y="21"/>
                  </a:lnTo>
                  <a:lnTo>
                    <a:pt x="12" y="11"/>
                  </a:lnTo>
                  <a:lnTo>
                    <a:pt x="13" y="0"/>
                  </a:lnTo>
                  <a:lnTo>
                    <a:pt x="8" y="0"/>
                  </a:lnTo>
                  <a:lnTo>
                    <a:pt x="7" y="10"/>
                  </a:lnTo>
                  <a:lnTo>
                    <a:pt x="6" y="20"/>
                  </a:lnTo>
                  <a:lnTo>
                    <a:pt x="5" y="30"/>
                  </a:lnTo>
                  <a:lnTo>
                    <a:pt x="4" y="40"/>
                  </a:lnTo>
                  <a:lnTo>
                    <a:pt x="3" y="51"/>
                  </a:lnTo>
                  <a:lnTo>
                    <a:pt x="2" y="61"/>
                  </a:lnTo>
                  <a:lnTo>
                    <a:pt x="2" y="71"/>
                  </a:lnTo>
                  <a:lnTo>
                    <a:pt x="0" y="81"/>
                  </a:lnTo>
                  <a:lnTo>
                    <a:pt x="5" y="80"/>
                  </a:lnTo>
                  <a:lnTo>
                    <a:pt x="2"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0" name="Freeform 216">
              <a:extLst>
                <a:ext uri="{FF2B5EF4-FFF2-40B4-BE49-F238E27FC236}">
                  <a16:creationId xmlns:a16="http://schemas.microsoft.com/office/drawing/2014/main" id="{4E9600F7-A7F0-8E4D-9F50-16EFFC70A69D}"/>
                </a:ext>
              </a:extLst>
            </p:cNvPr>
            <p:cNvSpPr>
              <a:spLocks/>
            </p:cNvSpPr>
            <p:nvPr/>
          </p:nvSpPr>
          <p:spPr bwMode="auto">
            <a:xfrm>
              <a:off x="3722" y="475"/>
              <a:ext cx="35" cy="22"/>
            </a:xfrm>
            <a:custGeom>
              <a:avLst/>
              <a:gdLst>
                <a:gd name="T0" fmla="*/ 3 w 43"/>
                <a:gd name="T1" fmla="*/ 15 h 24"/>
                <a:gd name="T2" fmla="*/ 4 w 43"/>
                <a:gd name="T3" fmla="*/ 11 h 24"/>
                <a:gd name="T4" fmla="*/ 6 w 43"/>
                <a:gd name="T5" fmla="*/ 7 h 24"/>
                <a:gd name="T6" fmla="*/ 6 w 43"/>
                <a:gd name="T7" fmla="*/ 6 h 24"/>
                <a:gd name="T8" fmla="*/ 7 w 43"/>
                <a:gd name="T9" fmla="*/ 5 h 24"/>
                <a:gd name="T10" fmla="*/ 9 w 43"/>
                <a:gd name="T11" fmla="*/ 4 h 24"/>
                <a:gd name="T12" fmla="*/ 10 w 43"/>
                <a:gd name="T13" fmla="*/ 4 h 24"/>
                <a:gd name="T14" fmla="*/ 11 w 43"/>
                <a:gd name="T15" fmla="*/ 5 h 24"/>
                <a:gd name="T16" fmla="*/ 12 w 43"/>
                <a:gd name="T17" fmla="*/ 6 h 24"/>
                <a:gd name="T18" fmla="*/ 16 w 43"/>
                <a:gd name="T19" fmla="*/ 7 h 24"/>
                <a:gd name="T20" fmla="*/ 20 w 43"/>
                <a:gd name="T21" fmla="*/ 12 h 24"/>
                <a:gd name="T22" fmla="*/ 23 w 43"/>
                <a:gd name="T23" fmla="*/ 16 h 24"/>
                <a:gd name="T24" fmla="*/ 27 w 43"/>
                <a:gd name="T25" fmla="*/ 20 h 24"/>
                <a:gd name="T26" fmla="*/ 28 w 43"/>
                <a:gd name="T27" fmla="*/ 18 h 24"/>
                <a:gd name="T28" fmla="*/ 25 w 43"/>
                <a:gd name="T29" fmla="*/ 15 h 24"/>
                <a:gd name="T30" fmla="*/ 23 w 43"/>
                <a:gd name="T31" fmla="*/ 9 h 24"/>
                <a:gd name="T32" fmla="*/ 19 w 43"/>
                <a:gd name="T33" fmla="*/ 6 h 24"/>
                <a:gd name="T34" fmla="*/ 15 w 43"/>
                <a:gd name="T35" fmla="*/ 2 h 24"/>
                <a:gd name="T36" fmla="*/ 12 w 43"/>
                <a:gd name="T37" fmla="*/ 1 h 24"/>
                <a:gd name="T38" fmla="*/ 11 w 43"/>
                <a:gd name="T39" fmla="*/ 0 h 24"/>
                <a:gd name="T40" fmla="*/ 9 w 43"/>
                <a:gd name="T41" fmla="*/ 0 h 24"/>
                <a:gd name="T42" fmla="*/ 6 w 43"/>
                <a:gd name="T43" fmla="*/ 1 h 24"/>
                <a:gd name="T44" fmla="*/ 4 w 43"/>
                <a:gd name="T45" fmla="*/ 4 h 24"/>
                <a:gd name="T46" fmla="*/ 2 w 43"/>
                <a:gd name="T47" fmla="*/ 6 h 24"/>
                <a:gd name="T48" fmla="*/ 1 w 43"/>
                <a:gd name="T49" fmla="*/ 9 h 24"/>
                <a:gd name="T50" fmla="*/ 0 w 43"/>
                <a:gd name="T51" fmla="*/ 15 h 24"/>
                <a:gd name="T52" fmla="*/ 3 w 43"/>
                <a:gd name="T53" fmla="*/ 15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
                <a:gd name="T82" fmla="*/ 0 h 24"/>
                <a:gd name="T83" fmla="*/ 43 w 43"/>
                <a:gd name="T84" fmla="*/ 24 h 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 h="24">
                  <a:moveTo>
                    <a:pt x="5" y="17"/>
                  </a:moveTo>
                  <a:lnTo>
                    <a:pt x="6" y="13"/>
                  </a:lnTo>
                  <a:lnTo>
                    <a:pt x="8" y="9"/>
                  </a:lnTo>
                  <a:lnTo>
                    <a:pt x="9" y="6"/>
                  </a:lnTo>
                  <a:lnTo>
                    <a:pt x="11" y="5"/>
                  </a:lnTo>
                  <a:lnTo>
                    <a:pt x="13" y="4"/>
                  </a:lnTo>
                  <a:lnTo>
                    <a:pt x="15" y="4"/>
                  </a:lnTo>
                  <a:lnTo>
                    <a:pt x="17" y="5"/>
                  </a:lnTo>
                  <a:lnTo>
                    <a:pt x="19" y="6"/>
                  </a:lnTo>
                  <a:lnTo>
                    <a:pt x="25" y="9"/>
                  </a:lnTo>
                  <a:lnTo>
                    <a:pt x="31" y="14"/>
                  </a:lnTo>
                  <a:lnTo>
                    <a:pt x="35" y="19"/>
                  </a:lnTo>
                  <a:lnTo>
                    <a:pt x="40" y="24"/>
                  </a:lnTo>
                  <a:lnTo>
                    <a:pt x="43" y="22"/>
                  </a:lnTo>
                  <a:lnTo>
                    <a:pt x="38" y="17"/>
                  </a:lnTo>
                  <a:lnTo>
                    <a:pt x="34" y="11"/>
                  </a:lnTo>
                  <a:lnTo>
                    <a:pt x="28" y="6"/>
                  </a:lnTo>
                  <a:lnTo>
                    <a:pt x="22" y="2"/>
                  </a:lnTo>
                  <a:lnTo>
                    <a:pt x="18" y="1"/>
                  </a:lnTo>
                  <a:lnTo>
                    <a:pt x="16" y="0"/>
                  </a:lnTo>
                  <a:lnTo>
                    <a:pt x="13" y="0"/>
                  </a:lnTo>
                  <a:lnTo>
                    <a:pt x="9" y="1"/>
                  </a:lnTo>
                  <a:lnTo>
                    <a:pt x="6" y="4"/>
                  </a:lnTo>
                  <a:lnTo>
                    <a:pt x="4" y="7"/>
                  </a:lnTo>
                  <a:lnTo>
                    <a:pt x="1" y="11"/>
                  </a:lnTo>
                  <a:lnTo>
                    <a:pt x="0" y="17"/>
                  </a:lnTo>
                  <a:lnTo>
                    <a:pt x="5" y="1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 name="Freeform 217">
              <a:extLst>
                <a:ext uri="{FF2B5EF4-FFF2-40B4-BE49-F238E27FC236}">
                  <a16:creationId xmlns:a16="http://schemas.microsoft.com/office/drawing/2014/main" id="{3117DAB2-AA66-B841-9C22-4E70A8BBDE60}"/>
                </a:ext>
              </a:extLst>
            </p:cNvPr>
            <p:cNvSpPr>
              <a:spLocks/>
            </p:cNvSpPr>
            <p:nvPr/>
          </p:nvSpPr>
          <p:spPr bwMode="auto">
            <a:xfrm>
              <a:off x="3765" y="638"/>
              <a:ext cx="115" cy="80"/>
            </a:xfrm>
            <a:custGeom>
              <a:avLst/>
              <a:gdLst>
                <a:gd name="T0" fmla="*/ 0 w 140"/>
                <a:gd name="T1" fmla="*/ 0 h 88"/>
                <a:gd name="T2" fmla="*/ 2 w 140"/>
                <a:gd name="T3" fmla="*/ 2 h 88"/>
                <a:gd name="T4" fmla="*/ 4 w 140"/>
                <a:gd name="T5" fmla="*/ 5 h 88"/>
                <a:gd name="T6" fmla="*/ 7 w 140"/>
                <a:gd name="T7" fmla="*/ 8 h 88"/>
                <a:gd name="T8" fmla="*/ 10 w 140"/>
                <a:gd name="T9" fmla="*/ 13 h 88"/>
                <a:gd name="T10" fmla="*/ 13 w 140"/>
                <a:gd name="T11" fmla="*/ 16 h 88"/>
                <a:gd name="T12" fmla="*/ 17 w 140"/>
                <a:gd name="T13" fmla="*/ 20 h 88"/>
                <a:gd name="T14" fmla="*/ 19 w 140"/>
                <a:gd name="T15" fmla="*/ 23 h 88"/>
                <a:gd name="T16" fmla="*/ 21 w 140"/>
                <a:gd name="T17" fmla="*/ 25 h 88"/>
                <a:gd name="T18" fmla="*/ 25 w 140"/>
                <a:gd name="T19" fmla="*/ 31 h 88"/>
                <a:gd name="T20" fmla="*/ 29 w 140"/>
                <a:gd name="T21" fmla="*/ 35 h 88"/>
                <a:gd name="T22" fmla="*/ 34 w 140"/>
                <a:gd name="T23" fmla="*/ 41 h 88"/>
                <a:gd name="T24" fmla="*/ 39 w 140"/>
                <a:gd name="T25" fmla="*/ 45 h 88"/>
                <a:gd name="T26" fmla="*/ 44 w 140"/>
                <a:gd name="T27" fmla="*/ 50 h 88"/>
                <a:gd name="T28" fmla="*/ 50 w 140"/>
                <a:gd name="T29" fmla="*/ 55 h 88"/>
                <a:gd name="T30" fmla="*/ 53 w 140"/>
                <a:gd name="T31" fmla="*/ 59 h 88"/>
                <a:gd name="T32" fmla="*/ 57 w 140"/>
                <a:gd name="T33" fmla="*/ 64 h 88"/>
                <a:gd name="T34" fmla="*/ 59 w 140"/>
                <a:gd name="T35" fmla="*/ 66 h 88"/>
                <a:gd name="T36" fmla="*/ 64 w 140"/>
                <a:gd name="T37" fmla="*/ 68 h 88"/>
                <a:gd name="T38" fmla="*/ 69 w 140"/>
                <a:gd name="T39" fmla="*/ 70 h 88"/>
                <a:gd name="T40" fmla="*/ 75 w 140"/>
                <a:gd name="T41" fmla="*/ 71 h 88"/>
                <a:gd name="T42" fmla="*/ 81 w 140"/>
                <a:gd name="T43" fmla="*/ 72 h 88"/>
                <a:gd name="T44" fmla="*/ 86 w 140"/>
                <a:gd name="T45" fmla="*/ 72 h 88"/>
                <a:gd name="T46" fmla="*/ 90 w 140"/>
                <a:gd name="T47" fmla="*/ 73 h 88"/>
                <a:gd name="T48" fmla="*/ 94 w 140"/>
                <a:gd name="T49" fmla="*/ 72 h 88"/>
                <a:gd name="T50" fmla="*/ 0 w 140"/>
                <a:gd name="T51" fmla="*/ 0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88"/>
                <a:gd name="T80" fmla="*/ 140 w 140"/>
                <a:gd name="T81" fmla="*/ 88 h 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88">
                  <a:moveTo>
                    <a:pt x="0" y="0"/>
                  </a:moveTo>
                  <a:lnTo>
                    <a:pt x="2" y="2"/>
                  </a:lnTo>
                  <a:lnTo>
                    <a:pt x="6" y="6"/>
                  </a:lnTo>
                  <a:lnTo>
                    <a:pt x="10" y="10"/>
                  </a:lnTo>
                  <a:lnTo>
                    <a:pt x="15" y="15"/>
                  </a:lnTo>
                  <a:lnTo>
                    <a:pt x="20" y="20"/>
                  </a:lnTo>
                  <a:lnTo>
                    <a:pt x="25" y="24"/>
                  </a:lnTo>
                  <a:lnTo>
                    <a:pt x="28" y="27"/>
                  </a:lnTo>
                  <a:lnTo>
                    <a:pt x="31" y="31"/>
                  </a:lnTo>
                  <a:lnTo>
                    <a:pt x="36" y="37"/>
                  </a:lnTo>
                  <a:lnTo>
                    <a:pt x="43" y="43"/>
                  </a:lnTo>
                  <a:lnTo>
                    <a:pt x="51" y="49"/>
                  </a:lnTo>
                  <a:lnTo>
                    <a:pt x="59" y="55"/>
                  </a:lnTo>
                  <a:lnTo>
                    <a:pt x="66" y="61"/>
                  </a:lnTo>
                  <a:lnTo>
                    <a:pt x="74" y="66"/>
                  </a:lnTo>
                  <a:lnTo>
                    <a:pt x="79" y="72"/>
                  </a:lnTo>
                  <a:lnTo>
                    <a:pt x="84" y="77"/>
                  </a:lnTo>
                  <a:lnTo>
                    <a:pt x="88" y="80"/>
                  </a:lnTo>
                  <a:lnTo>
                    <a:pt x="95" y="82"/>
                  </a:lnTo>
                  <a:lnTo>
                    <a:pt x="102" y="85"/>
                  </a:lnTo>
                  <a:lnTo>
                    <a:pt x="111" y="86"/>
                  </a:lnTo>
                  <a:lnTo>
                    <a:pt x="120" y="87"/>
                  </a:lnTo>
                  <a:lnTo>
                    <a:pt x="128" y="87"/>
                  </a:lnTo>
                  <a:lnTo>
                    <a:pt x="134" y="88"/>
                  </a:lnTo>
                  <a:lnTo>
                    <a:pt x="140" y="87"/>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 name="Freeform 218">
              <a:extLst>
                <a:ext uri="{FF2B5EF4-FFF2-40B4-BE49-F238E27FC236}">
                  <a16:creationId xmlns:a16="http://schemas.microsoft.com/office/drawing/2014/main" id="{B175EA89-8AB5-BF4D-BC2C-AF4E446BC032}"/>
                </a:ext>
              </a:extLst>
            </p:cNvPr>
            <p:cNvSpPr>
              <a:spLocks/>
            </p:cNvSpPr>
            <p:nvPr/>
          </p:nvSpPr>
          <p:spPr bwMode="auto">
            <a:xfrm>
              <a:off x="3764" y="637"/>
              <a:ext cx="28" cy="30"/>
            </a:xfrm>
            <a:custGeom>
              <a:avLst/>
              <a:gdLst>
                <a:gd name="T0" fmla="*/ 22 w 35"/>
                <a:gd name="T1" fmla="*/ 25 h 33"/>
                <a:gd name="T2" fmla="*/ 22 w 35"/>
                <a:gd name="T3" fmla="*/ 25 h 33"/>
                <a:gd name="T4" fmla="*/ 21 w 35"/>
                <a:gd name="T5" fmla="*/ 23 h 33"/>
                <a:gd name="T6" fmla="*/ 18 w 35"/>
                <a:gd name="T7" fmla="*/ 20 h 33"/>
                <a:gd name="T8" fmla="*/ 15 w 35"/>
                <a:gd name="T9" fmla="*/ 15 h 33"/>
                <a:gd name="T10" fmla="*/ 12 w 35"/>
                <a:gd name="T11" fmla="*/ 13 h 33"/>
                <a:gd name="T12" fmla="*/ 8 w 35"/>
                <a:gd name="T13" fmla="*/ 8 h 33"/>
                <a:gd name="T14" fmla="*/ 6 w 35"/>
                <a:gd name="T15" fmla="*/ 5 h 33"/>
                <a:gd name="T16" fmla="*/ 4 w 35"/>
                <a:gd name="T17" fmla="*/ 2 h 33"/>
                <a:gd name="T18" fmla="*/ 2 w 35"/>
                <a:gd name="T19" fmla="*/ 0 h 33"/>
                <a:gd name="T20" fmla="*/ 0 w 35"/>
                <a:gd name="T21" fmla="*/ 2 h 33"/>
                <a:gd name="T22" fmla="*/ 2 w 35"/>
                <a:gd name="T23" fmla="*/ 5 h 33"/>
                <a:gd name="T24" fmla="*/ 4 w 35"/>
                <a:gd name="T25" fmla="*/ 6 h 33"/>
                <a:gd name="T26" fmla="*/ 6 w 35"/>
                <a:gd name="T27" fmla="*/ 11 h 33"/>
                <a:gd name="T28" fmla="*/ 10 w 35"/>
                <a:gd name="T29" fmla="*/ 15 h 33"/>
                <a:gd name="T30" fmla="*/ 13 w 35"/>
                <a:gd name="T31" fmla="*/ 18 h 33"/>
                <a:gd name="T32" fmla="*/ 16 w 35"/>
                <a:gd name="T33" fmla="*/ 22 h 33"/>
                <a:gd name="T34" fmla="*/ 18 w 35"/>
                <a:gd name="T35" fmla="*/ 25 h 33"/>
                <a:gd name="T36" fmla="*/ 19 w 35"/>
                <a:gd name="T37" fmla="*/ 27 h 33"/>
                <a:gd name="T38" fmla="*/ 19 w 35"/>
                <a:gd name="T39" fmla="*/ 27 h 33"/>
                <a:gd name="T40" fmla="*/ 22 w 35"/>
                <a:gd name="T41" fmla="*/ 25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33"/>
                <a:gd name="T65" fmla="*/ 35 w 35"/>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33">
                  <a:moveTo>
                    <a:pt x="35" y="30"/>
                  </a:moveTo>
                  <a:lnTo>
                    <a:pt x="35" y="30"/>
                  </a:lnTo>
                  <a:lnTo>
                    <a:pt x="32" y="27"/>
                  </a:lnTo>
                  <a:lnTo>
                    <a:pt x="28" y="24"/>
                  </a:lnTo>
                  <a:lnTo>
                    <a:pt x="24" y="19"/>
                  </a:lnTo>
                  <a:lnTo>
                    <a:pt x="19" y="15"/>
                  </a:lnTo>
                  <a:lnTo>
                    <a:pt x="13" y="10"/>
                  </a:lnTo>
                  <a:lnTo>
                    <a:pt x="9" y="6"/>
                  </a:lnTo>
                  <a:lnTo>
                    <a:pt x="6" y="2"/>
                  </a:lnTo>
                  <a:lnTo>
                    <a:pt x="4" y="0"/>
                  </a:lnTo>
                  <a:lnTo>
                    <a:pt x="0" y="2"/>
                  </a:lnTo>
                  <a:lnTo>
                    <a:pt x="2" y="5"/>
                  </a:lnTo>
                  <a:lnTo>
                    <a:pt x="6" y="8"/>
                  </a:lnTo>
                  <a:lnTo>
                    <a:pt x="10" y="13"/>
                  </a:lnTo>
                  <a:lnTo>
                    <a:pt x="16" y="18"/>
                  </a:lnTo>
                  <a:lnTo>
                    <a:pt x="20" y="22"/>
                  </a:lnTo>
                  <a:lnTo>
                    <a:pt x="25" y="26"/>
                  </a:lnTo>
                  <a:lnTo>
                    <a:pt x="28" y="31"/>
                  </a:lnTo>
                  <a:lnTo>
                    <a:pt x="30" y="33"/>
                  </a:lnTo>
                  <a:lnTo>
                    <a:pt x="35" y="3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 name="Freeform 219">
              <a:extLst>
                <a:ext uri="{FF2B5EF4-FFF2-40B4-BE49-F238E27FC236}">
                  <a16:creationId xmlns:a16="http://schemas.microsoft.com/office/drawing/2014/main" id="{4D17420A-3AB5-BB4B-A56A-CAFA82C3713B}"/>
                </a:ext>
              </a:extLst>
            </p:cNvPr>
            <p:cNvSpPr>
              <a:spLocks/>
            </p:cNvSpPr>
            <p:nvPr/>
          </p:nvSpPr>
          <p:spPr bwMode="auto">
            <a:xfrm>
              <a:off x="3788" y="664"/>
              <a:ext cx="48" cy="45"/>
            </a:xfrm>
            <a:custGeom>
              <a:avLst/>
              <a:gdLst>
                <a:gd name="T0" fmla="*/ 40 w 58"/>
                <a:gd name="T1" fmla="*/ 39 h 49"/>
                <a:gd name="T2" fmla="*/ 40 w 58"/>
                <a:gd name="T3" fmla="*/ 39 h 49"/>
                <a:gd name="T4" fmla="*/ 36 w 58"/>
                <a:gd name="T5" fmla="*/ 35 h 49"/>
                <a:gd name="T6" fmla="*/ 32 w 58"/>
                <a:gd name="T7" fmla="*/ 30 h 49"/>
                <a:gd name="T8" fmla="*/ 27 w 58"/>
                <a:gd name="T9" fmla="*/ 26 h 49"/>
                <a:gd name="T10" fmla="*/ 22 w 58"/>
                <a:gd name="T11" fmla="*/ 20 h 49"/>
                <a:gd name="T12" fmla="*/ 17 w 58"/>
                <a:gd name="T13" fmla="*/ 16 h 49"/>
                <a:gd name="T14" fmla="*/ 12 w 58"/>
                <a:gd name="T15" fmla="*/ 10 h 49"/>
                <a:gd name="T16" fmla="*/ 7 w 58"/>
                <a:gd name="T17" fmla="*/ 6 h 49"/>
                <a:gd name="T18" fmla="*/ 3 w 58"/>
                <a:gd name="T19" fmla="*/ 0 h 49"/>
                <a:gd name="T20" fmla="*/ 0 w 58"/>
                <a:gd name="T21" fmla="*/ 3 h 49"/>
                <a:gd name="T22" fmla="*/ 5 w 58"/>
                <a:gd name="T23" fmla="*/ 7 h 49"/>
                <a:gd name="T24" fmla="*/ 10 w 58"/>
                <a:gd name="T25" fmla="*/ 13 h 49"/>
                <a:gd name="T26" fmla="*/ 14 w 58"/>
                <a:gd name="T27" fmla="*/ 18 h 49"/>
                <a:gd name="T28" fmla="*/ 20 w 58"/>
                <a:gd name="T29" fmla="*/ 24 h 49"/>
                <a:gd name="T30" fmla="*/ 26 w 58"/>
                <a:gd name="T31" fmla="*/ 28 h 49"/>
                <a:gd name="T32" fmla="*/ 30 w 58"/>
                <a:gd name="T33" fmla="*/ 33 h 49"/>
                <a:gd name="T34" fmla="*/ 34 w 58"/>
                <a:gd name="T35" fmla="*/ 37 h 49"/>
                <a:gd name="T36" fmla="*/ 38 w 58"/>
                <a:gd name="T37" fmla="*/ 41 h 49"/>
                <a:gd name="T38" fmla="*/ 38 w 58"/>
                <a:gd name="T39" fmla="*/ 41 h 49"/>
                <a:gd name="T40" fmla="*/ 40 w 58"/>
                <a:gd name="T41" fmla="*/ 39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49"/>
                <a:gd name="T65" fmla="*/ 58 w 58"/>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49">
                  <a:moveTo>
                    <a:pt x="58" y="47"/>
                  </a:moveTo>
                  <a:lnTo>
                    <a:pt x="58" y="47"/>
                  </a:lnTo>
                  <a:lnTo>
                    <a:pt x="53" y="41"/>
                  </a:lnTo>
                  <a:lnTo>
                    <a:pt x="47" y="36"/>
                  </a:lnTo>
                  <a:lnTo>
                    <a:pt x="40" y="30"/>
                  </a:lnTo>
                  <a:lnTo>
                    <a:pt x="32" y="24"/>
                  </a:lnTo>
                  <a:lnTo>
                    <a:pt x="24" y="18"/>
                  </a:lnTo>
                  <a:lnTo>
                    <a:pt x="17" y="12"/>
                  </a:lnTo>
                  <a:lnTo>
                    <a:pt x="11" y="6"/>
                  </a:lnTo>
                  <a:lnTo>
                    <a:pt x="5" y="0"/>
                  </a:lnTo>
                  <a:lnTo>
                    <a:pt x="0" y="3"/>
                  </a:lnTo>
                  <a:lnTo>
                    <a:pt x="7" y="9"/>
                  </a:lnTo>
                  <a:lnTo>
                    <a:pt x="14" y="15"/>
                  </a:lnTo>
                  <a:lnTo>
                    <a:pt x="21" y="22"/>
                  </a:lnTo>
                  <a:lnTo>
                    <a:pt x="29" y="28"/>
                  </a:lnTo>
                  <a:lnTo>
                    <a:pt x="37" y="33"/>
                  </a:lnTo>
                  <a:lnTo>
                    <a:pt x="43" y="39"/>
                  </a:lnTo>
                  <a:lnTo>
                    <a:pt x="50" y="44"/>
                  </a:lnTo>
                  <a:lnTo>
                    <a:pt x="55" y="49"/>
                  </a:lnTo>
                  <a:lnTo>
                    <a:pt x="58" y="4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 name="Freeform 220">
              <a:extLst>
                <a:ext uri="{FF2B5EF4-FFF2-40B4-BE49-F238E27FC236}">
                  <a16:creationId xmlns:a16="http://schemas.microsoft.com/office/drawing/2014/main" id="{75443177-9D81-114B-AD4F-CD8238C28631}"/>
                </a:ext>
              </a:extLst>
            </p:cNvPr>
            <p:cNvSpPr>
              <a:spLocks/>
            </p:cNvSpPr>
            <p:nvPr/>
          </p:nvSpPr>
          <p:spPr bwMode="auto">
            <a:xfrm>
              <a:off x="3833" y="707"/>
              <a:ext cx="48" cy="13"/>
            </a:xfrm>
            <a:custGeom>
              <a:avLst/>
              <a:gdLst>
                <a:gd name="T0" fmla="*/ 39 w 58"/>
                <a:gd name="T1" fmla="*/ 7 h 14"/>
                <a:gd name="T2" fmla="*/ 35 w 58"/>
                <a:gd name="T3" fmla="*/ 7 h 14"/>
                <a:gd name="T4" fmla="*/ 31 w 58"/>
                <a:gd name="T5" fmla="*/ 7 h 14"/>
                <a:gd name="T6" fmla="*/ 26 w 58"/>
                <a:gd name="T7" fmla="*/ 7 h 14"/>
                <a:gd name="T8" fmla="*/ 19 w 58"/>
                <a:gd name="T9" fmla="*/ 7 h 14"/>
                <a:gd name="T10" fmla="*/ 14 w 58"/>
                <a:gd name="T11" fmla="*/ 6 h 14"/>
                <a:gd name="T12" fmla="*/ 8 w 58"/>
                <a:gd name="T13" fmla="*/ 4 h 14"/>
                <a:gd name="T14" fmla="*/ 4 w 58"/>
                <a:gd name="T15" fmla="*/ 2 h 14"/>
                <a:gd name="T16" fmla="*/ 2 w 58"/>
                <a:gd name="T17" fmla="*/ 0 h 14"/>
                <a:gd name="T18" fmla="*/ 0 w 58"/>
                <a:gd name="T19" fmla="*/ 2 h 14"/>
                <a:gd name="T20" fmla="*/ 2 w 58"/>
                <a:gd name="T21" fmla="*/ 6 h 14"/>
                <a:gd name="T22" fmla="*/ 7 w 58"/>
                <a:gd name="T23" fmla="*/ 7 h 14"/>
                <a:gd name="T24" fmla="*/ 13 w 58"/>
                <a:gd name="T25" fmla="*/ 9 h 14"/>
                <a:gd name="T26" fmla="*/ 19 w 58"/>
                <a:gd name="T27" fmla="*/ 10 h 14"/>
                <a:gd name="T28" fmla="*/ 26 w 58"/>
                <a:gd name="T29" fmla="*/ 11 h 14"/>
                <a:gd name="T30" fmla="*/ 31 w 58"/>
                <a:gd name="T31" fmla="*/ 12 h 14"/>
                <a:gd name="T32" fmla="*/ 35 w 58"/>
                <a:gd name="T33" fmla="*/ 12 h 14"/>
                <a:gd name="T34" fmla="*/ 40 w 58"/>
                <a:gd name="T35" fmla="*/ 11 h 14"/>
                <a:gd name="T36" fmla="*/ 39 w 58"/>
                <a:gd name="T37" fmla="*/ 7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14"/>
                <a:gd name="T59" fmla="*/ 58 w 58"/>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14">
                  <a:moveTo>
                    <a:pt x="57" y="9"/>
                  </a:moveTo>
                  <a:lnTo>
                    <a:pt x="51" y="9"/>
                  </a:lnTo>
                  <a:lnTo>
                    <a:pt x="45" y="9"/>
                  </a:lnTo>
                  <a:lnTo>
                    <a:pt x="37" y="9"/>
                  </a:lnTo>
                  <a:lnTo>
                    <a:pt x="28" y="8"/>
                  </a:lnTo>
                  <a:lnTo>
                    <a:pt x="20" y="6"/>
                  </a:lnTo>
                  <a:lnTo>
                    <a:pt x="12" y="4"/>
                  </a:lnTo>
                  <a:lnTo>
                    <a:pt x="6" y="2"/>
                  </a:lnTo>
                  <a:lnTo>
                    <a:pt x="3" y="0"/>
                  </a:lnTo>
                  <a:lnTo>
                    <a:pt x="0" y="2"/>
                  </a:lnTo>
                  <a:lnTo>
                    <a:pt x="4" y="6"/>
                  </a:lnTo>
                  <a:lnTo>
                    <a:pt x="11" y="9"/>
                  </a:lnTo>
                  <a:lnTo>
                    <a:pt x="19" y="11"/>
                  </a:lnTo>
                  <a:lnTo>
                    <a:pt x="28" y="12"/>
                  </a:lnTo>
                  <a:lnTo>
                    <a:pt x="37" y="13"/>
                  </a:lnTo>
                  <a:lnTo>
                    <a:pt x="45" y="14"/>
                  </a:lnTo>
                  <a:lnTo>
                    <a:pt x="51" y="14"/>
                  </a:lnTo>
                  <a:lnTo>
                    <a:pt x="58" y="13"/>
                  </a:lnTo>
                  <a:lnTo>
                    <a:pt x="57"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 name="Freeform 221">
              <a:extLst>
                <a:ext uri="{FF2B5EF4-FFF2-40B4-BE49-F238E27FC236}">
                  <a16:creationId xmlns:a16="http://schemas.microsoft.com/office/drawing/2014/main" id="{6E2071D7-79C5-664E-9F06-CBFEB17C1898}"/>
                </a:ext>
              </a:extLst>
            </p:cNvPr>
            <p:cNvSpPr>
              <a:spLocks/>
            </p:cNvSpPr>
            <p:nvPr/>
          </p:nvSpPr>
          <p:spPr bwMode="auto">
            <a:xfrm>
              <a:off x="3607" y="1070"/>
              <a:ext cx="180" cy="111"/>
            </a:xfrm>
            <a:custGeom>
              <a:avLst/>
              <a:gdLst>
                <a:gd name="T0" fmla="*/ 0 w 220"/>
                <a:gd name="T1" fmla="*/ 0 h 122"/>
                <a:gd name="T2" fmla="*/ 2 w 220"/>
                <a:gd name="T3" fmla="*/ 6 h 122"/>
                <a:gd name="T4" fmla="*/ 3 w 220"/>
                <a:gd name="T5" fmla="*/ 14 h 122"/>
                <a:gd name="T6" fmla="*/ 6 w 220"/>
                <a:gd name="T7" fmla="*/ 20 h 122"/>
                <a:gd name="T8" fmla="*/ 9 w 220"/>
                <a:gd name="T9" fmla="*/ 26 h 122"/>
                <a:gd name="T10" fmla="*/ 11 w 220"/>
                <a:gd name="T11" fmla="*/ 32 h 122"/>
                <a:gd name="T12" fmla="*/ 15 w 220"/>
                <a:gd name="T13" fmla="*/ 39 h 122"/>
                <a:gd name="T14" fmla="*/ 18 w 220"/>
                <a:gd name="T15" fmla="*/ 45 h 122"/>
                <a:gd name="T16" fmla="*/ 22 w 220"/>
                <a:gd name="T17" fmla="*/ 51 h 122"/>
                <a:gd name="T18" fmla="*/ 25 w 220"/>
                <a:gd name="T19" fmla="*/ 56 h 122"/>
                <a:gd name="T20" fmla="*/ 28 w 220"/>
                <a:gd name="T21" fmla="*/ 61 h 122"/>
                <a:gd name="T22" fmla="*/ 32 w 220"/>
                <a:gd name="T23" fmla="*/ 65 h 122"/>
                <a:gd name="T24" fmla="*/ 35 w 220"/>
                <a:gd name="T25" fmla="*/ 69 h 122"/>
                <a:gd name="T26" fmla="*/ 39 w 220"/>
                <a:gd name="T27" fmla="*/ 72 h 122"/>
                <a:gd name="T28" fmla="*/ 44 w 220"/>
                <a:gd name="T29" fmla="*/ 76 h 122"/>
                <a:gd name="T30" fmla="*/ 47 w 220"/>
                <a:gd name="T31" fmla="*/ 78 h 122"/>
                <a:gd name="T32" fmla="*/ 52 w 220"/>
                <a:gd name="T33" fmla="*/ 82 h 122"/>
                <a:gd name="T34" fmla="*/ 58 w 220"/>
                <a:gd name="T35" fmla="*/ 86 h 122"/>
                <a:gd name="T36" fmla="*/ 64 w 220"/>
                <a:gd name="T37" fmla="*/ 88 h 122"/>
                <a:gd name="T38" fmla="*/ 70 w 220"/>
                <a:gd name="T39" fmla="*/ 92 h 122"/>
                <a:gd name="T40" fmla="*/ 75 w 220"/>
                <a:gd name="T41" fmla="*/ 95 h 122"/>
                <a:gd name="T42" fmla="*/ 87 w 220"/>
                <a:gd name="T43" fmla="*/ 97 h 122"/>
                <a:gd name="T44" fmla="*/ 99 w 220"/>
                <a:gd name="T45" fmla="*/ 100 h 122"/>
                <a:gd name="T46" fmla="*/ 111 w 220"/>
                <a:gd name="T47" fmla="*/ 101 h 122"/>
                <a:gd name="T48" fmla="*/ 124 w 220"/>
                <a:gd name="T49" fmla="*/ 101 h 122"/>
                <a:gd name="T50" fmla="*/ 135 w 220"/>
                <a:gd name="T51" fmla="*/ 100 h 122"/>
                <a:gd name="T52" fmla="*/ 147 w 220"/>
                <a:gd name="T53" fmla="*/ 99 h 122"/>
                <a:gd name="T54" fmla="*/ 0 w 220"/>
                <a:gd name="T55" fmla="*/ 0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0"/>
                <a:gd name="T85" fmla="*/ 0 h 122"/>
                <a:gd name="T86" fmla="*/ 220 w 220"/>
                <a:gd name="T87" fmla="*/ 122 h 12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0" h="122">
                  <a:moveTo>
                    <a:pt x="0" y="0"/>
                  </a:moveTo>
                  <a:lnTo>
                    <a:pt x="2" y="8"/>
                  </a:lnTo>
                  <a:lnTo>
                    <a:pt x="5" y="16"/>
                  </a:lnTo>
                  <a:lnTo>
                    <a:pt x="8" y="24"/>
                  </a:lnTo>
                  <a:lnTo>
                    <a:pt x="13" y="32"/>
                  </a:lnTo>
                  <a:lnTo>
                    <a:pt x="17" y="39"/>
                  </a:lnTo>
                  <a:lnTo>
                    <a:pt x="22" y="47"/>
                  </a:lnTo>
                  <a:lnTo>
                    <a:pt x="27" y="55"/>
                  </a:lnTo>
                  <a:lnTo>
                    <a:pt x="33" y="62"/>
                  </a:lnTo>
                  <a:lnTo>
                    <a:pt x="37" y="68"/>
                  </a:lnTo>
                  <a:lnTo>
                    <a:pt x="42" y="74"/>
                  </a:lnTo>
                  <a:lnTo>
                    <a:pt x="48" y="78"/>
                  </a:lnTo>
                  <a:lnTo>
                    <a:pt x="53" y="83"/>
                  </a:lnTo>
                  <a:lnTo>
                    <a:pt x="59" y="87"/>
                  </a:lnTo>
                  <a:lnTo>
                    <a:pt x="66" y="91"/>
                  </a:lnTo>
                  <a:lnTo>
                    <a:pt x="71" y="95"/>
                  </a:lnTo>
                  <a:lnTo>
                    <a:pt x="78" y="99"/>
                  </a:lnTo>
                  <a:lnTo>
                    <a:pt x="87" y="103"/>
                  </a:lnTo>
                  <a:lnTo>
                    <a:pt x="95" y="107"/>
                  </a:lnTo>
                  <a:lnTo>
                    <a:pt x="104" y="111"/>
                  </a:lnTo>
                  <a:lnTo>
                    <a:pt x="112" y="114"/>
                  </a:lnTo>
                  <a:lnTo>
                    <a:pt x="130" y="118"/>
                  </a:lnTo>
                  <a:lnTo>
                    <a:pt x="148" y="121"/>
                  </a:lnTo>
                  <a:lnTo>
                    <a:pt x="166" y="122"/>
                  </a:lnTo>
                  <a:lnTo>
                    <a:pt x="184" y="122"/>
                  </a:lnTo>
                  <a:lnTo>
                    <a:pt x="202" y="121"/>
                  </a:lnTo>
                  <a:lnTo>
                    <a:pt x="220" y="120"/>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 name="Freeform 222">
              <a:extLst>
                <a:ext uri="{FF2B5EF4-FFF2-40B4-BE49-F238E27FC236}">
                  <a16:creationId xmlns:a16="http://schemas.microsoft.com/office/drawing/2014/main" id="{3886CB08-2C89-1D41-B9DE-FCB2A4382CCF}"/>
                </a:ext>
              </a:extLst>
            </p:cNvPr>
            <p:cNvSpPr>
              <a:spLocks/>
            </p:cNvSpPr>
            <p:nvPr/>
          </p:nvSpPr>
          <p:spPr bwMode="auto">
            <a:xfrm>
              <a:off x="3606" y="1069"/>
              <a:ext cx="30" cy="60"/>
            </a:xfrm>
            <a:custGeom>
              <a:avLst/>
              <a:gdLst>
                <a:gd name="T0" fmla="*/ 24 w 37"/>
                <a:gd name="T1" fmla="*/ 53 h 65"/>
                <a:gd name="T2" fmla="*/ 24 w 37"/>
                <a:gd name="T3" fmla="*/ 53 h 65"/>
                <a:gd name="T4" fmla="*/ 21 w 37"/>
                <a:gd name="T5" fmla="*/ 47 h 65"/>
                <a:gd name="T6" fmla="*/ 17 w 37"/>
                <a:gd name="T7" fmla="*/ 40 h 65"/>
                <a:gd name="T8" fmla="*/ 14 w 37"/>
                <a:gd name="T9" fmla="*/ 33 h 65"/>
                <a:gd name="T10" fmla="*/ 11 w 37"/>
                <a:gd name="T11" fmla="*/ 28 h 65"/>
                <a:gd name="T12" fmla="*/ 8 w 37"/>
                <a:gd name="T13" fmla="*/ 20 h 65"/>
                <a:gd name="T14" fmla="*/ 6 w 37"/>
                <a:gd name="T15" fmla="*/ 14 h 65"/>
                <a:gd name="T16" fmla="*/ 5 w 37"/>
                <a:gd name="T17" fmla="*/ 6 h 65"/>
                <a:gd name="T18" fmla="*/ 2 w 37"/>
                <a:gd name="T19" fmla="*/ 0 h 65"/>
                <a:gd name="T20" fmla="*/ 0 w 37"/>
                <a:gd name="T21" fmla="*/ 1 h 65"/>
                <a:gd name="T22" fmla="*/ 2 w 37"/>
                <a:gd name="T23" fmla="*/ 8 h 65"/>
                <a:gd name="T24" fmla="*/ 2 w 37"/>
                <a:gd name="T25" fmla="*/ 16 h 65"/>
                <a:gd name="T26" fmla="*/ 6 w 37"/>
                <a:gd name="T27" fmla="*/ 22 h 65"/>
                <a:gd name="T28" fmla="*/ 8 w 37"/>
                <a:gd name="T29" fmla="*/ 29 h 65"/>
                <a:gd name="T30" fmla="*/ 11 w 37"/>
                <a:gd name="T31" fmla="*/ 35 h 65"/>
                <a:gd name="T32" fmla="*/ 15 w 37"/>
                <a:gd name="T33" fmla="*/ 42 h 65"/>
                <a:gd name="T34" fmla="*/ 18 w 37"/>
                <a:gd name="T35" fmla="*/ 49 h 65"/>
                <a:gd name="T36" fmla="*/ 22 w 37"/>
                <a:gd name="T37" fmla="*/ 55 h 65"/>
                <a:gd name="T38" fmla="*/ 22 w 37"/>
                <a:gd name="T39" fmla="*/ 55 h 65"/>
                <a:gd name="T40" fmla="*/ 24 w 37"/>
                <a:gd name="T41" fmla="*/ 53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65"/>
                <a:gd name="T65" fmla="*/ 37 w 37"/>
                <a:gd name="T66" fmla="*/ 65 h 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65">
                  <a:moveTo>
                    <a:pt x="37" y="62"/>
                  </a:moveTo>
                  <a:lnTo>
                    <a:pt x="37" y="62"/>
                  </a:lnTo>
                  <a:lnTo>
                    <a:pt x="32" y="55"/>
                  </a:lnTo>
                  <a:lnTo>
                    <a:pt x="26" y="47"/>
                  </a:lnTo>
                  <a:lnTo>
                    <a:pt x="21" y="39"/>
                  </a:lnTo>
                  <a:lnTo>
                    <a:pt x="17" y="32"/>
                  </a:lnTo>
                  <a:lnTo>
                    <a:pt x="12" y="24"/>
                  </a:lnTo>
                  <a:lnTo>
                    <a:pt x="9" y="16"/>
                  </a:lnTo>
                  <a:lnTo>
                    <a:pt x="7" y="8"/>
                  </a:lnTo>
                  <a:lnTo>
                    <a:pt x="4" y="0"/>
                  </a:lnTo>
                  <a:lnTo>
                    <a:pt x="0" y="1"/>
                  </a:lnTo>
                  <a:lnTo>
                    <a:pt x="2" y="10"/>
                  </a:lnTo>
                  <a:lnTo>
                    <a:pt x="4" y="18"/>
                  </a:lnTo>
                  <a:lnTo>
                    <a:pt x="9" y="26"/>
                  </a:lnTo>
                  <a:lnTo>
                    <a:pt x="12" y="34"/>
                  </a:lnTo>
                  <a:lnTo>
                    <a:pt x="17" y="41"/>
                  </a:lnTo>
                  <a:lnTo>
                    <a:pt x="22" y="49"/>
                  </a:lnTo>
                  <a:lnTo>
                    <a:pt x="27" y="57"/>
                  </a:lnTo>
                  <a:lnTo>
                    <a:pt x="33" y="65"/>
                  </a:lnTo>
                  <a:lnTo>
                    <a:pt x="37" y="6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 name="Freeform 223">
              <a:extLst>
                <a:ext uri="{FF2B5EF4-FFF2-40B4-BE49-F238E27FC236}">
                  <a16:creationId xmlns:a16="http://schemas.microsoft.com/office/drawing/2014/main" id="{4657E56F-E0F7-A34A-9E33-9B607698C394}"/>
                </a:ext>
              </a:extLst>
            </p:cNvPr>
            <p:cNvSpPr>
              <a:spLocks/>
            </p:cNvSpPr>
            <p:nvPr/>
          </p:nvSpPr>
          <p:spPr bwMode="auto">
            <a:xfrm>
              <a:off x="3633" y="1126"/>
              <a:ext cx="39" cy="35"/>
            </a:xfrm>
            <a:custGeom>
              <a:avLst/>
              <a:gdLst>
                <a:gd name="T0" fmla="*/ 32 w 48"/>
                <a:gd name="T1" fmla="*/ 29 h 39"/>
                <a:gd name="T2" fmla="*/ 32 w 48"/>
                <a:gd name="T3" fmla="*/ 29 h 39"/>
                <a:gd name="T4" fmla="*/ 27 w 48"/>
                <a:gd name="T5" fmla="*/ 26 h 39"/>
                <a:gd name="T6" fmla="*/ 24 w 48"/>
                <a:gd name="T7" fmla="*/ 22 h 39"/>
                <a:gd name="T8" fmla="*/ 20 w 48"/>
                <a:gd name="T9" fmla="*/ 20 h 39"/>
                <a:gd name="T10" fmla="*/ 15 w 48"/>
                <a:gd name="T11" fmla="*/ 16 h 39"/>
                <a:gd name="T12" fmla="*/ 12 w 48"/>
                <a:gd name="T13" fmla="*/ 13 h 39"/>
                <a:gd name="T14" fmla="*/ 9 w 48"/>
                <a:gd name="T15" fmla="*/ 9 h 39"/>
                <a:gd name="T16" fmla="*/ 6 w 48"/>
                <a:gd name="T17" fmla="*/ 4 h 39"/>
                <a:gd name="T18" fmla="*/ 2 w 48"/>
                <a:gd name="T19" fmla="*/ 0 h 39"/>
                <a:gd name="T20" fmla="*/ 0 w 48"/>
                <a:gd name="T21" fmla="*/ 3 h 39"/>
                <a:gd name="T22" fmla="*/ 2 w 48"/>
                <a:gd name="T23" fmla="*/ 7 h 39"/>
                <a:gd name="T24" fmla="*/ 7 w 48"/>
                <a:gd name="T25" fmla="*/ 12 h 39"/>
                <a:gd name="T26" fmla="*/ 10 w 48"/>
                <a:gd name="T27" fmla="*/ 15 h 39"/>
                <a:gd name="T28" fmla="*/ 14 w 48"/>
                <a:gd name="T29" fmla="*/ 19 h 39"/>
                <a:gd name="T30" fmla="*/ 18 w 48"/>
                <a:gd name="T31" fmla="*/ 22 h 39"/>
                <a:gd name="T32" fmla="*/ 21 w 48"/>
                <a:gd name="T33" fmla="*/ 26 h 39"/>
                <a:gd name="T34" fmla="*/ 26 w 48"/>
                <a:gd name="T35" fmla="*/ 28 h 39"/>
                <a:gd name="T36" fmla="*/ 30 w 48"/>
                <a:gd name="T37" fmla="*/ 31 h 39"/>
                <a:gd name="T38" fmla="*/ 30 w 48"/>
                <a:gd name="T39" fmla="*/ 31 h 39"/>
                <a:gd name="T40" fmla="*/ 32 w 48"/>
                <a:gd name="T41" fmla="*/ 29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39"/>
                <a:gd name="T65" fmla="*/ 48 w 48"/>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39">
                  <a:moveTo>
                    <a:pt x="48" y="36"/>
                  </a:moveTo>
                  <a:lnTo>
                    <a:pt x="48" y="36"/>
                  </a:lnTo>
                  <a:lnTo>
                    <a:pt x="41" y="32"/>
                  </a:lnTo>
                  <a:lnTo>
                    <a:pt x="36" y="28"/>
                  </a:lnTo>
                  <a:lnTo>
                    <a:pt x="29" y="24"/>
                  </a:lnTo>
                  <a:lnTo>
                    <a:pt x="23" y="20"/>
                  </a:lnTo>
                  <a:lnTo>
                    <a:pt x="18" y="16"/>
                  </a:lnTo>
                  <a:lnTo>
                    <a:pt x="13" y="11"/>
                  </a:lnTo>
                  <a:lnTo>
                    <a:pt x="9" y="6"/>
                  </a:lnTo>
                  <a:lnTo>
                    <a:pt x="4" y="0"/>
                  </a:lnTo>
                  <a:lnTo>
                    <a:pt x="0" y="3"/>
                  </a:lnTo>
                  <a:lnTo>
                    <a:pt x="4" y="9"/>
                  </a:lnTo>
                  <a:lnTo>
                    <a:pt x="10" y="14"/>
                  </a:lnTo>
                  <a:lnTo>
                    <a:pt x="15" y="19"/>
                  </a:lnTo>
                  <a:lnTo>
                    <a:pt x="21" y="23"/>
                  </a:lnTo>
                  <a:lnTo>
                    <a:pt x="27" y="28"/>
                  </a:lnTo>
                  <a:lnTo>
                    <a:pt x="32" y="32"/>
                  </a:lnTo>
                  <a:lnTo>
                    <a:pt x="39" y="35"/>
                  </a:lnTo>
                  <a:lnTo>
                    <a:pt x="46" y="39"/>
                  </a:lnTo>
                  <a:lnTo>
                    <a:pt x="48" y="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 name="Freeform 224">
              <a:extLst>
                <a:ext uri="{FF2B5EF4-FFF2-40B4-BE49-F238E27FC236}">
                  <a16:creationId xmlns:a16="http://schemas.microsoft.com/office/drawing/2014/main" id="{1BCA9FB1-319E-3E4D-9A58-93C066BAC9DE}"/>
                </a:ext>
              </a:extLst>
            </p:cNvPr>
            <p:cNvSpPr>
              <a:spLocks/>
            </p:cNvSpPr>
            <p:nvPr/>
          </p:nvSpPr>
          <p:spPr bwMode="auto">
            <a:xfrm>
              <a:off x="3670" y="1159"/>
              <a:ext cx="118" cy="24"/>
            </a:xfrm>
            <a:custGeom>
              <a:avLst/>
              <a:gdLst>
                <a:gd name="T0" fmla="*/ 96 w 144"/>
                <a:gd name="T1" fmla="*/ 17 h 27"/>
                <a:gd name="T2" fmla="*/ 84 w 144"/>
                <a:gd name="T3" fmla="*/ 18 h 27"/>
                <a:gd name="T4" fmla="*/ 72 w 144"/>
                <a:gd name="T5" fmla="*/ 18 h 27"/>
                <a:gd name="T6" fmla="*/ 60 w 144"/>
                <a:gd name="T7" fmla="*/ 18 h 27"/>
                <a:gd name="T8" fmla="*/ 48 w 144"/>
                <a:gd name="T9" fmla="*/ 18 h 27"/>
                <a:gd name="T10" fmla="*/ 35 w 144"/>
                <a:gd name="T11" fmla="*/ 15 h 27"/>
                <a:gd name="T12" fmla="*/ 25 w 144"/>
                <a:gd name="T13" fmla="*/ 12 h 27"/>
                <a:gd name="T14" fmla="*/ 18 w 144"/>
                <a:gd name="T15" fmla="*/ 10 h 27"/>
                <a:gd name="T16" fmla="*/ 13 w 144"/>
                <a:gd name="T17" fmla="*/ 6 h 27"/>
                <a:gd name="T18" fmla="*/ 7 w 144"/>
                <a:gd name="T19" fmla="*/ 4 h 27"/>
                <a:gd name="T20" fmla="*/ 2 w 144"/>
                <a:gd name="T21" fmla="*/ 0 h 27"/>
                <a:gd name="T22" fmla="*/ 0 w 144"/>
                <a:gd name="T23" fmla="*/ 3 h 27"/>
                <a:gd name="T24" fmla="*/ 6 w 144"/>
                <a:gd name="T25" fmla="*/ 6 h 27"/>
                <a:gd name="T26" fmla="*/ 11 w 144"/>
                <a:gd name="T27" fmla="*/ 11 h 27"/>
                <a:gd name="T28" fmla="*/ 17 w 144"/>
                <a:gd name="T29" fmla="*/ 12 h 27"/>
                <a:gd name="T30" fmla="*/ 24 w 144"/>
                <a:gd name="T31" fmla="*/ 15 h 27"/>
                <a:gd name="T32" fmla="*/ 35 w 144"/>
                <a:gd name="T33" fmla="*/ 18 h 27"/>
                <a:gd name="T34" fmla="*/ 47 w 144"/>
                <a:gd name="T35" fmla="*/ 20 h 27"/>
                <a:gd name="T36" fmla="*/ 59 w 144"/>
                <a:gd name="T37" fmla="*/ 21 h 27"/>
                <a:gd name="T38" fmla="*/ 72 w 144"/>
                <a:gd name="T39" fmla="*/ 21 h 27"/>
                <a:gd name="T40" fmla="*/ 84 w 144"/>
                <a:gd name="T41" fmla="*/ 21 h 27"/>
                <a:gd name="T42" fmla="*/ 97 w 144"/>
                <a:gd name="T43" fmla="*/ 20 h 27"/>
                <a:gd name="T44" fmla="*/ 96 w 144"/>
                <a:gd name="T45" fmla="*/ 17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27"/>
                <a:gd name="T71" fmla="*/ 144 w 144"/>
                <a:gd name="T72" fmla="*/ 27 h 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27">
                  <a:moveTo>
                    <a:pt x="143" y="21"/>
                  </a:moveTo>
                  <a:lnTo>
                    <a:pt x="125" y="22"/>
                  </a:lnTo>
                  <a:lnTo>
                    <a:pt x="107" y="23"/>
                  </a:lnTo>
                  <a:lnTo>
                    <a:pt x="89" y="23"/>
                  </a:lnTo>
                  <a:lnTo>
                    <a:pt x="71" y="22"/>
                  </a:lnTo>
                  <a:lnTo>
                    <a:pt x="53" y="19"/>
                  </a:lnTo>
                  <a:lnTo>
                    <a:pt x="36" y="15"/>
                  </a:lnTo>
                  <a:lnTo>
                    <a:pt x="27" y="12"/>
                  </a:lnTo>
                  <a:lnTo>
                    <a:pt x="19" y="8"/>
                  </a:lnTo>
                  <a:lnTo>
                    <a:pt x="11" y="4"/>
                  </a:lnTo>
                  <a:lnTo>
                    <a:pt x="2" y="0"/>
                  </a:lnTo>
                  <a:lnTo>
                    <a:pt x="0" y="3"/>
                  </a:lnTo>
                  <a:lnTo>
                    <a:pt x="9" y="8"/>
                  </a:lnTo>
                  <a:lnTo>
                    <a:pt x="17" y="13"/>
                  </a:lnTo>
                  <a:lnTo>
                    <a:pt x="26" y="16"/>
                  </a:lnTo>
                  <a:lnTo>
                    <a:pt x="35" y="19"/>
                  </a:lnTo>
                  <a:lnTo>
                    <a:pt x="52" y="23"/>
                  </a:lnTo>
                  <a:lnTo>
                    <a:pt x="70" y="26"/>
                  </a:lnTo>
                  <a:lnTo>
                    <a:pt x="88" y="27"/>
                  </a:lnTo>
                  <a:lnTo>
                    <a:pt x="107" y="27"/>
                  </a:lnTo>
                  <a:lnTo>
                    <a:pt x="125" y="27"/>
                  </a:lnTo>
                  <a:lnTo>
                    <a:pt x="144" y="25"/>
                  </a:lnTo>
                  <a:lnTo>
                    <a:pt x="143" y="2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 name="Freeform 225">
              <a:extLst>
                <a:ext uri="{FF2B5EF4-FFF2-40B4-BE49-F238E27FC236}">
                  <a16:creationId xmlns:a16="http://schemas.microsoft.com/office/drawing/2014/main" id="{A21703A6-C8C1-064E-AFAC-A7EC10439F9A}"/>
                </a:ext>
              </a:extLst>
            </p:cNvPr>
            <p:cNvSpPr>
              <a:spLocks/>
            </p:cNvSpPr>
            <p:nvPr/>
          </p:nvSpPr>
          <p:spPr bwMode="auto">
            <a:xfrm>
              <a:off x="3673" y="1101"/>
              <a:ext cx="43" cy="46"/>
            </a:xfrm>
            <a:custGeom>
              <a:avLst/>
              <a:gdLst>
                <a:gd name="T0" fmla="*/ 19 w 53"/>
                <a:gd name="T1" fmla="*/ 5 h 50"/>
                <a:gd name="T2" fmla="*/ 23 w 53"/>
                <a:gd name="T3" fmla="*/ 7 h 50"/>
                <a:gd name="T4" fmla="*/ 26 w 53"/>
                <a:gd name="T5" fmla="*/ 11 h 50"/>
                <a:gd name="T6" fmla="*/ 28 w 53"/>
                <a:gd name="T7" fmla="*/ 16 h 50"/>
                <a:gd name="T8" fmla="*/ 32 w 53"/>
                <a:gd name="T9" fmla="*/ 20 h 50"/>
                <a:gd name="T10" fmla="*/ 33 w 53"/>
                <a:gd name="T11" fmla="*/ 25 h 50"/>
                <a:gd name="T12" fmla="*/ 35 w 53"/>
                <a:gd name="T13" fmla="*/ 29 h 50"/>
                <a:gd name="T14" fmla="*/ 35 w 53"/>
                <a:gd name="T15" fmla="*/ 34 h 50"/>
                <a:gd name="T16" fmla="*/ 34 w 53"/>
                <a:gd name="T17" fmla="*/ 39 h 50"/>
                <a:gd name="T18" fmla="*/ 33 w 53"/>
                <a:gd name="T19" fmla="*/ 40 h 50"/>
                <a:gd name="T20" fmla="*/ 32 w 53"/>
                <a:gd name="T21" fmla="*/ 41 h 50"/>
                <a:gd name="T22" fmla="*/ 29 w 53"/>
                <a:gd name="T23" fmla="*/ 42 h 50"/>
                <a:gd name="T24" fmla="*/ 28 w 53"/>
                <a:gd name="T25" fmla="*/ 42 h 50"/>
                <a:gd name="T26" fmla="*/ 26 w 53"/>
                <a:gd name="T27" fmla="*/ 42 h 50"/>
                <a:gd name="T28" fmla="*/ 23 w 53"/>
                <a:gd name="T29" fmla="*/ 41 h 50"/>
                <a:gd name="T30" fmla="*/ 22 w 53"/>
                <a:gd name="T31" fmla="*/ 40 h 50"/>
                <a:gd name="T32" fmla="*/ 19 w 53"/>
                <a:gd name="T33" fmla="*/ 39 h 50"/>
                <a:gd name="T34" fmla="*/ 17 w 53"/>
                <a:gd name="T35" fmla="*/ 37 h 50"/>
                <a:gd name="T36" fmla="*/ 15 w 53"/>
                <a:gd name="T37" fmla="*/ 35 h 50"/>
                <a:gd name="T38" fmla="*/ 12 w 53"/>
                <a:gd name="T39" fmla="*/ 33 h 50"/>
                <a:gd name="T40" fmla="*/ 11 w 53"/>
                <a:gd name="T41" fmla="*/ 31 h 50"/>
                <a:gd name="T42" fmla="*/ 9 w 53"/>
                <a:gd name="T43" fmla="*/ 29 h 50"/>
                <a:gd name="T44" fmla="*/ 8 w 53"/>
                <a:gd name="T45" fmla="*/ 27 h 50"/>
                <a:gd name="T46" fmla="*/ 6 w 53"/>
                <a:gd name="T47" fmla="*/ 25 h 50"/>
                <a:gd name="T48" fmla="*/ 5 w 53"/>
                <a:gd name="T49" fmla="*/ 22 h 50"/>
                <a:gd name="T50" fmla="*/ 4 w 53"/>
                <a:gd name="T51" fmla="*/ 20 h 50"/>
                <a:gd name="T52" fmla="*/ 3 w 53"/>
                <a:gd name="T53" fmla="*/ 17 h 50"/>
                <a:gd name="T54" fmla="*/ 2 w 53"/>
                <a:gd name="T55" fmla="*/ 16 h 50"/>
                <a:gd name="T56" fmla="*/ 1 w 53"/>
                <a:gd name="T57" fmla="*/ 13 h 50"/>
                <a:gd name="T58" fmla="*/ 0 w 53"/>
                <a:gd name="T59" fmla="*/ 11 h 50"/>
                <a:gd name="T60" fmla="*/ 0 w 53"/>
                <a:gd name="T61" fmla="*/ 8 h 50"/>
                <a:gd name="T62" fmla="*/ 0 w 53"/>
                <a:gd name="T63" fmla="*/ 6 h 50"/>
                <a:gd name="T64" fmla="*/ 1 w 53"/>
                <a:gd name="T65" fmla="*/ 6 h 50"/>
                <a:gd name="T66" fmla="*/ 1 w 53"/>
                <a:gd name="T67" fmla="*/ 5 h 50"/>
                <a:gd name="T68" fmla="*/ 2 w 53"/>
                <a:gd name="T69" fmla="*/ 4 h 50"/>
                <a:gd name="T70" fmla="*/ 2 w 53"/>
                <a:gd name="T71" fmla="*/ 4 h 50"/>
                <a:gd name="T72" fmla="*/ 3 w 53"/>
                <a:gd name="T73" fmla="*/ 3 h 50"/>
                <a:gd name="T74" fmla="*/ 3 w 53"/>
                <a:gd name="T75" fmla="*/ 2 h 50"/>
                <a:gd name="T76" fmla="*/ 4 w 53"/>
                <a:gd name="T77" fmla="*/ 2 h 50"/>
                <a:gd name="T78" fmla="*/ 5 w 53"/>
                <a:gd name="T79" fmla="*/ 2 h 50"/>
                <a:gd name="T80" fmla="*/ 5 w 53"/>
                <a:gd name="T81" fmla="*/ 2 h 50"/>
                <a:gd name="T82" fmla="*/ 6 w 53"/>
                <a:gd name="T83" fmla="*/ 1 h 50"/>
                <a:gd name="T84" fmla="*/ 8 w 53"/>
                <a:gd name="T85" fmla="*/ 1 h 50"/>
                <a:gd name="T86" fmla="*/ 9 w 53"/>
                <a:gd name="T87" fmla="*/ 0 h 50"/>
                <a:gd name="T88" fmla="*/ 11 w 53"/>
                <a:gd name="T89" fmla="*/ 0 h 50"/>
                <a:gd name="T90" fmla="*/ 11 w 53"/>
                <a:gd name="T91" fmla="*/ 0 h 50"/>
                <a:gd name="T92" fmla="*/ 12 w 53"/>
                <a:gd name="T93" fmla="*/ 1 h 50"/>
                <a:gd name="T94" fmla="*/ 15 w 53"/>
                <a:gd name="T95" fmla="*/ 1 h 50"/>
                <a:gd name="T96" fmla="*/ 15 w 53"/>
                <a:gd name="T97" fmla="*/ 2 h 50"/>
                <a:gd name="T98" fmla="*/ 16 w 53"/>
                <a:gd name="T99" fmla="*/ 2 h 50"/>
                <a:gd name="T100" fmla="*/ 16 w 53"/>
                <a:gd name="T101" fmla="*/ 2 h 50"/>
                <a:gd name="T102" fmla="*/ 17 w 53"/>
                <a:gd name="T103" fmla="*/ 2 h 50"/>
                <a:gd name="T104" fmla="*/ 18 w 53"/>
                <a:gd name="T105" fmla="*/ 3 h 50"/>
                <a:gd name="T106" fmla="*/ 18 w 53"/>
                <a:gd name="T107" fmla="*/ 3 h 50"/>
                <a:gd name="T108" fmla="*/ 19 w 53"/>
                <a:gd name="T109" fmla="*/ 4 h 50"/>
                <a:gd name="T110" fmla="*/ 19 w 53"/>
                <a:gd name="T111" fmla="*/ 4 h 50"/>
                <a:gd name="T112" fmla="*/ 19 w 53"/>
                <a:gd name="T113" fmla="*/ 5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50"/>
                <a:gd name="T173" fmla="*/ 53 w 53"/>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50">
                  <a:moveTo>
                    <a:pt x="30" y="5"/>
                  </a:moveTo>
                  <a:lnTo>
                    <a:pt x="34" y="9"/>
                  </a:lnTo>
                  <a:lnTo>
                    <a:pt x="39" y="13"/>
                  </a:lnTo>
                  <a:lnTo>
                    <a:pt x="43" y="19"/>
                  </a:lnTo>
                  <a:lnTo>
                    <a:pt x="48" y="24"/>
                  </a:lnTo>
                  <a:lnTo>
                    <a:pt x="51" y="29"/>
                  </a:lnTo>
                  <a:lnTo>
                    <a:pt x="53" y="34"/>
                  </a:lnTo>
                  <a:lnTo>
                    <a:pt x="53" y="40"/>
                  </a:lnTo>
                  <a:lnTo>
                    <a:pt x="52" y="46"/>
                  </a:lnTo>
                  <a:lnTo>
                    <a:pt x="50" y="48"/>
                  </a:lnTo>
                  <a:lnTo>
                    <a:pt x="48" y="49"/>
                  </a:lnTo>
                  <a:lnTo>
                    <a:pt x="44" y="50"/>
                  </a:lnTo>
                  <a:lnTo>
                    <a:pt x="42" y="50"/>
                  </a:lnTo>
                  <a:lnTo>
                    <a:pt x="39" y="50"/>
                  </a:lnTo>
                  <a:lnTo>
                    <a:pt x="35" y="49"/>
                  </a:lnTo>
                  <a:lnTo>
                    <a:pt x="33" y="48"/>
                  </a:lnTo>
                  <a:lnTo>
                    <a:pt x="30" y="46"/>
                  </a:lnTo>
                  <a:lnTo>
                    <a:pt x="26" y="44"/>
                  </a:lnTo>
                  <a:lnTo>
                    <a:pt x="23" y="41"/>
                  </a:lnTo>
                  <a:lnTo>
                    <a:pt x="19" y="39"/>
                  </a:lnTo>
                  <a:lnTo>
                    <a:pt x="16" y="37"/>
                  </a:lnTo>
                  <a:lnTo>
                    <a:pt x="14" y="35"/>
                  </a:lnTo>
                  <a:lnTo>
                    <a:pt x="12" y="32"/>
                  </a:lnTo>
                  <a:lnTo>
                    <a:pt x="9" y="29"/>
                  </a:lnTo>
                  <a:lnTo>
                    <a:pt x="7" y="26"/>
                  </a:lnTo>
                  <a:lnTo>
                    <a:pt x="6" y="24"/>
                  </a:lnTo>
                  <a:lnTo>
                    <a:pt x="5" y="21"/>
                  </a:lnTo>
                  <a:lnTo>
                    <a:pt x="3" y="19"/>
                  </a:lnTo>
                  <a:lnTo>
                    <a:pt x="1" y="15"/>
                  </a:lnTo>
                  <a:lnTo>
                    <a:pt x="0" y="13"/>
                  </a:lnTo>
                  <a:lnTo>
                    <a:pt x="0" y="10"/>
                  </a:lnTo>
                  <a:lnTo>
                    <a:pt x="0" y="8"/>
                  </a:lnTo>
                  <a:lnTo>
                    <a:pt x="1" y="6"/>
                  </a:lnTo>
                  <a:lnTo>
                    <a:pt x="1" y="5"/>
                  </a:lnTo>
                  <a:lnTo>
                    <a:pt x="3" y="4"/>
                  </a:lnTo>
                  <a:lnTo>
                    <a:pt x="4" y="4"/>
                  </a:lnTo>
                  <a:lnTo>
                    <a:pt x="5" y="3"/>
                  </a:lnTo>
                  <a:lnTo>
                    <a:pt x="5" y="2"/>
                  </a:lnTo>
                  <a:lnTo>
                    <a:pt x="6" y="2"/>
                  </a:lnTo>
                  <a:lnTo>
                    <a:pt x="7" y="2"/>
                  </a:lnTo>
                  <a:lnTo>
                    <a:pt x="8" y="2"/>
                  </a:lnTo>
                  <a:lnTo>
                    <a:pt x="9" y="1"/>
                  </a:lnTo>
                  <a:lnTo>
                    <a:pt x="12" y="1"/>
                  </a:lnTo>
                  <a:lnTo>
                    <a:pt x="14" y="0"/>
                  </a:lnTo>
                  <a:lnTo>
                    <a:pt x="16" y="0"/>
                  </a:lnTo>
                  <a:lnTo>
                    <a:pt x="17" y="0"/>
                  </a:lnTo>
                  <a:lnTo>
                    <a:pt x="19" y="1"/>
                  </a:lnTo>
                  <a:lnTo>
                    <a:pt x="22" y="1"/>
                  </a:lnTo>
                  <a:lnTo>
                    <a:pt x="24" y="2"/>
                  </a:lnTo>
                  <a:lnTo>
                    <a:pt x="25" y="2"/>
                  </a:lnTo>
                  <a:lnTo>
                    <a:pt x="26" y="2"/>
                  </a:lnTo>
                  <a:lnTo>
                    <a:pt x="27" y="3"/>
                  </a:lnTo>
                  <a:lnTo>
                    <a:pt x="29" y="4"/>
                  </a:lnTo>
                  <a:lnTo>
                    <a:pt x="30" y="4"/>
                  </a:lnTo>
                  <a:lnTo>
                    <a:pt x="30" y="5"/>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 name="Freeform 226">
              <a:extLst>
                <a:ext uri="{FF2B5EF4-FFF2-40B4-BE49-F238E27FC236}">
                  <a16:creationId xmlns:a16="http://schemas.microsoft.com/office/drawing/2014/main" id="{44449DA6-1E1C-9344-B0F6-AFEA62B8412A}"/>
                </a:ext>
              </a:extLst>
            </p:cNvPr>
            <p:cNvSpPr>
              <a:spLocks/>
            </p:cNvSpPr>
            <p:nvPr/>
          </p:nvSpPr>
          <p:spPr bwMode="auto">
            <a:xfrm>
              <a:off x="3696" y="1104"/>
              <a:ext cx="23" cy="40"/>
            </a:xfrm>
            <a:custGeom>
              <a:avLst/>
              <a:gdLst>
                <a:gd name="T0" fmla="*/ 18 w 27"/>
                <a:gd name="T1" fmla="*/ 36 h 44"/>
                <a:gd name="T2" fmla="*/ 18 w 27"/>
                <a:gd name="T3" fmla="*/ 36 h 44"/>
                <a:gd name="T4" fmla="*/ 20 w 27"/>
                <a:gd name="T5" fmla="*/ 31 h 44"/>
                <a:gd name="T6" fmla="*/ 20 w 27"/>
                <a:gd name="T7" fmla="*/ 25 h 44"/>
                <a:gd name="T8" fmla="*/ 17 w 27"/>
                <a:gd name="T9" fmla="*/ 21 h 44"/>
                <a:gd name="T10" fmla="*/ 15 w 27"/>
                <a:gd name="T11" fmla="*/ 15 h 44"/>
                <a:gd name="T12" fmla="*/ 12 w 27"/>
                <a:gd name="T13" fmla="*/ 11 h 44"/>
                <a:gd name="T14" fmla="*/ 9 w 27"/>
                <a:gd name="T15" fmla="*/ 7 h 44"/>
                <a:gd name="T16" fmla="*/ 5 w 27"/>
                <a:gd name="T17" fmla="*/ 4 h 44"/>
                <a:gd name="T18" fmla="*/ 3 w 27"/>
                <a:gd name="T19" fmla="*/ 0 h 44"/>
                <a:gd name="T20" fmla="*/ 0 w 27"/>
                <a:gd name="T21" fmla="*/ 3 h 44"/>
                <a:gd name="T22" fmla="*/ 3 w 27"/>
                <a:gd name="T23" fmla="*/ 5 h 44"/>
                <a:gd name="T24" fmla="*/ 7 w 27"/>
                <a:gd name="T25" fmla="*/ 10 h 44"/>
                <a:gd name="T26" fmla="*/ 9 w 27"/>
                <a:gd name="T27" fmla="*/ 14 h 44"/>
                <a:gd name="T28" fmla="*/ 12 w 27"/>
                <a:gd name="T29" fmla="*/ 18 h 44"/>
                <a:gd name="T30" fmla="*/ 14 w 27"/>
                <a:gd name="T31" fmla="*/ 23 h 44"/>
                <a:gd name="T32" fmla="*/ 15 w 27"/>
                <a:gd name="T33" fmla="*/ 26 h 44"/>
                <a:gd name="T34" fmla="*/ 16 w 27"/>
                <a:gd name="T35" fmla="*/ 31 h 44"/>
                <a:gd name="T36" fmla="*/ 15 w 27"/>
                <a:gd name="T37" fmla="*/ 35 h 44"/>
                <a:gd name="T38" fmla="*/ 16 w 27"/>
                <a:gd name="T39" fmla="*/ 34 h 44"/>
                <a:gd name="T40" fmla="*/ 18 w 27"/>
                <a:gd name="T41" fmla="*/ 36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44"/>
                <a:gd name="T65" fmla="*/ 27 w 27"/>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44">
                  <a:moveTo>
                    <a:pt x="25" y="44"/>
                  </a:moveTo>
                  <a:lnTo>
                    <a:pt x="25" y="44"/>
                  </a:lnTo>
                  <a:lnTo>
                    <a:pt x="27" y="37"/>
                  </a:lnTo>
                  <a:lnTo>
                    <a:pt x="27" y="31"/>
                  </a:lnTo>
                  <a:lnTo>
                    <a:pt x="24" y="25"/>
                  </a:lnTo>
                  <a:lnTo>
                    <a:pt x="21" y="19"/>
                  </a:lnTo>
                  <a:lnTo>
                    <a:pt x="16" y="13"/>
                  </a:lnTo>
                  <a:lnTo>
                    <a:pt x="12" y="9"/>
                  </a:lnTo>
                  <a:lnTo>
                    <a:pt x="7" y="4"/>
                  </a:lnTo>
                  <a:lnTo>
                    <a:pt x="3" y="0"/>
                  </a:lnTo>
                  <a:lnTo>
                    <a:pt x="0" y="3"/>
                  </a:lnTo>
                  <a:lnTo>
                    <a:pt x="4" y="7"/>
                  </a:lnTo>
                  <a:lnTo>
                    <a:pt x="9" y="12"/>
                  </a:lnTo>
                  <a:lnTo>
                    <a:pt x="13" y="17"/>
                  </a:lnTo>
                  <a:lnTo>
                    <a:pt x="16" y="22"/>
                  </a:lnTo>
                  <a:lnTo>
                    <a:pt x="20" y="27"/>
                  </a:lnTo>
                  <a:lnTo>
                    <a:pt x="21" y="32"/>
                  </a:lnTo>
                  <a:lnTo>
                    <a:pt x="22" y="37"/>
                  </a:lnTo>
                  <a:lnTo>
                    <a:pt x="21" y="42"/>
                  </a:lnTo>
                  <a:lnTo>
                    <a:pt x="22" y="41"/>
                  </a:lnTo>
                  <a:lnTo>
                    <a:pt x="25" y="4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1" name="Freeform 227">
              <a:extLst>
                <a:ext uri="{FF2B5EF4-FFF2-40B4-BE49-F238E27FC236}">
                  <a16:creationId xmlns:a16="http://schemas.microsoft.com/office/drawing/2014/main" id="{229E35F1-8C99-9544-8B01-FDBC6B48EE6D}"/>
                </a:ext>
              </a:extLst>
            </p:cNvPr>
            <p:cNvSpPr>
              <a:spLocks/>
            </p:cNvSpPr>
            <p:nvPr/>
          </p:nvSpPr>
          <p:spPr bwMode="auto">
            <a:xfrm>
              <a:off x="3696" y="1141"/>
              <a:ext cx="21" cy="8"/>
            </a:xfrm>
            <a:custGeom>
              <a:avLst/>
              <a:gdLst>
                <a:gd name="T0" fmla="*/ 0 w 25"/>
                <a:gd name="T1" fmla="*/ 4 h 8"/>
                <a:gd name="T2" fmla="*/ 0 w 25"/>
                <a:gd name="T3" fmla="*/ 4 h 8"/>
                <a:gd name="T4" fmla="*/ 3 w 25"/>
                <a:gd name="T5" fmla="*/ 5 h 8"/>
                <a:gd name="T6" fmla="*/ 3 w 25"/>
                <a:gd name="T7" fmla="*/ 7 h 8"/>
                <a:gd name="T8" fmla="*/ 7 w 25"/>
                <a:gd name="T9" fmla="*/ 8 h 8"/>
                <a:gd name="T10" fmla="*/ 9 w 25"/>
                <a:gd name="T11" fmla="*/ 8 h 8"/>
                <a:gd name="T12" fmla="*/ 11 w 25"/>
                <a:gd name="T13" fmla="*/ 8 h 8"/>
                <a:gd name="T14" fmla="*/ 14 w 25"/>
                <a:gd name="T15" fmla="*/ 7 h 8"/>
                <a:gd name="T16" fmla="*/ 15 w 25"/>
                <a:gd name="T17" fmla="*/ 5 h 8"/>
                <a:gd name="T18" fmla="*/ 18 w 25"/>
                <a:gd name="T19" fmla="*/ 3 h 8"/>
                <a:gd name="T20" fmla="*/ 15 w 25"/>
                <a:gd name="T21" fmla="*/ 0 h 8"/>
                <a:gd name="T22" fmla="*/ 14 w 25"/>
                <a:gd name="T23" fmla="*/ 2 h 8"/>
                <a:gd name="T24" fmla="*/ 13 w 25"/>
                <a:gd name="T25" fmla="*/ 3 h 8"/>
                <a:gd name="T26" fmla="*/ 11 w 25"/>
                <a:gd name="T27" fmla="*/ 4 h 8"/>
                <a:gd name="T28" fmla="*/ 9 w 25"/>
                <a:gd name="T29" fmla="*/ 4 h 8"/>
                <a:gd name="T30" fmla="*/ 7 w 25"/>
                <a:gd name="T31" fmla="*/ 4 h 8"/>
                <a:gd name="T32" fmla="*/ 5 w 25"/>
                <a:gd name="T33" fmla="*/ 3 h 8"/>
                <a:gd name="T34" fmla="*/ 3 w 25"/>
                <a:gd name="T35" fmla="*/ 2 h 8"/>
                <a:gd name="T36" fmla="*/ 3 w 25"/>
                <a:gd name="T37" fmla="*/ 0 h 8"/>
                <a:gd name="T38" fmla="*/ 2 w 25"/>
                <a:gd name="T39" fmla="*/ 0 h 8"/>
                <a:gd name="T40" fmla="*/ 0 w 25"/>
                <a:gd name="T41" fmla="*/ 4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8"/>
                <a:gd name="T65" fmla="*/ 25 w 25"/>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8">
                  <a:moveTo>
                    <a:pt x="0" y="4"/>
                  </a:moveTo>
                  <a:lnTo>
                    <a:pt x="0" y="4"/>
                  </a:lnTo>
                  <a:lnTo>
                    <a:pt x="3" y="5"/>
                  </a:lnTo>
                  <a:lnTo>
                    <a:pt x="5" y="7"/>
                  </a:lnTo>
                  <a:lnTo>
                    <a:pt x="10" y="8"/>
                  </a:lnTo>
                  <a:lnTo>
                    <a:pt x="13" y="8"/>
                  </a:lnTo>
                  <a:lnTo>
                    <a:pt x="16" y="8"/>
                  </a:lnTo>
                  <a:lnTo>
                    <a:pt x="20" y="7"/>
                  </a:lnTo>
                  <a:lnTo>
                    <a:pt x="22" y="5"/>
                  </a:lnTo>
                  <a:lnTo>
                    <a:pt x="25" y="3"/>
                  </a:lnTo>
                  <a:lnTo>
                    <a:pt x="22" y="0"/>
                  </a:lnTo>
                  <a:lnTo>
                    <a:pt x="20" y="2"/>
                  </a:lnTo>
                  <a:lnTo>
                    <a:pt x="18" y="3"/>
                  </a:lnTo>
                  <a:lnTo>
                    <a:pt x="15" y="4"/>
                  </a:lnTo>
                  <a:lnTo>
                    <a:pt x="13" y="4"/>
                  </a:lnTo>
                  <a:lnTo>
                    <a:pt x="10" y="4"/>
                  </a:lnTo>
                  <a:lnTo>
                    <a:pt x="7" y="3"/>
                  </a:lnTo>
                  <a:lnTo>
                    <a:pt x="5" y="2"/>
                  </a:lnTo>
                  <a:lnTo>
                    <a:pt x="3" y="0"/>
                  </a:lnTo>
                  <a:lnTo>
                    <a:pt x="2"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2" name="Freeform 228">
              <a:extLst>
                <a:ext uri="{FF2B5EF4-FFF2-40B4-BE49-F238E27FC236}">
                  <a16:creationId xmlns:a16="http://schemas.microsoft.com/office/drawing/2014/main" id="{C37D99C0-89DD-D146-8B88-455CB1DE2829}"/>
                </a:ext>
              </a:extLst>
            </p:cNvPr>
            <p:cNvSpPr>
              <a:spLocks/>
            </p:cNvSpPr>
            <p:nvPr/>
          </p:nvSpPr>
          <p:spPr bwMode="auto">
            <a:xfrm>
              <a:off x="3677" y="1124"/>
              <a:ext cx="21" cy="21"/>
            </a:xfrm>
            <a:custGeom>
              <a:avLst/>
              <a:gdLst>
                <a:gd name="T0" fmla="*/ 0 w 26"/>
                <a:gd name="T1" fmla="*/ 2 h 23"/>
                <a:gd name="T2" fmla="*/ 0 w 26"/>
                <a:gd name="T3" fmla="*/ 2 h 23"/>
                <a:gd name="T4" fmla="*/ 2 w 26"/>
                <a:gd name="T5" fmla="*/ 5 h 23"/>
                <a:gd name="T6" fmla="*/ 2 w 26"/>
                <a:gd name="T7" fmla="*/ 6 h 23"/>
                <a:gd name="T8" fmla="*/ 5 w 26"/>
                <a:gd name="T9" fmla="*/ 9 h 23"/>
                <a:gd name="T10" fmla="*/ 6 w 26"/>
                <a:gd name="T11" fmla="*/ 12 h 23"/>
                <a:gd name="T12" fmla="*/ 9 w 26"/>
                <a:gd name="T13" fmla="*/ 14 h 23"/>
                <a:gd name="T14" fmla="*/ 11 w 26"/>
                <a:gd name="T15" fmla="*/ 15 h 23"/>
                <a:gd name="T16" fmla="*/ 13 w 26"/>
                <a:gd name="T17" fmla="*/ 16 h 23"/>
                <a:gd name="T18" fmla="*/ 15 w 26"/>
                <a:gd name="T19" fmla="*/ 19 h 23"/>
                <a:gd name="T20" fmla="*/ 17 w 26"/>
                <a:gd name="T21" fmla="*/ 16 h 23"/>
                <a:gd name="T22" fmla="*/ 15 w 26"/>
                <a:gd name="T23" fmla="*/ 15 h 23"/>
                <a:gd name="T24" fmla="*/ 12 w 26"/>
                <a:gd name="T25" fmla="*/ 13 h 23"/>
                <a:gd name="T26" fmla="*/ 11 w 26"/>
                <a:gd name="T27" fmla="*/ 11 h 23"/>
                <a:gd name="T28" fmla="*/ 9 w 26"/>
                <a:gd name="T29" fmla="*/ 8 h 23"/>
                <a:gd name="T30" fmla="*/ 7 w 26"/>
                <a:gd name="T31" fmla="*/ 6 h 23"/>
                <a:gd name="T32" fmla="*/ 5 w 26"/>
                <a:gd name="T33" fmla="*/ 5 h 23"/>
                <a:gd name="T34" fmla="*/ 5 w 26"/>
                <a:gd name="T35" fmla="*/ 3 h 23"/>
                <a:gd name="T36" fmla="*/ 2 w 26"/>
                <a:gd name="T37" fmla="*/ 0 h 23"/>
                <a:gd name="T38" fmla="*/ 2 w 26"/>
                <a:gd name="T39" fmla="*/ 1 h 23"/>
                <a:gd name="T40" fmla="*/ 0 w 26"/>
                <a:gd name="T41" fmla="*/ 2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23"/>
                <a:gd name="T65" fmla="*/ 26 w 26"/>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23">
                  <a:moveTo>
                    <a:pt x="0" y="2"/>
                  </a:moveTo>
                  <a:lnTo>
                    <a:pt x="0" y="2"/>
                  </a:lnTo>
                  <a:lnTo>
                    <a:pt x="2" y="6"/>
                  </a:lnTo>
                  <a:lnTo>
                    <a:pt x="4" y="8"/>
                  </a:lnTo>
                  <a:lnTo>
                    <a:pt x="8" y="11"/>
                  </a:lnTo>
                  <a:lnTo>
                    <a:pt x="10" y="14"/>
                  </a:lnTo>
                  <a:lnTo>
                    <a:pt x="13" y="16"/>
                  </a:lnTo>
                  <a:lnTo>
                    <a:pt x="17" y="18"/>
                  </a:lnTo>
                  <a:lnTo>
                    <a:pt x="20" y="20"/>
                  </a:lnTo>
                  <a:lnTo>
                    <a:pt x="24" y="23"/>
                  </a:lnTo>
                  <a:lnTo>
                    <a:pt x="26" y="19"/>
                  </a:lnTo>
                  <a:lnTo>
                    <a:pt x="22" y="17"/>
                  </a:lnTo>
                  <a:lnTo>
                    <a:pt x="19" y="15"/>
                  </a:lnTo>
                  <a:lnTo>
                    <a:pt x="16" y="13"/>
                  </a:lnTo>
                  <a:lnTo>
                    <a:pt x="13" y="10"/>
                  </a:lnTo>
                  <a:lnTo>
                    <a:pt x="11" y="8"/>
                  </a:lnTo>
                  <a:lnTo>
                    <a:pt x="8" y="6"/>
                  </a:lnTo>
                  <a:lnTo>
                    <a:pt x="7" y="3"/>
                  </a:lnTo>
                  <a:lnTo>
                    <a:pt x="4" y="0"/>
                  </a:lnTo>
                  <a:lnTo>
                    <a:pt x="4" y="1"/>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3" name="Freeform 229">
              <a:extLst>
                <a:ext uri="{FF2B5EF4-FFF2-40B4-BE49-F238E27FC236}">
                  <a16:creationId xmlns:a16="http://schemas.microsoft.com/office/drawing/2014/main" id="{9973577C-11CA-2B4D-89D6-F7E09A34E5E1}"/>
                </a:ext>
              </a:extLst>
            </p:cNvPr>
            <p:cNvSpPr>
              <a:spLocks/>
            </p:cNvSpPr>
            <p:nvPr/>
          </p:nvSpPr>
          <p:spPr bwMode="auto">
            <a:xfrm>
              <a:off x="3671" y="1105"/>
              <a:ext cx="9" cy="21"/>
            </a:xfrm>
            <a:custGeom>
              <a:avLst/>
              <a:gdLst>
                <a:gd name="T0" fmla="*/ 1 w 11"/>
                <a:gd name="T1" fmla="*/ 0 h 23"/>
                <a:gd name="T2" fmla="*/ 1 w 11"/>
                <a:gd name="T3" fmla="*/ 1 h 23"/>
                <a:gd name="T4" fmla="*/ 0 w 11"/>
                <a:gd name="T5" fmla="*/ 3 h 23"/>
                <a:gd name="T6" fmla="*/ 0 w 11"/>
                <a:gd name="T7" fmla="*/ 5 h 23"/>
                <a:gd name="T8" fmla="*/ 0 w 11"/>
                <a:gd name="T9" fmla="*/ 7 h 23"/>
                <a:gd name="T10" fmla="*/ 1 w 11"/>
                <a:gd name="T11" fmla="*/ 10 h 23"/>
                <a:gd name="T12" fmla="*/ 2 w 11"/>
                <a:gd name="T13" fmla="*/ 14 h 23"/>
                <a:gd name="T14" fmla="*/ 3 w 11"/>
                <a:gd name="T15" fmla="*/ 15 h 23"/>
                <a:gd name="T16" fmla="*/ 4 w 11"/>
                <a:gd name="T17" fmla="*/ 17 h 23"/>
                <a:gd name="T18" fmla="*/ 5 w 11"/>
                <a:gd name="T19" fmla="*/ 19 h 23"/>
                <a:gd name="T20" fmla="*/ 7 w 11"/>
                <a:gd name="T21" fmla="*/ 18 h 23"/>
                <a:gd name="T22" fmla="*/ 7 w 11"/>
                <a:gd name="T23" fmla="*/ 16 h 23"/>
                <a:gd name="T24" fmla="*/ 6 w 11"/>
                <a:gd name="T25" fmla="*/ 15 h 23"/>
                <a:gd name="T26" fmla="*/ 5 w 11"/>
                <a:gd name="T27" fmla="*/ 11 h 23"/>
                <a:gd name="T28" fmla="*/ 4 w 11"/>
                <a:gd name="T29" fmla="*/ 8 h 23"/>
                <a:gd name="T30" fmla="*/ 3 w 11"/>
                <a:gd name="T31" fmla="*/ 6 h 23"/>
                <a:gd name="T32" fmla="*/ 3 w 11"/>
                <a:gd name="T33" fmla="*/ 5 h 23"/>
                <a:gd name="T34" fmla="*/ 3 w 11"/>
                <a:gd name="T35" fmla="*/ 4 h 23"/>
                <a:gd name="T36" fmla="*/ 4 w 11"/>
                <a:gd name="T37" fmla="*/ 3 h 23"/>
                <a:gd name="T38" fmla="*/ 3 w 11"/>
                <a:gd name="T39" fmla="*/ 3 h 23"/>
                <a:gd name="T40" fmla="*/ 1 w 11"/>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3"/>
                <a:gd name="T65" fmla="*/ 11 w 11"/>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3">
                  <a:moveTo>
                    <a:pt x="1" y="0"/>
                  </a:moveTo>
                  <a:lnTo>
                    <a:pt x="1" y="1"/>
                  </a:lnTo>
                  <a:lnTo>
                    <a:pt x="0" y="3"/>
                  </a:lnTo>
                  <a:lnTo>
                    <a:pt x="0" y="6"/>
                  </a:lnTo>
                  <a:lnTo>
                    <a:pt x="0" y="9"/>
                  </a:lnTo>
                  <a:lnTo>
                    <a:pt x="1" y="12"/>
                  </a:lnTo>
                  <a:lnTo>
                    <a:pt x="2" y="16"/>
                  </a:lnTo>
                  <a:lnTo>
                    <a:pt x="5" y="18"/>
                  </a:lnTo>
                  <a:lnTo>
                    <a:pt x="6" y="21"/>
                  </a:lnTo>
                  <a:lnTo>
                    <a:pt x="7" y="23"/>
                  </a:lnTo>
                  <a:lnTo>
                    <a:pt x="11" y="22"/>
                  </a:lnTo>
                  <a:lnTo>
                    <a:pt x="10" y="19"/>
                  </a:lnTo>
                  <a:lnTo>
                    <a:pt x="8" y="17"/>
                  </a:lnTo>
                  <a:lnTo>
                    <a:pt x="7" y="13"/>
                  </a:lnTo>
                  <a:lnTo>
                    <a:pt x="6" y="10"/>
                  </a:lnTo>
                  <a:lnTo>
                    <a:pt x="5" y="8"/>
                  </a:lnTo>
                  <a:lnTo>
                    <a:pt x="5" y="6"/>
                  </a:lnTo>
                  <a:lnTo>
                    <a:pt x="5" y="4"/>
                  </a:lnTo>
                  <a:lnTo>
                    <a:pt x="6" y="3"/>
                  </a:lnTo>
                  <a:lnTo>
                    <a:pt x="5" y="3"/>
                  </a:lnTo>
                  <a:lnTo>
                    <a:pt x="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4" name="Freeform 230">
              <a:extLst>
                <a:ext uri="{FF2B5EF4-FFF2-40B4-BE49-F238E27FC236}">
                  <a16:creationId xmlns:a16="http://schemas.microsoft.com/office/drawing/2014/main" id="{D367CE7E-A64C-6747-B314-657818642C90}"/>
                </a:ext>
              </a:extLst>
            </p:cNvPr>
            <p:cNvSpPr>
              <a:spLocks/>
            </p:cNvSpPr>
            <p:nvPr/>
          </p:nvSpPr>
          <p:spPr bwMode="auto">
            <a:xfrm>
              <a:off x="3672" y="1101"/>
              <a:ext cx="8" cy="7"/>
            </a:xfrm>
            <a:custGeom>
              <a:avLst/>
              <a:gdLst>
                <a:gd name="T0" fmla="*/ 5 w 10"/>
                <a:gd name="T1" fmla="*/ 0 h 7"/>
                <a:gd name="T2" fmla="*/ 6 w 10"/>
                <a:gd name="T3" fmla="*/ 0 h 7"/>
                <a:gd name="T4" fmla="*/ 5 w 10"/>
                <a:gd name="T5" fmla="*/ 0 h 7"/>
                <a:gd name="T6" fmla="*/ 4 w 10"/>
                <a:gd name="T7" fmla="*/ 0 h 7"/>
                <a:gd name="T8" fmla="*/ 3 w 10"/>
                <a:gd name="T9" fmla="*/ 1 h 7"/>
                <a:gd name="T10" fmla="*/ 2 w 10"/>
                <a:gd name="T11" fmla="*/ 1 h 7"/>
                <a:gd name="T12" fmla="*/ 2 w 10"/>
                <a:gd name="T13" fmla="*/ 2 h 7"/>
                <a:gd name="T14" fmla="*/ 2 w 10"/>
                <a:gd name="T15" fmla="*/ 3 h 7"/>
                <a:gd name="T16" fmla="*/ 1 w 10"/>
                <a:gd name="T17" fmla="*/ 4 h 7"/>
                <a:gd name="T18" fmla="*/ 0 w 10"/>
                <a:gd name="T19" fmla="*/ 4 h 7"/>
                <a:gd name="T20" fmla="*/ 2 w 10"/>
                <a:gd name="T21" fmla="*/ 7 h 7"/>
                <a:gd name="T22" fmla="*/ 3 w 10"/>
                <a:gd name="T23" fmla="*/ 6 h 7"/>
                <a:gd name="T24" fmla="*/ 4 w 10"/>
                <a:gd name="T25" fmla="*/ 6 h 7"/>
                <a:gd name="T26" fmla="*/ 4 w 10"/>
                <a:gd name="T27" fmla="*/ 5 h 7"/>
                <a:gd name="T28" fmla="*/ 5 w 10"/>
                <a:gd name="T29" fmla="*/ 5 h 7"/>
                <a:gd name="T30" fmla="*/ 5 w 10"/>
                <a:gd name="T31" fmla="*/ 4 h 7"/>
                <a:gd name="T32" fmla="*/ 5 w 10"/>
                <a:gd name="T33" fmla="*/ 4 h 7"/>
                <a:gd name="T34" fmla="*/ 5 w 10"/>
                <a:gd name="T35" fmla="*/ 4 h 7"/>
                <a:gd name="T36" fmla="*/ 6 w 10"/>
                <a:gd name="T37" fmla="*/ 4 h 7"/>
                <a:gd name="T38" fmla="*/ 6 w 10"/>
                <a:gd name="T39" fmla="*/ 3 h 7"/>
                <a:gd name="T40" fmla="*/ 5 w 10"/>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8" y="0"/>
                  </a:moveTo>
                  <a:lnTo>
                    <a:pt x="9" y="0"/>
                  </a:lnTo>
                  <a:lnTo>
                    <a:pt x="8" y="0"/>
                  </a:lnTo>
                  <a:lnTo>
                    <a:pt x="6" y="0"/>
                  </a:lnTo>
                  <a:lnTo>
                    <a:pt x="5" y="1"/>
                  </a:lnTo>
                  <a:lnTo>
                    <a:pt x="4" y="1"/>
                  </a:lnTo>
                  <a:lnTo>
                    <a:pt x="2" y="2"/>
                  </a:lnTo>
                  <a:lnTo>
                    <a:pt x="2" y="3"/>
                  </a:lnTo>
                  <a:lnTo>
                    <a:pt x="1" y="4"/>
                  </a:lnTo>
                  <a:lnTo>
                    <a:pt x="0" y="4"/>
                  </a:lnTo>
                  <a:lnTo>
                    <a:pt x="4" y="7"/>
                  </a:lnTo>
                  <a:lnTo>
                    <a:pt x="5" y="6"/>
                  </a:lnTo>
                  <a:lnTo>
                    <a:pt x="6" y="6"/>
                  </a:lnTo>
                  <a:lnTo>
                    <a:pt x="6" y="5"/>
                  </a:lnTo>
                  <a:lnTo>
                    <a:pt x="7" y="5"/>
                  </a:lnTo>
                  <a:lnTo>
                    <a:pt x="7" y="4"/>
                  </a:lnTo>
                  <a:lnTo>
                    <a:pt x="8" y="4"/>
                  </a:lnTo>
                  <a:lnTo>
                    <a:pt x="9" y="4"/>
                  </a:lnTo>
                  <a:lnTo>
                    <a:pt x="10" y="3"/>
                  </a:lnTo>
                  <a:lnTo>
                    <a:pt x="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5" name="Freeform 231">
              <a:extLst>
                <a:ext uri="{FF2B5EF4-FFF2-40B4-BE49-F238E27FC236}">
                  <a16:creationId xmlns:a16="http://schemas.microsoft.com/office/drawing/2014/main" id="{C1EC5A25-01AE-314D-BC79-7AC36D036FE0}"/>
                </a:ext>
              </a:extLst>
            </p:cNvPr>
            <p:cNvSpPr>
              <a:spLocks/>
            </p:cNvSpPr>
            <p:nvPr/>
          </p:nvSpPr>
          <p:spPr bwMode="auto">
            <a:xfrm>
              <a:off x="3678" y="1099"/>
              <a:ext cx="15" cy="6"/>
            </a:xfrm>
            <a:custGeom>
              <a:avLst/>
              <a:gdLst>
                <a:gd name="T0" fmla="*/ 12 w 18"/>
                <a:gd name="T1" fmla="*/ 2 h 6"/>
                <a:gd name="T2" fmla="*/ 12 w 18"/>
                <a:gd name="T3" fmla="*/ 2 h 6"/>
                <a:gd name="T4" fmla="*/ 11 w 18"/>
                <a:gd name="T5" fmla="*/ 1 h 6"/>
                <a:gd name="T6" fmla="*/ 10 w 18"/>
                <a:gd name="T7" fmla="*/ 0 h 6"/>
                <a:gd name="T8" fmla="*/ 8 w 18"/>
                <a:gd name="T9" fmla="*/ 0 h 6"/>
                <a:gd name="T10" fmla="*/ 7 w 18"/>
                <a:gd name="T11" fmla="*/ 0 h 6"/>
                <a:gd name="T12" fmla="*/ 5 w 18"/>
                <a:gd name="T13" fmla="*/ 0 h 6"/>
                <a:gd name="T14" fmla="*/ 3 w 18"/>
                <a:gd name="T15" fmla="*/ 0 h 6"/>
                <a:gd name="T16" fmla="*/ 2 w 18"/>
                <a:gd name="T17" fmla="*/ 1 h 6"/>
                <a:gd name="T18" fmla="*/ 0 w 18"/>
                <a:gd name="T19" fmla="*/ 2 h 6"/>
                <a:gd name="T20" fmla="*/ 2 w 18"/>
                <a:gd name="T21" fmla="*/ 5 h 6"/>
                <a:gd name="T22" fmla="*/ 2 w 18"/>
                <a:gd name="T23" fmla="*/ 5 h 6"/>
                <a:gd name="T24" fmla="*/ 3 w 18"/>
                <a:gd name="T25" fmla="*/ 5 h 6"/>
                <a:gd name="T26" fmla="*/ 5 w 18"/>
                <a:gd name="T27" fmla="*/ 4 h 6"/>
                <a:gd name="T28" fmla="*/ 7 w 18"/>
                <a:gd name="T29" fmla="*/ 4 h 6"/>
                <a:gd name="T30" fmla="*/ 7 w 18"/>
                <a:gd name="T31" fmla="*/ 4 h 6"/>
                <a:gd name="T32" fmla="*/ 8 w 18"/>
                <a:gd name="T33" fmla="*/ 5 h 6"/>
                <a:gd name="T34" fmla="*/ 10 w 18"/>
                <a:gd name="T35" fmla="*/ 5 h 6"/>
                <a:gd name="T36" fmla="*/ 11 w 18"/>
                <a:gd name="T37" fmla="*/ 6 h 6"/>
                <a:gd name="T38" fmla="*/ 12 w 18"/>
                <a:gd name="T39" fmla="*/ 6 h 6"/>
                <a:gd name="T40" fmla="*/ 12 w 18"/>
                <a:gd name="T41" fmla="*/ 2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6"/>
                <a:gd name="T65" fmla="*/ 18 w 18"/>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6">
                  <a:moveTo>
                    <a:pt x="17" y="2"/>
                  </a:moveTo>
                  <a:lnTo>
                    <a:pt x="18" y="2"/>
                  </a:lnTo>
                  <a:lnTo>
                    <a:pt x="16" y="1"/>
                  </a:lnTo>
                  <a:lnTo>
                    <a:pt x="14" y="0"/>
                  </a:lnTo>
                  <a:lnTo>
                    <a:pt x="11" y="0"/>
                  </a:lnTo>
                  <a:lnTo>
                    <a:pt x="9" y="0"/>
                  </a:lnTo>
                  <a:lnTo>
                    <a:pt x="7" y="0"/>
                  </a:lnTo>
                  <a:lnTo>
                    <a:pt x="5" y="0"/>
                  </a:lnTo>
                  <a:lnTo>
                    <a:pt x="2" y="1"/>
                  </a:lnTo>
                  <a:lnTo>
                    <a:pt x="0" y="2"/>
                  </a:lnTo>
                  <a:lnTo>
                    <a:pt x="2" y="5"/>
                  </a:lnTo>
                  <a:lnTo>
                    <a:pt x="3" y="5"/>
                  </a:lnTo>
                  <a:lnTo>
                    <a:pt x="5" y="5"/>
                  </a:lnTo>
                  <a:lnTo>
                    <a:pt x="7" y="4"/>
                  </a:lnTo>
                  <a:lnTo>
                    <a:pt x="9" y="4"/>
                  </a:lnTo>
                  <a:lnTo>
                    <a:pt x="10" y="4"/>
                  </a:lnTo>
                  <a:lnTo>
                    <a:pt x="12" y="5"/>
                  </a:lnTo>
                  <a:lnTo>
                    <a:pt x="15" y="5"/>
                  </a:lnTo>
                  <a:lnTo>
                    <a:pt x="16" y="6"/>
                  </a:lnTo>
                  <a:lnTo>
                    <a:pt x="17" y="6"/>
                  </a:lnTo>
                  <a:lnTo>
                    <a:pt x="17"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6" name="Freeform 232">
              <a:extLst>
                <a:ext uri="{FF2B5EF4-FFF2-40B4-BE49-F238E27FC236}">
                  <a16:creationId xmlns:a16="http://schemas.microsoft.com/office/drawing/2014/main" id="{E6455541-11CA-8443-BAC6-5F91E5316E3A}"/>
                </a:ext>
              </a:extLst>
            </p:cNvPr>
            <p:cNvSpPr>
              <a:spLocks/>
            </p:cNvSpPr>
            <p:nvPr/>
          </p:nvSpPr>
          <p:spPr bwMode="auto">
            <a:xfrm>
              <a:off x="3692" y="1101"/>
              <a:ext cx="7" cy="7"/>
            </a:xfrm>
            <a:custGeom>
              <a:avLst/>
              <a:gdLst>
                <a:gd name="T0" fmla="*/ 6 w 8"/>
                <a:gd name="T1" fmla="*/ 3 h 7"/>
                <a:gd name="T2" fmla="*/ 5 w 8"/>
                <a:gd name="T3" fmla="*/ 3 h 7"/>
                <a:gd name="T4" fmla="*/ 5 w 8"/>
                <a:gd name="T5" fmla="*/ 3 h 7"/>
                <a:gd name="T6" fmla="*/ 4 w 8"/>
                <a:gd name="T7" fmla="*/ 2 h 7"/>
                <a:gd name="T8" fmla="*/ 4 w 8"/>
                <a:gd name="T9" fmla="*/ 2 h 7"/>
                <a:gd name="T10" fmla="*/ 4 w 8"/>
                <a:gd name="T11" fmla="*/ 1 h 7"/>
                <a:gd name="T12" fmla="*/ 3 w 8"/>
                <a:gd name="T13" fmla="*/ 1 h 7"/>
                <a:gd name="T14" fmla="*/ 2 w 8"/>
                <a:gd name="T15" fmla="*/ 0 h 7"/>
                <a:gd name="T16" fmla="*/ 1 w 8"/>
                <a:gd name="T17" fmla="*/ 0 h 7"/>
                <a:gd name="T18" fmla="*/ 0 w 8"/>
                <a:gd name="T19" fmla="*/ 0 h 7"/>
                <a:gd name="T20" fmla="*/ 0 w 8"/>
                <a:gd name="T21" fmla="*/ 4 h 7"/>
                <a:gd name="T22" fmla="*/ 0 w 8"/>
                <a:gd name="T23" fmla="*/ 4 h 7"/>
                <a:gd name="T24" fmla="*/ 0 w 8"/>
                <a:gd name="T25" fmla="*/ 4 h 7"/>
                <a:gd name="T26" fmla="*/ 1 w 8"/>
                <a:gd name="T27" fmla="*/ 4 h 7"/>
                <a:gd name="T28" fmla="*/ 1 w 8"/>
                <a:gd name="T29" fmla="*/ 5 h 7"/>
                <a:gd name="T30" fmla="*/ 2 w 8"/>
                <a:gd name="T31" fmla="*/ 5 h 7"/>
                <a:gd name="T32" fmla="*/ 3 w 8"/>
                <a:gd name="T33" fmla="*/ 6 h 7"/>
                <a:gd name="T34" fmla="*/ 3 w 8"/>
                <a:gd name="T35" fmla="*/ 6 h 7"/>
                <a:gd name="T36" fmla="*/ 4 w 8"/>
                <a:gd name="T37" fmla="*/ 7 h 7"/>
                <a:gd name="T38" fmla="*/ 4 w 8"/>
                <a:gd name="T39" fmla="*/ 6 h 7"/>
                <a:gd name="T40" fmla="*/ 6 w 8"/>
                <a:gd name="T41" fmla="*/ 3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7"/>
                <a:gd name="T65" fmla="*/ 8 w 8"/>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7">
                  <a:moveTo>
                    <a:pt x="8" y="3"/>
                  </a:moveTo>
                  <a:lnTo>
                    <a:pt x="7" y="3"/>
                  </a:lnTo>
                  <a:lnTo>
                    <a:pt x="6" y="2"/>
                  </a:lnTo>
                  <a:lnTo>
                    <a:pt x="5" y="1"/>
                  </a:lnTo>
                  <a:lnTo>
                    <a:pt x="3" y="1"/>
                  </a:lnTo>
                  <a:lnTo>
                    <a:pt x="2" y="0"/>
                  </a:lnTo>
                  <a:lnTo>
                    <a:pt x="1" y="0"/>
                  </a:lnTo>
                  <a:lnTo>
                    <a:pt x="0" y="0"/>
                  </a:lnTo>
                  <a:lnTo>
                    <a:pt x="0" y="4"/>
                  </a:lnTo>
                  <a:lnTo>
                    <a:pt x="1" y="4"/>
                  </a:lnTo>
                  <a:lnTo>
                    <a:pt x="1" y="5"/>
                  </a:lnTo>
                  <a:lnTo>
                    <a:pt x="2" y="5"/>
                  </a:lnTo>
                  <a:lnTo>
                    <a:pt x="3" y="6"/>
                  </a:lnTo>
                  <a:lnTo>
                    <a:pt x="5" y="7"/>
                  </a:lnTo>
                  <a:lnTo>
                    <a:pt x="5" y="6"/>
                  </a:lnTo>
                  <a:lnTo>
                    <a:pt x="8"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7" name="Freeform 233">
              <a:extLst>
                <a:ext uri="{FF2B5EF4-FFF2-40B4-BE49-F238E27FC236}">
                  <a16:creationId xmlns:a16="http://schemas.microsoft.com/office/drawing/2014/main" id="{03C810BB-7B63-A448-B3F0-900FFCE86677}"/>
                </a:ext>
              </a:extLst>
            </p:cNvPr>
            <p:cNvSpPr>
              <a:spLocks/>
            </p:cNvSpPr>
            <p:nvPr/>
          </p:nvSpPr>
          <p:spPr bwMode="auto">
            <a:xfrm>
              <a:off x="3685" y="1115"/>
              <a:ext cx="14" cy="14"/>
            </a:xfrm>
            <a:custGeom>
              <a:avLst/>
              <a:gdLst>
                <a:gd name="T0" fmla="*/ 6 w 17"/>
                <a:gd name="T1" fmla="*/ 0 h 15"/>
                <a:gd name="T2" fmla="*/ 7 w 17"/>
                <a:gd name="T3" fmla="*/ 2 h 15"/>
                <a:gd name="T4" fmla="*/ 7 w 17"/>
                <a:gd name="T5" fmla="*/ 4 h 15"/>
                <a:gd name="T6" fmla="*/ 10 w 17"/>
                <a:gd name="T7" fmla="*/ 6 h 15"/>
                <a:gd name="T8" fmla="*/ 10 w 17"/>
                <a:gd name="T9" fmla="*/ 7 h 15"/>
                <a:gd name="T10" fmla="*/ 11 w 17"/>
                <a:gd name="T11" fmla="*/ 7 h 15"/>
                <a:gd name="T12" fmla="*/ 12 w 17"/>
                <a:gd name="T13" fmla="*/ 9 h 15"/>
                <a:gd name="T14" fmla="*/ 11 w 17"/>
                <a:gd name="T15" fmla="*/ 10 h 15"/>
                <a:gd name="T16" fmla="*/ 10 w 17"/>
                <a:gd name="T17" fmla="*/ 11 h 15"/>
                <a:gd name="T18" fmla="*/ 10 w 17"/>
                <a:gd name="T19" fmla="*/ 12 h 15"/>
                <a:gd name="T20" fmla="*/ 8 w 17"/>
                <a:gd name="T21" fmla="*/ 13 h 15"/>
                <a:gd name="T22" fmla="*/ 7 w 17"/>
                <a:gd name="T23" fmla="*/ 13 h 15"/>
                <a:gd name="T24" fmla="*/ 7 w 17"/>
                <a:gd name="T25" fmla="*/ 13 h 15"/>
                <a:gd name="T26" fmla="*/ 6 w 17"/>
                <a:gd name="T27" fmla="*/ 13 h 15"/>
                <a:gd name="T28" fmla="*/ 5 w 17"/>
                <a:gd name="T29" fmla="*/ 13 h 15"/>
                <a:gd name="T30" fmla="*/ 2 w 17"/>
                <a:gd name="T31" fmla="*/ 12 h 15"/>
                <a:gd name="T32" fmla="*/ 2 w 17"/>
                <a:gd name="T33" fmla="*/ 10 h 15"/>
                <a:gd name="T34" fmla="*/ 2 w 17"/>
                <a:gd name="T35" fmla="*/ 10 h 15"/>
                <a:gd name="T36" fmla="*/ 1 w 17"/>
                <a:gd name="T37" fmla="*/ 9 h 15"/>
                <a:gd name="T38" fmla="*/ 0 w 17"/>
                <a:gd name="T39" fmla="*/ 8 h 15"/>
                <a:gd name="T40" fmla="*/ 0 w 17"/>
                <a:gd name="T41" fmla="*/ 7 h 15"/>
                <a:gd name="T42" fmla="*/ 0 w 17"/>
                <a:gd name="T43" fmla="*/ 7 h 15"/>
                <a:gd name="T44" fmla="*/ 0 w 17"/>
                <a:gd name="T45" fmla="*/ 6 h 15"/>
                <a:gd name="T46" fmla="*/ 0 w 17"/>
                <a:gd name="T47" fmla="*/ 5 h 15"/>
                <a:gd name="T48" fmla="*/ 1 w 17"/>
                <a:gd name="T49" fmla="*/ 2 h 15"/>
                <a:gd name="T50" fmla="*/ 1 w 17"/>
                <a:gd name="T51" fmla="*/ 2 h 15"/>
                <a:gd name="T52" fmla="*/ 1 w 17"/>
                <a:gd name="T53" fmla="*/ 2 h 15"/>
                <a:gd name="T54" fmla="*/ 1 w 17"/>
                <a:gd name="T55" fmla="*/ 2 h 15"/>
                <a:gd name="T56" fmla="*/ 2 w 17"/>
                <a:gd name="T57" fmla="*/ 2 h 15"/>
                <a:gd name="T58" fmla="*/ 2 w 17"/>
                <a:gd name="T59" fmla="*/ 2 h 15"/>
                <a:gd name="T60" fmla="*/ 2 w 17"/>
                <a:gd name="T61" fmla="*/ 2 h 15"/>
                <a:gd name="T62" fmla="*/ 2 w 17"/>
                <a:gd name="T63" fmla="*/ 2 h 15"/>
                <a:gd name="T64" fmla="*/ 2 w 17"/>
                <a:gd name="T65" fmla="*/ 2 h 15"/>
                <a:gd name="T66" fmla="*/ 6 w 17"/>
                <a:gd name="T67" fmla="*/ 0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15"/>
                <a:gd name="T104" fmla="*/ 17 w 17"/>
                <a:gd name="T105" fmla="*/ 15 h 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15">
                  <a:moveTo>
                    <a:pt x="9" y="0"/>
                  </a:moveTo>
                  <a:lnTo>
                    <a:pt x="10" y="2"/>
                  </a:lnTo>
                  <a:lnTo>
                    <a:pt x="11" y="4"/>
                  </a:lnTo>
                  <a:lnTo>
                    <a:pt x="14" y="6"/>
                  </a:lnTo>
                  <a:lnTo>
                    <a:pt x="15" y="8"/>
                  </a:lnTo>
                  <a:lnTo>
                    <a:pt x="16" y="9"/>
                  </a:lnTo>
                  <a:lnTo>
                    <a:pt x="17" y="11"/>
                  </a:lnTo>
                  <a:lnTo>
                    <a:pt x="16" y="12"/>
                  </a:lnTo>
                  <a:lnTo>
                    <a:pt x="15" y="13"/>
                  </a:lnTo>
                  <a:lnTo>
                    <a:pt x="14" y="14"/>
                  </a:lnTo>
                  <a:lnTo>
                    <a:pt x="12" y="15"/>
                  </a:lnTo>
                  <a:lnTo>
                    <a:pt x="11" y="15"/>
                  </a:lnTo>
                  <a:lnTo>
                    <a:pt x="10" y="15"/>
                  </a:lnTo>
                  <a:lnTo>
                    <a:pt x="8" y="15"/>
                  </a:lnTo>
                  <a:lnTo>
                    <a:pt x="7" y="15"/>
                  </a:lnTo>
                  <a:lnTo>
                    <a:pt x="4" y="14"/>
                  </a:lnTo>
                  <a:lnTo>
                    <a:pt x="3" y="12"/>
                  </a:lnTo>
                  <a:lnTo>
                    <a:pt x="2" y="12"/>
                  </a:lnTo>
                  <a:lnTo>
                    <a:pt x="1" y="11"/>
                  </a:lnTo>
                  <a:lnTo>
                    <a:pt x="0" y="10"/>
                  </a:lnTo>
                  <a:lnTo>
                    <a:pt x="0" y="9"/>
                  </a:lnTo>
                  <a:lnTo>
                    <a:pt x="0" y="8"/>
                  </a:lnTo>
                  <a:lnTo>
                    <a:pt x="0" y="6"/>
                  </a:lnTo>
                  <a:lnTo>
                    <a:pt x="0" y="5"/>
                  </a:lnTo>
                  <a:lnTo>
                    <a:pt x="1" y="2"/>
                  </a:lnTo>
                  <a:lnTo>
                    <a:pt x="2" y="2"/>
                  </a:lnTo>
                  <a:lnTo>
                    <a:pt x="3" y="2"/>
                  </a:lnTo>
                  <a:lnTo>
                    <a:pt x="9"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8" name="Freeform 234">
              <a:extLst>
                <a:ext uri="{FF2B5EF4-FFF2-40B4-BE49-F238E27FC236}">
                  <a16:creationId xmlns:a16="http://schemas.microsoft.com/office/drawing/2014/main" id="{EFD4C9B1-CD82-DC44-ACE2-C2697A59240B}"/>
                </a:ext>
              </a:extLst>
            </p:cNvPr>
            <p:cNvSpPr>
              <a:spLocks/>
            </p:cNvSpPr>
            <p:nvPr/>
          </p:nvSpPr>
          <p:spPr bwMode="auto">
            <a:xfrm>
              <a:off x="3685" y="1115"/>
              <a:ext cx="14" cy="14"/>
            </a:xfrm>
            <a:custGeom>
              <a:avLst/>
              <a:gdLst>
                <a:gd name="T0" fmla="*/ 6 w 17"/>
                <a:gd name="T1" fmla="*/ 0 h 15"/>
                <a:gd name="T2" fmla="*/ 7 w 17"/>
                <a:gd name="T3" fmla="*/ 2 h 15"/>
                <a:gd name="T4" fmla="*/ 7 w 17"/>
                <a:gd name="T5" fmla="*/ 4 h 15"/>
                <a:gd name="T6" fmla="*/ 10 w 17"/>
                <a:gd name="T7" fmla="*/ 6 h 15"/>
                <a:gd name="T8" fmla="*/ 10 w 17"/>
                <a:gd name="T9" fmla="*/ 7 h 15"/>
                <a:gd name="T10" fmla="*/ 11 w 17"/>
                <a:gd name="T11" fmla="*/ 7 h 15"/>
                <a:gd name="T12" fmla="*/ 12 w 17"/>
                <a:gd name="T13" fmla="*/ 9 h 15"/>
                <a:gd name="T14" fmla="*/ 11 w 17"/>
                <a:gd name="T15" fmla="*/ 10 h 15"/>
                <a:gd name="T16" fmla="*/ 10 w 17"/>
                <a:gd name="T17" fmla="*/ 11 h 15"/>
                <a:gd name="T18" fmla="*/ 10 w 17"/>
                <a:gd name="T19" fmla="*/ 12 h 15"/>
                <a:gd name="T20" fmla="*/ 8 w 17"/>
                <a:gd name="T21" fmla="*/ 13 h 15"/>
                <a:gd name="T22" fmla="*/ 7 w 17"/>
                <a:gd name="T23" fmla="*/ 13 h 15"/>
                <a:gd name="T24" fmla="*/ 7 w 17"/>
                <a:gd name="T25" fmla="*/ 13 h 15"/>
                <a:gd name="T26" fmla="*/ 6 w 17"/>
                <a:gd name="T27" fmla="*/ 13 h 15"/>
                <a:gd name="T28" fmla="*/ 5 w 17"/>
                <a:gd name="T29" fmla="*/ 13 h 15"/>
                <a:gd name="T30" fmla="*/ 2 w 17"/>
                <a:gd name="T31" fmla="*/ 12 h 15"/>
                <a:gd name="T32" fmla="*/ 2 w 17"/>
                <a:gd name="T33" fmla="*/ 10 h 15"/>
                <a:gd name="T34" fmla="*/ 2 w 17"/>
                <a:gd name="T35" fmla="*/ 10 h 15"/>
                <a:gd name="T36" fmla="*/ 1 w 17"/>
                <a:gd name="T37" fmla="*/ 9 h 15"/>
                <a:gd name="T38" fmla="*/ 0 w 17"/>
                <a:gd name="T39" fmla="*/ 8 h 15"/>
                <a:gd name="T40" fmla="*/ 0 w 17"/>
                <a:gd name="T41" fmla="*/ 7 h 15"/>
                <a:gd name="T42" fmla="*/ 0 w 17"/>
                <a:gd name="T43" fmla="*/ 7 h 15"/>
                <a:gd name="T44" fmla="*/ 0 w 17"/>
                <a:gd name="T45" fmla="*/ 6 h 15"/>
                <a:gd name="T46" fmla="*/ 0 w 17"/>
                <a:gd name="T47" fmla="*/ 5 h 15"/>
                <a:gd name="T48" fmla="*/ 1 w 17"/>
                <a:gd name="T49" fmla="*/ 2 h 15"/>
                <a:gd name="T50" fmla="*/ 1 w 17"/>
                <a:gd name="T51" fmla="*/ 2 h 15"/>
                <a:gd name="T52" fmla="*/ 1 w 17"/>
                <a:gd name="T53" fmla="*/ 2 h 15"/>
                <a:gd name="T54" fmla="*/ 1 w 17"/>
                <a:gd name="T55" fmla="*/ 2 h 15"/>
                <a:gd name="T56" fmla="*/ 2 w 17"/>
                <a:gd name="T57" fmla="*/ 2 h 15"/>
                <a:gd name="T58" fmla="*/ 2 w 17"/>
                <a:gd name="T59" fmla="*/ 2 h 15"/>
                <a:gd name="T60" fmla="*/ 2 w 17"/>
                <a:gd name="T61" fmla="*/ 2 h 15"/>
                <a:gd name="T62" fmla="*/ 2 w 17"/>
                <a:gd name="T63" fmla="*/ 2 h 15"/>
                <a:gd name="T64" fmla="*/ 2 w 17"/>
                <a:gd name="T65" fmla="*/ 2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5"/>
                <a:gd name="T101" fmla="*/ 17 w 17"/>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5">
                  <a:moveTo>
                    <a:pt x="9" y="0"/>
                  </a:moveTo>
                  <a:lnTo>
                    <a:pt x="10" y="2"/>
                  </a:lnTo>
                  <a:lnTo>
                    <a:pt x="11" y="4"/>
                  </a:lnTo>
                  <a:lnTo>
                    <a:pt x="14" y="6"/>
                  </a:lnTo>
                  <a:lnTo>
                    <a:pt x="15" y="8"/>
                  </a:lnTo>
                  <a:lnTo>
                    <a:pt x="16" y="9"/>
                  </a:lnTo>
                  <a:lnTo>
                    <a:pt x="17" y="11"/>
                  </a:lnTo>
                  <a:lnTo>
                    <a:pt x="16" y="12"/>
                  </a:lnTo>
                  <a:lnTo>
                    <a:pt x="15" y="13"/>
                  </a:lnTo>
                  <a:lnTo>
                    <a:pt x="14" y="14"/>
                  </a:lnTo>
                  <a:lnTo>
                    <a:pt x="12" y="15"/>
                  </a:lnTo>
                  <a:lnTo>
                    <a:pt x="11" y="15"/>
                  </a:lnTo>
                  <a:lnTo>
                    <a:pt x="10" y="15"/>
                  </a:lnTo>
                  <a:lnTo>
                    <a:pt x="8" y="15"/>
                  </a:lnTo>
                  <a:lnTo>
                    <a:pt x="7" y="15"/>
                  </a:lnTo>
                  <a:lnTo>
                    <a:pt x="4" y="14"/>
                  </a:lnTo>
                  <a:lnTo>
                    <a:pt x="3" y="12"/>
                  </a:lnTo>
                  <a:lnTo>
                    <a:pt x="2" y="12"/>
                  </a:lnTo>
                  <a:lnTo>
                    <a:pt x="1" y="11"/>
                  </a:lnTo>
                  <a:lnTo>
                    <a:pt x="0" y="10"/>
                  </a:lnTo>
                  <a:lnTo>
                    <a:pt x="0" y="9"/>
                  </a:lnTo>
                  <a:lnTo>
                    <a:pt x="0" y="8"/>
                  </a:lnTo>
                  <a:lnTo>
                    <a:pt x="0" y="6"/>
                  </a:lnTo>
                  <a:lnTo>
                    <a:pt x="0" y="5"/>
                  </a:lnTo>
                  <a:lnTo>
                    <a:pt x="1" y="2"/>
                  </a:lnTo>
                  <a:lnTo>
                    <a:pt x="2" y="2"/>
                  </a:lnTo>
                  <a:lnTo>
                    <a:pt x="3" y="2"/>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29" name="Freeform 235">
              <a:extLst>
                <a:ext uri="{FF2B5EF4-FFF2-40B4-BE49-F238E27FC236}">
                  <a16:creationId xmlns:a16="http://schemas.microsoft.com/office/drawing/2014/main" id="{193092D3-967D-7B48-A829-3289855E8F77}"/>
                </a:ext>
              </a:extLst>
            </p:cNvPr>
            <p:cNvSpPr>
              <a:spLocks/>
            </p:cNvSpPr>
            <p:nvPr/>
          </p:nvSpPr>
          <p:spPr bwMode="auto">
            <a:xfrm>
              <a:off x="3649" y="1655"/>
              <a:ext cx="29" cy="47"/>
            </a:xfrm>
            <a:custGeom>
              <a:avLst/>
              <a:gdLst>
                <a:gd name="T0" fmla="*/ 0 w 36"/>
                <a:gd name="T1" fmla="*/ 0 h 51"/>
                <a:gd name="T2" fmla="*/ 2 w 36"/>
                <a:gd name="T3" fmla="*/ 6 h 51"/>
                <a:gd name="T4" fmla="*/ 4 w 36"/>
                <a:gd name="T5" fmla="*/ 11 h 51"/>
                <a:gd name="T6" fmla="*/ 6 w 36"/>
                <a:gd name="T7" fmla="*/ 17 h 51"/>
                <a:gd name="T8" fmla="*/ 10 w 36"/>
                <a:gd name="T9" fmla="*/ 23 h 51"/>
                <a:gd name="T10" fmla="*/ 13 w 36"/>
                <a:gd name="T11" fmla="*/ 29 h 51"/>
                <a:gd name="T12" fmla="*/ 17 w 36"/>
                <a:gd name="T13" fmla="*/ 34 h 51"/>
                <a:gd name="T14" fmla="*/ 19 w 36"/>
                <a:gd name="T15" fmla="*/ 39 h 51"/>
                <a:gd name="T16" fmla="*/ 23 w 36"/>
                <a:gd name="T17" fmla="*/ 43 h 51"/>
                <a:gd name="T18" fmla="*/ 0 w 36"/>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51"/>
                <a:gd name="T32" fmla="*/ 36 w 36"/>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51">
                  <a:moveTo>
                    <a:pt x="0" y="0"/>
                  </a:moveTo>
                  <a:lnTo>
                    <a:pt x="2" y="6"/>
                  </a:lnTo>
                  <a:lnTo>
                    <a:pt x="6" y="13"/>
                  </a:lnTo>
                  <a:lnTo>
                    <a:pt x="10" y="20"/>
                  </a:lnTo>
                  <a:lnTo>
                    <a:pt x="15" y="27"/>
                  </a:lnTo>
                  <a:lnTo>
                    <a:pt x="20" y="34"/>
                  </a:lnTo>
                  <a:lnTo>
                    <a:pt x="26" y="40"/>
                  </a:lnTo>
                  <a:lnTo>
                    <a:pt x="30" y="46"/>
                  </a:lnTo>
                  <a:lnTo>
                    <a:pt x="36" y="51"/>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0" name="Freeform 236">
              <a:extLst>
                <a:ext uri="{FF2B5EF4-FFF2-40B4-BE49-F238E27FC236}">
                  <a16:creationId xmlns:a16="http://schemas.microsoft.com/office/drawing/2014/main" id="{39376F6B-0A82-8543-835F-12791D98CE5E}"/>
                </a:ext>
              </a:extLst>
            </p:cNvPr>
            <p:cNvSpPr>
              <a:spLocks/>
            </p:cNvSpPr>
            <p:nvPr/>
          </p:nvSpPr>
          <p:spPr bwMode="auto">
            <a:xfrm>
              <a:off x="3649" y="1655"/>
              <a:ext cx="29" cy="47"/>
            </a:xfrm>
            <a:custGeom>
              <a:avLst/>
              <a:gdLst>
                <a:gd name="T0" fmla="*/ 0 w 36"/>
                <a:gd name="T1" fmla="*/ 0 h 51"/>
                <a:gd name="T2" fmla="*/ 2 w 36"/>
                <a:gd name="T3" fmla="*/ 6 h 51"/>
                <a:gd name="T4" fmla="*/ 4 w 36"/>
                <a:gd name="T5" fmla="*/ 11 h 51"/>
                <a:gd name="T6" fmla="*/ 6 w 36"/>
                <a:gd name="T7" fmla="*/ 17 h 51"/>
                <a:gd name="T8" fmla="*/ 10 w 36"/>
                <a:gd name="T9" fmla="*/ 23 h 51"/>
                <a:gd name="T10" fmla="*/ 13 w 36"/>
                <a:gd name="T11" fmla="*/ 29 h 51"/>
                <a:gd name="T12" fmla="*/ 17 w 36"/>
                <a:gd name="T13" fmla="*/ 34 h 51"/>
                <a:gd name="T14" fmla="*/ 19 w 36"/>
                <a:gd name="T15" fmla="*/ 39 h 51"/>
                <a:gd name="T16" fmla="*/ 23 w 36"/>
                <a:gd name="T17" fmla="*/ 43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51"/>
                <a:gd name="T29" fmla="*/ 36 w 36"/>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51">
                  <a:moveTo>
                    <a:pt x="0" y="0"/>
                  </a:moveTo>
                  <a:lnTo>
                    <a:pt x="2" y="6"/>
                  </a:lnTo>
                  <a:lnTo>
                    <a:pt x="6" y="13"/>
                  </a:lnTo>
                  <a:lnTo>
                    <a:pt x="10" y="20"/>
                  </a:lnTo>
                  <a:lnTo>
                    <a:pt x="15" y="27"/>
                  </a:lnTo>
                  <a:lnTo>
                    <a:pt x="20" y="34"/>
                  </a:lnTo>
                  <a:lnTo>
                    <a:pt x="26" y="40"/>
                  </a:lnTo>
                  <a:lnTo>
                    <a:pt x="30" y="46"/>
                  </a:lnTo>
                  <a:lnTo>
                    <a:pt x="36" y="51"/>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31" name="Freeform 237">
              <a:extLst>
                <a:ext uri="{FF2B5EF4-FFF2-40B4-BE49-F238E27FC236}">
                  <a16:creationId xmlns:a16="http://schemas.microsoft.com/office/drawing/2014/main" id="{C7819F3A-14E8-4A44-9EAD-26554D743A33}"/>
                </a:ext>
              </a:extLst>
            </p:cNvPr>
            <p:cNvSpPr>
              <a:spLocks/>
            </p:cNvSpPr>
            <p:nvPr/>
          </p:nvSpPr>
          <p:spPr bwMode="auto">
            <a:xfrm>
              <a:off x="3795" y="2338"/>
              <a:ext cx="1" cy="34"/>
            </a:xfrm>
            <a:custGeom>
              <a:avLst/>
              <a:gdLst>
                <a:gd name="T0" fmla="*/ 0 w 1"/>
                <a:gd name="T1" fmla="*/ 0 h 37"/>
                <a:gd name="T2" fmla="*/ 0 w 1"/>
                <a:gd name="T3" fmla="*/ 5 h 37"/>
                <a:gd name="T4" fmla="*/ 0 w 1"/>
                <a:gd name="T5" fmla="*/ 8 h 37"/>
                <a:gd name="T6" fmla="*/ 0 w 1"/>
                <a:gd name="T7" fmla="*/ 12 h 37"/>
                <a:gd name="T8" fmla="*/ 1 w 1"/>
                <a:gd name="T9" fmla="*/ 16 h 37"/>
                <a:gd name="T10" fmla="*/ 1 w 1"/>
                <a:gd name="T11" fmla="*/ 20 h 37"/>
                <a:gd name="T12" fmla="*/ 1 w 1"/>
                <a:gd name="T13" fmla="*/ 25 h 37"/>
                <a:gd name="T14" fmla="*/ 1 w 1"/>
                <a:gd name="T15" fmla="*/ 28 h 37"/>
                <a:gd name="T16" fmla="*/ 1 w 1"/>
                <a:gd name="T17" fmla="*/ 31 h 37"/>
                <a:gd name="T18" fmla="*/ 0 w 1"/>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37"/>
                <a:gd name="T32" fmla="*/ 1 w 1"/>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37">
                  <a:moveTo>
                    <a:pt x="0" y="0"/>
                  </a:moveTo>
                  <a:lnTo>
                    <a:pt x="0" y="5"/>
                  </a:lnTo>
                  <a:lnTo>
                    <a:pt x="0" y="10"/>
                  </a:lnTo>
                  <a:lnTo>
                    <a:pt x="0" y="14"/>
                  </a:lnTo>
                  <a:lnTo>
                    <a:pt x="1" y="19"/>
                  </a:lnTo>
                  <a:lnTo>
                    <a:pt x="1" y="24"/>
                  </a:lnTo>
                  <a:lnTo>
                    <a:pt x="1" y="29"/>
                  </a:lnTo>
                  <a:lnTo>
                    <a:pt x="1" y="33"/>
                  </a:lnTo>
                  <a:lnTo>
                    <a:pt x="1" y="37"/>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2" name="Freeform 238">
              <a:extLst>
                <a:ext uri="{FF2B5EF4-FFF2-40B4-BE49-F238E27FC236}">
                  <a16:creationId xmlns:a16="http://schemas.microsoft.com/office/drawing/2014/main" id="{0F5FC0C8-93C4-5742-9421-4E7DA1FC4F18}"/>
                </a:ext>
              </a:extLst>
            </p:cNvPr>
            <p:cNvSpPr>
              <a:spLocks/>
            </p:cNvSpPr>
            <p:nvPr/>
          </p:nvSpPr>
          <p:spPr bwMode="auto">
            <a:xfrm>
              <a:off x="3795" y="2338"/>
              <a:ext cx="1" cy="34"/>
            </a:xfrm>
            <a:custGeom>
              <a:avLst/>
              <a:gdLst>
                <a:gd name="T0" fmla="*/ 0 w 1"/>
                <a:gd name="T1" fmla="*/ 0 h 37"/>
                <a:gd name="T2" fmla="*/ 0 w 1"/>
                <a:gd name="T3" fmla="*/ 5 h 37"/>
                <a:gd name="T4" fmla="*/ 0 w 1"/>
                <a:gd name="T5" fmla="*/ 8 h 37"/>
                <a:gd name="T6" fmla="*/ 0 w 1"/>
                <a:gd name="T7" fmla="*/ 12 h 37"/>
                <a:gd name="T8" fmla="*/ 1 w 1"/>
                <a:gd name="T9" fmla="*/ 16 h 37"/>
                <a:gd name="T10" fmla="*/ 1 w 1"/>
                <a:gd name="T11" fmla="*/ 20 h 37"/>
                <a:gd name="T12" fmla="*/ 1 w 1"/>
                <a:gd name="T13" fmla="*/ 25 h 37"/>
                <a:gd name="T14" fmla="*/ 1 w 1"/>
                <a:gd name="T15" fmla="*/ 28 h 37"/>
                <a:gd name="T16" fmla="*/ 1 w 1"/>
                <a:gd name="T17" fmla="*/ 31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37"/>
                <a:gd name="T29" fmla="*/ 1 w 1"/>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37">
                  <a:moveTo>
                    <a:pt x="0" y="0"/>
                  </a:moveTo>
                  <a:lnTo>
                    <a:pt x="0" y="5"/>
                  </a:lnTo>
                  <a:lnTo>
                    <a:pt x="0" y="10"/>
                  </a:lnTo>
                  <a:lnTo>
                    <a:pt x="0" y="14"/>
                  </a:lnTo>
                  <a:lnTo>
                    <a:pt x="1" y="19"/>
                  </a:lnTo>
                  <a:lnTo>
                    <a:pt x="1" y="24"/>
                  </a:lnTo>
                  <a:lnTo>
                    <a:pt x="1" y="29"/>
                  </a:lnTo>
                  <a:lnTo>
                    <a:pt x="1" y="33"/>
                  </a:lnTo>
                  <a:lnTo>
                    <a:pt x="1" y="37"/>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33" name="Freeform 239">
              <a:extLst>
                <a:ext uri="{FF2B5EF4-FFF2-40B4-BE49-F238E27FC236}">
                  <a16:creationId xmlns:a16="http://schemas.microsoft.com/office/drawing/2014/main" id="{8E0D09DC-032B-9A44-B732-C019D244A274}"/>
                </a:ext>
              </a:extLst>
            </p:cNvPr>
            <p:cNvSpPr>
              <a:spLocks/>
            </p:cNvSpPr>
            <p:nvPr/>
          </p:nvSpPr>
          <p:spPr bwMode="auto">
            <a:xfrm>
              <a:off x="3723" y="2425"/>
              <a:ext cx="63" cy="15"/>
            </a:xfrm>
            <a:custGeom>
              <a:avLst/>
              <a:gdLst>
                <a:gd name="T0" fmla="*/ 52 w 77"/>
                <a:gd name="T1" fmla="*/ 0 h 16"/>
                <a:gd name="T2" fmla="*/ 46 w 77"/>
                <a:gd name="T3" fmla="*/ 5 h 16"/>
                <a:gd name="T4" fmla="*/ 40 w 77"/>
                <a:gd name="T5" fmla="*/ 8 h 16"/>
                <a:gd name="T6" fmla="*/ 34 w 77"/>
                <a:gd name="T7" fmla="*/ 11 h 16"/>
                <a:gd name="T8" fmla="*/ 28 w 77"/>
                <a:gd name="T9" fmla="*/ 13 h 16"/>
                <a:gd name="T10" fmla="*/ 20 w 77"/>
                <a:gd name="T11" fmla="*/ 14 h 16"/>
                <a:gd name="T12" fmla="*/ 14 w 77"/>
                <a:gd name="T13" fmla="*/ 13 h 16"/>
                <a:gd name="T14" fmla="*/ 7 w 77"/>
                <a:gd name="T15" fmla="*/ 12 h 16"/>
                <a:gd name="T16" fmla="*/ 0 w 77"/>
                <a:gd name="T17" fmla="*/ 8 h 16"/>
                <a:gd name="T18" fmla="*/ 52 w 77"/>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16"/>
                <a:gd name="T32" fmla="*/ 77 w 77"/>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16">
                  <a:moveTo>
                    <a:pt x="77" y="0"/>
                  </a:moveTo>
                  <a:lnTo>
                    <a:pt x="69" y="5"/>
                  </a:lnTo>
                  <a:lnTo>
                    <a:pt x="60" y="10"/>
                  </a:lnTo>
                  <a:lnTo>
                    <a:pt x="50" y="13"/>
                  </a:lnTo>
                  <a:lnTo>
                    <a:pt x="41" y="15"/>
                  </a:lnTo>
                  <a:lnTo>
                    <a:pt x="31" y="16"/>
                  </a:lnTo>
                  <a:lnTo>
                    <a:pt x="21" y="15"/>
                  </a:lnTo>
                  <a:lnTo>
                    <a:pt x="10" y="14"/>
                  </a:lnTo>
                  <a:lnTo>
                    <a:pt x="0" y="10"/>
                  </a:lnTo>
                  <a:lnTo>
                    <a:pt x="77"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4" name="Freeform 240">
              <a:extLst>
                <a:ext uri="{FF2B5EF4-FFF2-40B4-BE49-F238E27FC236}">
                  <a16:creationId xmlns:a16="http://schemas.microsoft.com/office/drawing/2014/main" id="{10142EAD-9703-2D4F-A1EA-37EFC247A441}"/>
                </a:ext>
              </a:extLst>
            </p:cNvPr>
            <p:cNvSpPr>
              <a:spLocks/>
            </p:cNvSpPr>
            <p:nvPr/>
          </p:nvSpPr>
          <p:spPr bwMode="auto">
            <a:xfrm>
              <a:off x="3723" y="2425"/>
              <a:ext cx="63" cy="15"/>
            </a:xfrm>
            <a:custGeom>
              <a:avLst/>
              <a:gdLst>
                <a:gd name="T0" fmla="*/ 52 w 77"/>
                <a:gd name="T1" fmla="*/ 0 h 16"/>
                <a:gd name="T2" fmla="*/ 46 w 77"/>
                <a:gd name="T3" fmla="*/ 5 h 16"/>
                <a:gd name="T4" fmla="*/ 40 w 77"/>
                <a:gd name="T5" fmla="*/ 8 h 16"/>
                <a:gd name="T6" fmla="*/ 34 w 77"/>
                <a:gd name="T7" fmla="*/ 11 h 16"/>
                <a:gd name="T8" fmla="*/ 28 w 77"/>
                <a:gd name="T9" fmla="*/ 13 h 16"/>
                <a:gd name="T10" fmla="*/ 20 w 77"/>
                <a:gd name="T11" fmla="*/ 14 h 16"/>
                <a:gd name="T12" fmla="*/ 14 w 77"/>
                <a:gd name="T13" fmla="*/ 13 h 16"/>
                <a:gd name="T14" fmla="*/ 7 w 77"/>
                <a:gd name="T15" fmla="*/ 12 h 16"/>
                <a:gd name="T16" fmla="*/ 0 w 77"/>
                <a:gd name="T17" fmla="*/ 8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6"/>
                <a:gd name="T29" fmla="*/ 77 w 7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6">
                  <a:moveTo>
                    <a:pt x="77" y="0"/>
                  </a:moveTo>
                  <a:lnTo>
                    <a:pt x="69" y="5"/>
                  </a:lnTo>
                  <a:lnTo>
                    <a:pt x="60" y="10"/>
                  </a:lnTo>
                  <a:lnTo>
                    <a:pt x="50" y="13"/>
                  </a:lnTo>
                  <a:lnTo>
                    <a:pt x="41" y="15"/>
                  </a:lnTo>
                  <a:lnTo>
                    <a:pt x="31" y="16"/>
                  </a:lnTo>
                  <a:lnTo>
                    <a:pt x="21" y="15"/>
                  </a:lnTo>
                  <a:lnTo>
                    <a:pt x="10" y="14"/>
                  </a:lnTo>
                  <a:lnTo>
                    <a:pt x="0" y="10"/>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35" name="Freeform 241">
              <a:extLst>
                <a:ext uri="{FF2B5EF4-FFF2-40B4-BE49-F238E27FC236}">
                  <a16:creationId xmlns:a16="http://schemas.microsoft.com/office/drawing/2014/main" id="{4CC98499-5546-2A41-BC7E-A272ED872389}"/>
                </a:ext>
              </a:extLst>
            </p:cNvPr>
            <p:cNvSpPr>
              <a:spLocks/>
            </p:cNvSpPr>
            <p:nvPr/>
          </p:nvSpPr>
          <p:spPr bwMode="auto">
            <a:xfrm>
              <a:off x="3400" y="1809"/>
              <a:ext cx="7" cy="27"/>
            </a:xfrm>
            <a:custGeom>
              <a:avLst/>
              <a:gdLst>
                <a:gd name="T0" fmla="*/ 0 w 8"/>
                <a:gd name="T1" fmla="*/ 25 h 29"/>
                <a:gd name="T2" fmla="*/ 1 w 8"/>
                <a:gd name="T3" fmla="*/ 22 h 29"/>
                <a:gd name="T4" fmla="*/ 3 w 8"/>
                <a:gd name="T5" fmla="*/ 19 h 29"/>
                <a:gd name="T6" fmla="*/ 4 w 8"/>
                <a:gd name="T7" fmla="*/ 15 h 29"/>
                <a:gd name="T8" fmla="*/ 4 w 8"/>
                <a:gd name="T9" fmla="*/ 11 h 29"/>
                <a:gd name="T10" fmla="*/ 4 w 8"/>
                <a:gd name="T11" fmla="*/ 7 h 29"/>
                <a:gd name="T12" fmla="*/ 5 w 8"/>
                <a:gd name="T13" fmla="*/ 6 h 29"/>
                <a:gd name="T14" fmla="*/ 6 w 8"/>
                <a:gd name="T15" fmla="*/ 3 h 29"/>
                <a:gd name="T16" fmla="*/ 6 w 8"/>
                <a:gd name="T17" fmla="*/ 0 h 29"/>
                <a:gd name="T18" fmla="*/ 0 w 8"/>
                <a:gd name="T19" fmla="*/ 25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9"/>
                <a:gd name="T32" fmla="*/ 8 w 8"/>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9">
                  <a:moveTo>
                    <a:pt x="0" y="29"/>
                  </a:moveTo>
                  <a:lnTo>
                    <a:pt x="1" y="26"/>
                  </a:lnTo>
                  <a:lnTo>
                    <a:pt x="3" y="22"/>
                  </a:lnTo>
                  <a:lnTo>
                    <a:pt x="4" y="17"/>
                  </a:lnTo>
                  <a:lnTo>
                    <a:pt x="5" y="13"/>
                  </a:lnTo>
                  <a:lnTo>
                    <a:pt x="6" y="9"/>
                  </a:lnTo>
                  <a:lnTo>
                    <a:pt x="7" y="6"/>
                  </a:lnTo>
                  <a:lnTo>
                    <a:pt x="8" y="3"/>
                  </a:lnTo>
                  <a:lnTo>
                    <a:pt x="8" y="0"/>
                  </a:lnTo>
                  <a:lnTo>
                    <a:pt x="0" y="29"/>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6" name="Freeform 242">
              <a:extLst>
                <a:ext uri="{FF2B5EF4-FFF2-40B4-BE49-F238E27FC236}">
                  <a16:creationId xmlns:a16="http://schemas.microsoft.com/office/drawing/2014/main" id="{4BB45067-A4FA-E24F-9D4B-1A36A0586532}"/>
                </a:ext>
              </a:extLst>
            </p:cNvPr>
            <p:cNvSpPr>
              <a:spLocks/>
            </p:cNvSpPr>
            <p:nvPr/>
          </p:nvSpPr>
          <p:spPr bwMode="auto">
            <a:xfrm>
              <a:off x="3400" y="1809"/>
              <a:ext cx="7" cy="27"/>
            </a:xfrm>
            <a:custGeom>
              <a:avLst/>
              <a:gdLst>
                <a:gd name="T0" fmla="*/ 0 w 8"/>
                <a:gd name="T1" fmla="*/ 25 h 29"/>
                <a:gd name="T2" fmla="*/ 1 w 8"/>
                <a:gd name="T3" fmla="*/ 22 h 29"/>
                <a:gd name="T4" fmla="*/ 3 w 8"/>
                <a:gd name="T5" fmla="*/ 19 h 29"/>
                <a:gd name="T6" fmla="*/ 4 w 8"/>
                <a:gd name="T7" fmla="*/ 15 h 29"/>
                <a:gd name="T8" fmla="*/ 4 w 8"/>
                <a:gd name="T9" fmla="*/ 11 h 29"/>
                <a:gd name="T10" fmla="*/ 4 w 8"/>
                <a:gd name="T11" fmla="*/ 7 h 29"/>
                <a:gd name="T12" fmla="*/ 5 w 8"/>
                <a:gd name="T13" fmla="*/ 6 h 29"/>
                <a:gd name="T14" fmla="*/ 6 w 8"/>
                <a:gd name="T15" fmla="*/ 3 h 29"/>
                <a:gd name="T16" fmla="*/ 6 w 8"/>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9"/>
                <a:gd name="T29" fmla="*/ 8 w 8"/>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9">
                  <a:moveTo>
                    <a:pt x="0" y="29"/>
                  </a:moveTo>
                  <a:lnTo>
                    <a:pt x="1" y="26"/>
                  </a:lnTo>
                  <a:lnTo>
                    <a:pt x="3" y="22"/>
                  </a:lnTo>
                  <a:lnTo>
                    <a:pt x="4" y="17"/>
                  </a:lnTo>
                  <a:lnTo>
                    <a:pt x="5" y="13"/>
                  </a:lnTo>
                  <a:lnTo>
                    <a:pt x="6" y="9"/>
                  </a:lnTo>
                  <a:lnTo>
                    <a:pt x="7" y="6"/>
                  </a:lnTo>
                  <a:lnTo>
                    <a:pt x="8" y="3"/>
                  </a:lnTo>
                  <a:lnTo>
                    <a:pt x="8" y="0"/>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37" name="Freeform 243">
              <a:extLst>
                <a:ext uri="{FF2B5EF4-FFF2-40B4-BE49-F238E27FC236}">
                  <a16:creationId xmlns:a16="http://schemas.microsoft.com/office/drawing/2014/main" id="{96D59208-6BF3-924F-977F-A6BFEAB87D62}"/>
                </a:ext>
              </a:extLst>
            </p:cNvPr>
            <p:cNvSpPr>
              <a:spLocks/>
            </p:cNvSpPr>
            <p:nvPr/>
          </p:nvSpPr>
          <p:spPr bwMode="auto">
            <a:xfrm>
              <a:off x="3856" y="1825"/>
              <a:ext cx="16" cy="74"/>
            </a:xfrm>
            <a:custGeom>
              <a:avLst/>
              <a:gdLst>
                <a:gd name="T0" fmla="*/ 13 w 20"/>
                <a:gd name="T1" fmla="*/ 0 h 81"/>
                <a:gd name="T2" fmla="*/ 13 w 20"/>
                <a:gd name="T3" fmla="*/ 6 h 81"/>
                <a:gd name="T4" fmla="*/ 13 w 20"/>
                <a:gd name="T5" fmla="*/ 12 h 81"/>
                <a:gd name="T6" fmla="*/ 13 w 20"/>
                <a:gd name="T7" fmla="*/ 17 h 81"/>
                <a:gd name="T8" fmla="*/ 13 w 20"/>
                <a:gd name="T9" fmla="*/ 23 h 81"/>
                <a:gd name="T10" fmla="*/ 13 w 20"/>
                <a:gd name="T11" fmla="*/ 27 h 81"/>
                <a:gd name="T12" fmla="*/ 13 w 20"/>
                <a:gd name="T13" fmla="*/ 33 h 81"/>
                <a:gd name="T14" fmla="*/ 13 w 20"/>
                <a:gd name="T15" fmla="*/ 37 h 81"/>
                <a:gd name="T16" fmla="*/ 13 w 20"/>
                <a:gd name="T17" fmla="*/ 43 h 81"/>
                <a:gd name="T18" fmla="*/ 12 w 20"/>
                <a:gd name="T19" fmla="*/ 48 h 81"/>
                <a:gd name="T20" fmla="*/ 11 w 20"/>
                <a:gd name="T21" fmla="*/ 53 h 81"/>
                <a:gd name="T22" fmla="*/ 10 w 20"/>
                <a:gd name="T23" fmla="*/ 58 h 81"/>
                <a:gd name="T24" fmla="*/ 8 w 20"/>
                <a:gd name="T25" fmla="*/ 62 h 81"/>
                <a:gd name="T26" fmla="*/ 6 w 20"/>
                <a:gd name="T27" fmla="*/ 64 h 81"/>
                <a:gd name="T28" fmla="*/ 5 w 20"/>
                <a:gd name="T29" fmla="*/ 66 h 81"/>
                <a:gd name="T30" fmla="*/ 2 w 20"/>
                <a:gd name="T31" fmla="*/ 68 h 81"/>
                <a:gd name="T32" fmla="*/ 0 w 20"/>
                <a:gd name="T33" fmla="*/ 67 h 81"/>
                <a:gd name="T34" fmla="*/ 13 w 20"/>
                <a:gd name="T35" fmla="*/ 0 h 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81"/>
                <a:gd name="T56" fmla="*/ 20 w 20"/>
                <a:gd name="T57" fmla="*/ 81 h 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81">
                  <a:moveTo>
                    <a:pt x="20" y="0"/>
                  </a:moveTo>
                  <a:lnTo>
                    <a:pt x="20" y="8"/>
                  </a:lnTo>
                  <a:lnTo>
                    <a:pt x="20" y="14"/>
                  </a:lnTo>
                  <a:lnTo>
                    <a:pt x="20" y="21"/>
                  </a:lnTo>
                  <a:lnTo>
                    <a:pt x="20" y="27"/>
                  </a:lnTo>
                  <a:lnTo>
                    <a:pt x="20" y="33"/>
                  </a:lnTo>
                  <a:lnTo>
                    <a:pt x="20" y="39"/>
                  </a:lnTo>
                  <a:lnTo>
                    <a:pt x="20" y="45"/>
                  </a:lnTo>
                  <a:lnTo>
                    <a:pt x="20" y="51"/>
                  </a:lnTo>
                  <a:lnTo>
                    <a:pt x="19" y="58"/>
                  </a:lnTo>
                  <a:lnTo>
                    <a:pt x="18" y="64"/>
                  </a:lnTo>
                  <a:lnTo>
                    <a:pt x="16" y="69"/>
                  </a:lnTo>
                  <a:lnTo>
                    <a:pt x="13" y="74"/>
                  </a:lnTo>
                  <a:lnTo>
                    <a:pt x="10" y="77"/>
                  </a:lnTo>
                  <a:lnTo>
                    <a:pt x="7" y="79"/>
                  </a:lnTo>
                  <a:lnTo>
                    <a:pt x="3" y="81"/>
                  </a:lnTo>
                  <a:lnTo>
                    <a:pt x="0" y="80"/>
                  </a:lnTo>
                  <a:lnTo>
                    <a:pt x="2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8" name="Freeform 244">
              <a:extLst>
                <a:ext uri="{FF2B5EF4-FFF2-40B4-BE49-F238E27FC236}">
                  <a16:creationId xmlns:a16="http://schemas.microsoft.com/office/drawing/2014/main" id="{5F70E3FE-BD7A-6948-902E-21DC472EAA21}"/>
                </a:ext>
              </a:extLst>
            </p:cNvPr>
            <p:cNvSpPr>
              <a:spLocks/>
            </p:cNvSpPr>
            <p:nvPr/>
          </p:nvSpPr>
          <p:spPr bwMode="auto">
            <a:xfrm>
              <a:off x="3856" y="1825"/>
              <a:ext cx="16" cy="74"/>
            </a:xfrm>
            <a:custGeom>
              <a:avLst/>
              <a:gdLst>
                <a:gd name="T0" fmla="*/ 13 w 20"/>
                <a:gd name="T1" fmla="*/ 0 h 81"/>
                <a:gd name="T2" fmla="*/ 13 w 20"/>
                <a:gd name="T3" fmla="*/ 6 h 81"/>
                <a:gd name="T4" fmla="*/ 13 w 20"/>
                <a:gd name="T5" fmla="*/ 12 h 81"/>
                <a:gd name="T6" fmla="*/ 13 w 20"/>
                <a:gd name="T7" fmla="*/ 17 h 81"/>
                <a:gd name="T8" fmla="*/ 13 w 20"/>
                <a:gd name="T9" fmla="*/ 23 h 81"/>
                <a:gd name="T10" fmla="*/ 13 w 20"/>
                <a:gd name="T11" fmla="*/ 27 h 81"/>
                <a:gd name="T12" fmla="*/ 13 w 20"/>
                <a:gd name="T13" fmla="*/ 33 h 81"/>
                <a:gd name="T14" fmla="*/ 13 w 20"/>
                <a:gd name="T15" fmla="*/ 37 h 81"/>
                <a:gd name="T16" fmla="*/ 13 w 20"/>
                <a:gd name="T17" fmla="*/ 43 h 81"/>
                <a:gd name="T18" fmla="*/ 12 w 20"/>
                <a:gd name="T19" fmla="*/ 48 h 81"/>
                <a:gd name="T20" fmla="*/ 11 w 20"/>
                <a:gd name="T21" fmla="*/ 53 h 81"/>
                <a:gd name="T22" fmla="*/ 10 w 20"/>
                <a:gd name="T23" fmla="*/ 58 h 81"/>
                <a:gd name="T24" fmla="*/ 8 w 20"/>
                <a:gd name="T25" fmla="*/ 62 h 81"/>
                <a:gd name="T26" fmla="*/ 6 w 20"/>
                <a:gd name="T27" fmla="*/ 64 h 81"/>
                <a:gd name="T28" fmla="*/ 5 w 20"/>
                <a:gd name="T29" fmla="*/ 66 h 81"/>
                <a:gd name="T30" fmla="*/ 2 w 20"/>
                <a:gd name="T31" fmla="*/ 68 h 81"/>
                <a:gd name="T32" fmla="*/ 0 w 20"/>
                <a:gd name="T33" fmla="*/ 67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81"/>
                <a:gd name="T53" fmla="*/ 20 w 20"/>
                <a:gd name="T54" fmla="*/ 81 h 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81">
                  <a:moveTo>
                    <a:pt x="20" y="0"/>
                  </a:moveTo>
                  <a:lnTo>
                    <a:pt x="20" y="8"/>
                  </a:lnTo>
                  <a:lnTo>
                    <a:pt x="20" y="14"/>
                  </a:lnTo>
                  <a:lnTo>
                    <a:pt x="20" y="21"/>
                  </a:lnTo>
                  <a:lnTo>
                    <a:pt x="20" y="27"/>
                  </a:lnTo>
                  <a:lnTo>
                    <a:pt x="20" y="33"/>
                  </a:lnTo>
                  <a:lnTo>
                    <a:pt x="20" y="39"/>
                  </a:lnTo>
                  <a:lnTo>
                    <a:pt x="20" y="45"/>
                  </a:lnTo>
                  <a:lnTo>
                    <a:pt x="20" y="51"/>
                  </a:lnTo>
                  <a:lnTo>
                    <a:pt x="19" y="58"/>
                  </a:lnTo>
                  <a:lnTo>
                    <a:pt x="18" y="64"/>
                  </a:lnTo>
                  <a:lnTo>
                    <a:pt x="16" y="69"/>
                  </a:lnTo>
                  <a:lnTo>
                    <a:pt x="13" y="74"/>
                  </a:lnTo>
                  <a:lnTo>
                    <a:pt x="10" y="77"/>
                  </a:lnTo>
                  <a:lnTo>
                    <a:pt x="7" y="79"/>
                  </a:lnTo>
                  <a:lnTo>
                    <a:pt x="3" y="81"/>
                  </a:lnTo>
                  <a:lnTo>
                    <a:pt x="0" y="80"/>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39" name="Freeform 245">
              <a:extLst>
                <a:ext uri="{FF2B5EF4-FFF2-40B4-BE49-F238E27FC236}">
                  <a16:creationId xmlns:a16="http://schemas.microsoft.com/office/drawing/2014/main" id="{CB1EA0C8-45B8-9447-BEDF-EE307156F816}"/>
                </a:ext>
              </a:extLst>
            </p:cNvPr>
            <p:cNvSpPr>
              <a:spLocks/>
            </p:cNvSpPr>
            <p:nvPr/>
          </p:nvSpPr>
          <p:spPr bwMode="auto">
            <a:xfrm>
              <a:off x="3867" y="1824"/>
              <a:ext cx="35" cy="71"/>
            </a:xfrm>
            <a:custGeom>
              <a:avLst/>
              <a:gdLst>
                <a:gd name="T0" fmla="*/ 0 w 43"/>
                <a:gd name="T1" fmla="*/ 64 h 78"/>
                <a:gd name="T2" fmla="*/ 3 w 43"/>
                <a:gd name="T3" fmla="*/ 64 h 78"/>
                <a:gd name="T4" fmla="*/ 6 w 43"/>
                <a:gd name="T5" fmla="*/ 64 h 78"/>
                <a:gd name="T6" fmla="*/ 8 w 43"/>
                <a:gd name="T7" fmla="*/ 65 h 78"/>
                <a:gd name="T8" fmla="*/ 9 w 43"/>
                <a:gd name="T9" fmla="*/ 65 h 78"/>
                <a:gd name="T10" fmla="*/ 11 w 43"/>
                <a:gd name="T11" fmla="*/ 65 h 78"/>
                <a:gd name="T12" fmla="*/ 12 w 43"/>
                <a:gd name="T13" fmla="*/ 65 h 78"/>
                <a:gd name="T14" fmla="*/ 14 w 43"/>
                <a:gd name="T15" fmla="*/ 64 h 78"/>
                <a:gd name="T16" fmla="*/ 15 w 43"/>
                <a:gd name="T17" fmla="*/ 63 h 78"/>
                <a:gd name="T18" fmla="*/ 17 w 43"/>
                <a:gd name="T19" fmla="*/ 62 h 78"/>
                <a:gd name="T20" fmla="*/ 20 w 43"/>
                <a:gd name="T21" fmla="*/ 60 h 78"/>
                <a:gd name="T22" fmla="*/ 21 w 43"/>
                <a:gd name="T23" fmla="*/ 58 h 78"/>
                <a:gd name="T24" fmla="*/ 23 w 43"/>
                <a:gd name="T25" fmla="*/ 56 h 78"/>
                <a:gd name="T26" fmla="*/ 24 w 43"/>
                <a:gd name="T27" fmla="*/ 54 h 78"/>
                <a:gd name="T28" fmla="*/ 26 w 43"/>
                <a:gd name="T29" fmla="*/ 51 h 78"/>
                <a:gd name="T30" fmla="*/ 27 w 43"/>
                <a:gd name="T31" fmla="*/ 49 h 78"/>
                <a:gd name="T32" fmla="*/ 27 w 43"/>
                <a:gd name="T33" fmla="*/ 46 h 78"/>
                <a:gd name="T34" fmla="*/ 28 w 43"/>
                <a:gd name="T35" fmla="*/ 42 h 78"/>
                <a:gd name="T36" fmla="*/ 28 w 43"/>
                <a:gd name="T37" fmla="*/ 37 h 78"/>
                <a:gd name="T38" fmla="*/ 28 w 43"/>
                <a:gd name="T39" fmla="*/ 34 h 78"/>
                <a:gd name="T40" fmla="*/ 28 w 43"/>
                <a:gd name="T41" fmla="*/ 31 h 78"/>
                <a:gd name="T42" fmla="*/ 28 w 43"/>
                <a:gd name="T43" fmla="*/ 27 h 78"/>
                <a:gd name="T44" fmla="*/ 27 w 43"/>
                <a:gd name="T45" fmla="*/ 23 h 78"/>
                <a:gd name="T46" fmla="*/ 27 w 43"/>
                <a:gd name="T47" fmla="*/ 19 h 78"/>
                <a:gd name="T48" fmla="*/ 25 w 43"/>
                <a:gd name="T49" fmla="*/ 14 h 78"/>
                <a:gd name="T50" fmla="*/ 25 w 43"/>
                <a:gd name="T51" fmla="*/ 14 h 78"/>
                <a:gd name="T52" fmla="*/ 25 w 43"/>
                <a:gd name="T53" fmla="*/ 13 h 78"/>
                <a:gd name="T54" fmla="*/ 25 w 43"/>
                <a:gd name="T55" fmla="*/ 11 h 78"/>
                <a:gd name="T56" fmla="*/ 25 w 43"/>
                <a:gd name="T57" fmla="*/ 8 h 78"/>
                <a:gd name="T58" fmla="*/ 25 w 43"/>
                <a:gd name="T59" fmla="*/ 6 h 78"/>
                <a:gd name="T60" fmla="*/ 25 w 43"/>
                <a:gd name="T61" fmla="*/ 5 h 78"/>
                <a:gd name="T62" fmla="*/ 26 w 43"/>
                <a:gd name="T63" fmla="*/ 3 h 78"/>
                <a:gd name="T64" fmla="*/ 26 w 43"/>
                <a:gd name="T65" fmla="*/ 0 h 78"/>
                <a:gd name="T66" fmla="*/ 0 w 43"/>
                <a:gd name="T67" fmla="*/ 64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3"/>
                <a:gd name="T103" fmla="*/ 0 h 78"/>
                <a:gd name="T104" fmla="*/ 43 w 43"/>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3" h="78">
                  <a:moveTo>
                    <a:pt x="0" y="77"/>
                  </a:moveTo>
                  <a:lnTo>
                    <a:pt x="5" y="77"/>
                  </a:lnTo>
                  <a:lnTo>
                    <a:pt x="8" y="77"/>
                  </a:lnTo>
                  <a:lnTo>
                    <a:pt x="12" y="78"/>
                  </a:lnTo>
                  <a:lnTo>
                    <a:pt x="14" y="78"/>
                  </a:lnTo>
                  <a:lnTo>
                    <a:pt x="16" y="78"/>
                  </a:lnTo>
                  <a:lnTo>
                    <a:pt x="18" y="78"/>
                  </a:lnTo>
                  <a:lnTo>
                    <a:pt x="21" y="77"/>
                  </a:lnTo>
                  <a:lnTo>
                    <a:pt x="23" y="76"/>
                  </a:lnTo>
                  <a:lnTo>
                    <a:pt x="26" y="75"/>
                  </a:lnTo>
                  <a:lnTo>
                    <a:pt x="30" y="73"/>
                  </a:lnTo>
                  <a:lnTo>
                    <a:pt x="32" y="70"/>
                  </a:lnTo>
                  <a:lnTo>
                    <a:pt x="34" y="67"/>
                  </a:lnTo>
                  <a:lnTo>
                    <a:pt x="36" y="65"/>
                  </a:lnTo>
                  <a:lnTo>
                    <a:pt x="39" y="62"/>
                  </a:lnTo>
                  <a:lnTo>
                    <a:pt x="40" y="59"/>
                  </a:lnTo>
                  <a:lnTo>
                    <a:pt x="40" y="55"/>
                  </a:lnTo>
                  <a:lnTo>
                    <a:pt x="42" y="50"/>
                  </a:lnTo>
                  <a:lnTo>
                    <a:pt x="43" y="45"/>
                  </a:lnTo>
                  <a:lnTo>
                    <a:pt x="43" y="41"/>
                  </a:lnTo>
                  <a:lnTo>
                    <a:pt x="43" y="37"/>
                  </a:lnTo>
                  <a:lnTo>
                    <a:pt x="42" y="33"/>
                  </a:lnTo>
                  <a:lnTo>
                    <a:pt x="41" y="28"/>
                  </a:lnTo>
                  <a:lnTo>
                    <a:pt x="40" y="23"/>
                  </a:lnTo>
                  <a:lnTo>
                    <a:pt x="38" y="17"/>
                  </a:lnTo>
                  <a:lnTo>
                    <a:pt x="38" y="16"/>
                  </a:lnTo>
                  <a:lnTo>
                    <a:pt x="38" y="15"/>
                  </a:lnTo>
                  <a:lnTo>
                    <a:pt x="38" y="13"/>
                  </a:lnTo>
                  <a:lnTo>
                    <a:pt x="38" y="10"/>
                  </a:lnTo>
                  <a:lnTo>
                    <a:pt x="38" y="8"/>
                  </a:lnTo>
                  <a:lnTo>
                    <a:pt x="38" y="5"/>
                  </a:lnTo>
                  <a:lnTo>
                    <a:pt x="39" y="3"/>
                  </a:lnTo>
                  <a:lnTo>
                    <a:pt x="39" y="0"/>
                  </a:lnTo>
                  <a:lnTo>
                    <a:pt x="0" y="77"/>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0" name="Freeform 246">
              <a:extLst>
                <a:ext uri="{FF2B5EF4-FFF2-40B4-BE49-F238E27FC236}">
                  <a16:creationId xmlns:a16="http://schemas.microsoft.com/office/drawing/2014/main" id="{E8AD224C-0466-C842-B505-5313B9AE7895}"/>
                </a:ext>
              </a:extLst>
            </p:cNvPr>
            <p:cNvSpPr>
              <a:spLocks/>
            </p:cNvSpPr>
            <p:nvPr/>
          </p:nvSpPr>
          <p:spPr bwMode="auto">
            <a:xfrm>
              <a:off x="3867" y="1824"/>
              <a:ext cx="35" cy="71"/>
            </a:xfrm>
            <a:custGeom>
              <a:avLst/>
              <a:gdLst>
                <a:gd name="T0" fmla="*/ 0 w 43"/>
                <a:gd name="T1" fmla="*/ 64 h 78"/>
                <a:gd name="T2" fmla="*/ 3 w 43"/>
                <a:gd name="T3" fmla="*/ 64 h 78"/>
                <a:gd name="T4" fmla="*/ 6 w 43"/>
                <a:gd name="T5" fmla="*/ 64 h 78"/>
                <a:gd name="T6" fmla="*/ 8 w 43"/>
                <a:gd name="T7" fmla="*/ 65 h 78"/>
                <a:gd name="T8" fmla="*/ 9 w 43"/>
                <a:gd name="T9" fmla="*/ 65 h 78"/>
                <a:gd name="T10" fmla="*/ 11 w 43"/>
                <a:gd name="T11" fmla="*/ 65 h 78"/>
                <a:gd name="T12" fmla="*/ 12 w 43"/>
                <a:gd name="T13" fmla="*/ 65 h 78"/>
                <a:gd name="T14" fmla="*/ 14 w 43"/>
                <a:gd name="T15" fmla="*/ 64 h 78"/>
                <a:gd name="T16" fmla="*/ 15 w 43"/>
                <a:gd name="T17" fmla="*/ 63 h 78"/>
                <a:gd name="T18" fmla="*/ 17 w 43"/>
                <a:gd name="T19" fmla="*/ 62 h 78"/>
                <a:gd name="T20" fmla="*/ 20 w 43"/>
                <a:gd name="T21" fmla="*/ 60 h 78"/>
                <a:gd name="T22" fmla="*/ 21 w 43"/>
                <a:gd name="T23" fmla="*/ 58 h 78"/>
                <a:gd name="T24" fmla="*/ 23 w 43"/>
                <a:gd name="T25" fmla="*/ 56 h 78"/>
                <a:gd name="T26" fmla="*/ 24 w 43"/>
                <a:gd name="T27" fmla="*/ 54 h 78"/>
                <a:gd name="T28" fmla="*/ 26 w 43"/>
                <a:gd name="T29" fmla="*/ 51 h 78"/>
                <a:gd name="T30" fmla="*/ 27 w 43"/>
                <a:gd name="T31" fmla="*/ 49 h 78"/>
                <a:gd name="T32" fmla="*/ 27 w 43"/>
                <a:gd name="T33" fmla="*/ 46 h 78"/>
                <a:gd name="T34" fmla="*/ 28 w 43"/>
                <a:gd name="T35" fmla="*/ 42 h 78"/>
                <a:gd name="T36" fmla="*/ 28 w 43"/>
                <a:gd name="T37" fmla="*/ 37 h 78"/>
                <a:gd name="T38" fmla="*/ 28 w 43"/>
                <a:gd name="T39" fmla="*/ 34 h 78"/>
                <a:gd name="T40" fmla="*/ 28 w 43"/>
                <a:gd name="T41" fmla="*/ 31 h 78"/>
                <a:gd name="T42" fmla="*/ 28 w 43"/>
                <a:gd name="T43" fmla="*/ 27 h 78"/>
                <a:gd name="T44" fmla="*/ 27 w 43"/>
                <a:gd name="T45" fmla="*/ 23 h 78"/>
                <a:gd name="T46" fmla="*/ 27 w 43"/>
                <a:gd name="T47" fmla="*/ 19 h 78"/>
                <a:gd name="T48" fmla="*/ 25 w 43"/>
                <a:gd name="T49" fmla="*/ 14 h 78"/>
                <a:gd name="T50" fmla="*/ 25 w 43"/>
                <a:gd name="T51" fmla="*/ 14 h 78"/>
                <a:gd name="T52" fmla="*/ 25 w 43"/>
                <a:gd name="T53" fmla="*/ 13 h 78"/>
                <a:gd name="T54" fmla="*/ 25 w 43"/>
                <a:gd name="T55" fmla="*/ 11 h 78"/>
                <a:gd name="T56" fmla="*/ 25 w 43"/>
                <a:gd name="T57" fmla="*/ 8 h 78"/>
                <a:gd name="T58" fmla="*/ 25 w 43"/>
                <a:gd name="T59" fmla="*/ 6 h 78"/>
                <a:gd name="T60" fmla="*/ 25 w 43"/>
                <a:gd name="T61" fmla="*/ 5 h 78"/>
                <a:gd name="T62" fmla="*/ 26 w 43"/>
                <a:gd name="T63" fmla="*/ 3 h 78"/>
                <a:gd name="T64" fmla="*/ 26 w 43"/>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
                <a:gd name="T100" fmla="*/ 0 h 78"/>
                <a:gd name="T101" fmla="*/ 43 w 43"/>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 h="78">
                  <a:moveTo>
                    <a:pt x="0" y="77"/>
                  </a:moveTo>
                  <a:lnTo>
                    <a:pt x="5" y="77"/>
                  </a:lnTo>
                  <a:lnTo>
                    <a:pt x="8" y="77"/>
                  </a:lnTo>
                  <a:lnTo>
                    <a:pt x="12" y="78"/>
                  </a:lnTo>
                  <a:lnTo>
                    <a:pt x="14" y="78"/>
                  </a:lnTo>
                  <a:lnTo>
                    <a:pt x="16" y="78"/>
                  </a:lnTo>
                  <a:lnTo>
                    <a:pt x="18" y="78"/>
                  </a:lnTo>
                  <a:lnTo>
                    <a:pt x="21" y="77"/>
                  </a:lnTo>
                  <a:lnTo>
                    <a:pt x="23" y="76"/>
                  </a:lnTo>
                  <a:lnTo>
                    <a:pt x="26" y="75"/>
                  </a:lnTo>
                  <a:lnTo>
                    <a:pt x="30" y="73"/>
                  </a:lnTo>
                  <a:lnTo>
                    <a:pt x="32" y="70"/>
                  </a:lnTo>
                  <a:lnTo>
                    <a:pt x="34" y="67"/>
                  </a:lnTo>
                  <a:lnTo>
                    <a:pt x="36" y="65"/>
                  </a:lnTo>
                  <a:lnTo>
                    <a:pt x="39" y="62"/>
                  </a:lnTo>
                  <a:lnTo>
                    <a:pt x="40" y="59"/>
                  </a:lnTo>
                  <a:lnTo>
                    <a:pt x="40" y="55"/>
                  </a:lnTo>
                  <a:lnTo>
                    <a:pt x="42" y="50"/>
                  </a:lnTo>
                  <a:lnTo>
                    <a:pt x="43" y="45"/>
                  </a:lnTo>
                  <a:lnTo>
                    <a:pt x="43" y="41"/>
                  </a:lnTo>
                  <a:lnTo>
                    <a:pt x="43" y="37"/>
                  </a:lnTo>
                  <a:lnTo>
                    <a:pt x="42" y="33"/>
                  </a:lnTo>
                  <a:lnTo>
                    <a:pt x="41" y="28"/>
                  </a:lnTo>
                  <a:lnTo>
                    <a:pt x="40" y="23"/>
                  </a:lnTo>
                  <a:lnTo>
                    <a:pt x="38" y="17"/>
                  </a:lnTo>
                  <a:lnTo>
                    <a:pt x="38" y="16"/>
                  </a:lnTo>
                  <a:lnTo>
                    <a:pt x="38" y="15"/>
                  </a:lnTo>
                  <a:lnTo>
                    <a:pt x="38" y="13"/>
                  </a:lnTo>
                  <a:lnTo>
                    <a:pt x="38" y="10"/>
                  </a:lnTo>
                  <a:lnTo>
                    <a:pt x="38" y="8"/>
                  </a:lnTo>
                  <a:lnTo>
                    <a:pt x="38" y="5"/>
                  </a:lnTo>
                  <a:lnTo>
                    <a:pt x="39" y="3"/>
                  </a:lnTo>
                  <a:lnTo>
                    <a:pt x="39" y="0"/>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41" name="Freeform 247">
              <a:extLst>
                <a:ext uri="{FF2B5EF4-FFF2-40B4-BE49-F238E27FC236}">
                  <a16:creationId xmlns:a16="http://schemas.microsoft.com/office/drawing/2014/main" id="{0BF19BC6-5030-2943-8D06-C1864CF8B505}"/>
                </a:ext>
              </a:extLst>
            </p:cNvPr>
            <p:cNvSpPr>
              <a:spLocks/>
            </p:cNvSpPr>
            <p:nvPr/>
          </p:nvSpPr>
          <p:spPr bwMode="auto">
            <a:xfrm>
              <a:off x="4038" y="1653"/>
              <a:ext cx="28" cy="47"/>
            </a:xfrm>
            <a:custGeom>
              <a:avLst/>
              <a:gdLst>
                <a:gd name="T0" fmla="*/ 22 w 35"/>
                <a:gd name="T1" fmla="*/ 0 h 51"/>
                <a:gd name="T2" fmla="*/ 21 w 35"/>
                <a:gd name="T3" fmla="*/ 6 h 51"/>
                <a:gd name="T4" fmla="*/ 18 w 35"/>
                <a:gd name="T5" fmla="*/ 11 h 51"/>
                <a:gd name="T6" fmla="*/ 16 w 35"/>
                <a:gd name="T7" fmla="*/ 17 h 51"/>
                <a:gd name="T8" fmla="*/ 13 w 35"/>
                <a:gd name="T9" fmla="*/ 24 h 51"/>
                <a:gd name="T10" fmla="*/ 10 w 35"/>
                <a:gd name="T11" fmla="*/ 29 h 51"/>
                <a:gd name="T12" fmla="*/ 6 w 35"/>
                <a:gd name="T13" fmla="*/ 35 h 51"/>
                <a:gd name="T14" fmla="*/ 4 w 35"/>
                <a:gd name="T15" fmla="*/ 39 h 51"/>
                <a:gd name="T16" fmla="*/ 0 w 35"/>
                <a:gd name="T17" fmla="*/ 43 h 51"/>
                <a:gd name="T18" fmla="*/ 22 w 35"/>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51"/>
                <a:gd name="T32" fmla="*/ 35 w 35"/>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51">
                  <a:moveTo>
                    <a:pt x="35" y="0"/>
                  </a:moveTo>
                  <a:lnTo>
                    <a:pt x="32" y="7"/>
                  </a:lnTo>
                  <a:lnTo>
                    <a:pt x="28" y="13"/>
                  </a:lnTo>
                  <a:lnTo>
                    <a:pt x="25" y="20"/>
                  </a:lnTo>
                  <a:lnTo>
                    <a:pt x="20" y="28"/>
                  </a:lnTo>
                  <a:lnTo>
                    <a:pt x="16" y="35"/>
                  </a:lnTo>
                  <a:lnTo>
                    <a:pt x="10" y="41"/>
                  </a:lnTo>
                  <a:lnTo>
                    <a:pt x="6" y="46"/>
                  </a:lnTo>
                  <a:lnTo>
                    <a:pt x="0" y="51"/>
                  </a:lnTo>
                  <a:lnTo>
                    <a:pt x="35"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 name="Freeform 248">
              <a:extLst>
                <a:ext uri="{FF2B5EF4-FFF2-40B4-BE49-F238E27FC236}">
                  <a16:creationId xmlns:a16="http://schemas.microsoft.com/office/drawing/2014/main" id="{DAC94201-190A-5647-A41F-2E99268FDA00}"/>
                </a:ext>
              </a:extLst>
            </p:cNvPr>
            <p:cNvSpPr>
              <a:spLocks/>
            </p:cNvSpPr>
            <p:nvPr/>
          </p:nvSpPr>
          <p:spPr bwMode="auto">
            <a:xfrm>
              <a:off x="4038" y="1653"/>
              <a:ext cx="28" cy="47"/>
            </a:xfrm>
            <a:custGeom>
              <a:avLst/>
              <a:gdLst>
                <a:gd name="T0" fmla="*/ 22 w 35"/>
                <a:gd name="T1" fmla="*/ 0 h 51"/>
                <a:gd name="T2" fmla="*/ 21 w 35"/>
                <a:gd name="T3" fmla="*/ 6 h 51"/>
                <a:gd name="T4" fmla="*/ 18 w 35"/>
                <a:gd name="T5" fmla="*/ 11 h 51"/>
                <a:gd name="T6" fmla="*/ 16 w 35"/>
                <a:gd name="T7" fmla="*/ 17 h 51"/>
                <a:gd name="T8" fmla="*/ 13 w 35"/>
                <a:gd name="T9" fmla="*/ 24 h 51"/>
                <a:gd name="T10" fmla="*/ 10 w 35"/>
                <a:gd name="T11" fmla="*/ 29 h 51"/>
                <a:gd name="T12" fmla="*/ 6 w 35"/>
                <a:gd name="T13" fmla="*/ 35 h 51"/>
                <a:gd name="T14" fmla="*/ 4 w 35"/>
                <a:gd name="T15" fmla="*/ 39 h 51"/>
                <a:gd name="T16" fmla="*/ 0 w 35"/>
                <a:gd name="T17" fmla="*/ 43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51"/>
                <a:gd name="T29" fmla="*/ 35 w 35"/>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51">
                  <a:moveTo>
                    <a:pt x="35" y="0"/>
                  </a:moveTo>
                  <a:lnTo>
                    <a:pt x="32" y="7"/>
                  </a:lnTo>
                  <a:lnTo>
                    <a:pt x="28" y="13"/>
                  </a:lnTo>
                  <a:lnTo>
                    <a:pt x="25" y="20"/>
                  </a:lnTo>
                  <a:lnTo>
                    <a:pt x="20" y="28"/>
                  </a:lnTo>
                  <a:lnTo>
                    <a:pt x="16" y="35"/>
                  </a:lnTo>
                  <a:lnTo>
                    <a:pt x="10" y="41"/>
                  </a:lnTo>
                  <a:lnTo>
                    <a:pt x="6" y="46"/>
                  </a:lnTo>
                  <a:lnTo>
                    <a:pt x="0" y="51"/>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43" name="Freeform 249">
              <a:extLst>
                <a:ext uri="{FF2B5EF4-FFF2-40B4-BE49-F238E27FC236}">
                  <a16:creationId xmlns:a16="http://schemas.microsoft.com/office/drawing/2014/main" id="{FFECA601-865E-B04E-A377-ED1F01F9A0F1}"/>
                </a:ext>
              </a:extLst>
            </p:cNvPr>
            <p:cNvSpPr>
              <a:spLocks/>
            </p:cNvSpPr>
            <p:nvPr/>
          </p:nvSpPr>
          <p:spPr bwMode="auto">
            <a:xfrm>
              <a:off x="3810" y="1827"/>
              <a:ext cx="35" cy="70"/>
            </a:xfrm>
            <a:custGeom>
              <a:avLst/>
              <a:gdLst>
                <a:gd name="T0" fmla="*/ 29 w 42"/>
                <a:gd name="T1" fmla="*/ 63 h 77"/>
                <a:gd name="T2" fmla="*/ 27 w 42"/>
                <a:gd name="T3" fmla="*/ 63 h 77"/>
                <a:gd name="T4" fmla="*/ 23 w 42"/>
                <a:gd name="T5" fmla="*/ 63 h 77"/>
                <a:gd name="T6" fmla="*/ 22 w 42"/>
                <a:gd name="T7" fmla="*/ 64 h 77"/>
                <a:gd name="T8" fmla="*/ 20 w 42"/>
                <a:gd name="T9" fmla="*/ 64 h 77"/>
                <a:gd name="T10" fmla="*/ 18 w 42"/>
                <a:gd name="T11" fmla="*/ 64 h 77"/>
                <a:gd name="T12" fmla="*/ 17 w 42"/>
                <a:gd name="T13" fmla="*/ 64 h 77"/>
                <a:gd name="T14" fmla="*/ 16 w 42"/>
                <a:gd name="T15" fmla="*/ 63 h 77"/>
                <a:gd name="T16" fmla="*/ 14 w 42"/>
                <a:gd name="T17" fmla="*/ 62 h 77"/>
                <a:gd name="T18" fmla="*/ 12 w 42"/>
                <a:gd name="T19" fmla="*/ 61 h 77"/>
                <a:gd name="T20" fmla="*/ 10 w 42"/>
                <a:gd name="T21" fmla="*/ 59 h 77"/>
                <a:gd name="T22" fmla="*/ 8 w 42"/>
                <a:gd name="T23" fmla="*/ 57 h 77"/>
                <a:gd name="T24" fmla="*/ 7 w 42"/>
                <a:gd name="T25" fmla="*/ 55 h 77"/>
                <a:gd name="T26" fmla="*/ 5 w 42"/>
                <a:gd name="T27" fmla="*/ 53 h 77"/>
                <a:gd name="T28" fmla="*/ 3 w 42"/>
                <a:gd name="T29" fmla="*/ 50 h 77"/>
                <a:gd name="T30" fmla="*/ 2 w 42"/>
                <a:gd name="T31" fmla="*/ 48 h 77"/>
                <a:gd name="T32" fmla="*/ 2 w 42"/>
                <a:gd name="T33" fmla="*/ 46 h 77"/>
                <a:gd name="T34" fmla="*/ 2 w 42"/>
                <a:gd name="T35" fmla="*/ 41 h 77"/>
                <a:gd name="T36" fmla="*/ 0 w 42"/>
                <a:gd name="T37" fmla="*/ 36 h 77"/>
                <a:gd name="T38" fmla="*/ 0 w 42"/>
                <a:gd name="T39" fmla="*/ 33 h 77"/>
                <a:gd name="T40" fmla="*/ 0 w 42"/>
                <a:gd name="T41" fmla="*/ 30 h 77"/>
                <a:gd name="T42" fmla="*/ 2 w 42"/>
                <a:gd name="T43" fmla="*/ 26 h 77"/>
                <a:gd name="T44" fmla="*/ 2 w 42"/>
                <a:gd name="T45" fmla="*/ 23 h 77"/>
                <a:gd name="T46" fmla="*/ 2 w 42"/>
                <a:gd name="T47" fmla="*/ 19 h 77"/>
                <a:gd name="T48" fmla="*/ 4 w 42"/>
                <a:gd name="T49" fmla="*/ 14 h 77"/>
                <a:gd name="T50" fmla="*/ 4 w 42"/>
                <a:gd name="T51" fmla="*/ 14 h 77"/>
                <a:gd name="T52" fmla="*/ 4 w 42"/>
                <a:gd name="T53" fmla="*/ 12 h 77"/>
                <a:gd name="T54" fmla="*/ 4 w 42"/>
                <a:gd name="T55" fmla="*/ 10 h 77"/>
                <a:gd name="T56" fmla="*/ 3 w 42"/>
                <a:gd name="T57" fmla="*/ 7 h 77"/>
                <a:gd name="T58" fmla="*/ 3 w 42"/>
                <a:gd name="T59" fmla="*/ 5 h 77"/>
                <a:gd name="T60" fmla="*/ 3 w 42"/>
                <a:gd name="T61" fmla="*/ 4 h 77"/>
                <a:gd name="T62" fmla="*/ 3 w 42"/>
                <a:gd name="T63" fmla="*/ 2 h 77"/>
                <a:gd name="T64" fmla="*/ 2 w 42"/>
                <a:gd name="T65" fmla="*/ 0 h 77"/>
                <a:gd name="T66" fmla="*/ 29 w 42"/>
                <a:gd name="T67" fmla="*/ 63 h 7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77"/>
                <a:gd name="T104" fmla="*/ 42 w 42"/>
                <a:gd name="T105" fmla="*/ 77 h 7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77">
                  <a:moveTo>
                    <a:pt x="42" y="76"/>
                  </a:moveTo>
                  <a:lnTo>
                    <a:pt x="38" y="76"/>
                  </a:lnTo>
                  <a:lnTo>
                    <a:pt x="34" y="76"/>
                  </a:lnTo>
                  <a:lnTo>
                    <a:pt x="31" y="77"/>
                  </a:lnTo>
                  <a:lnTo>
                    <a:pt x="29" y="77"/>
                  </a:lnTo>
                  <a:lnTo>
                    <a:pt x="26" y="77"/>
                  </a:lnTo>
                  <a:lnTo>
                    <a:pt x="24" y="77"/>
                  </a:lnTo>
                  <a:lnTo>
                    <a:pt x="23" y="76"/>
                  </a:lnTo>
                  <a:lnTo>
                    <a:pt x="20" y="75"/>
                  </a:lnTo>
                  <a:lnTo>
                    <a:pt x="17" y="74"/>
                  </a:lnTo>
                  <a:lnTo>
                    <a:pt x="14" y="72"/>
                  </a:lnTo>
                  <a:lnTo>
                    <a:pt x="12" y="69"/>
                  </a:lnTo>
                  <a:lnTo>
                    <a:pt x="10" y="66"/>
                  </a:lnTo>
                  <a:lnTo>
                    <a:pt x="7" y="64"/>
                  </a:lnTo>
                  <a:lnTo>
                    <a:pt x="5" y="61"/>
                  </a:lnTo>
                  <a:lnTo>
                    <a:pt x="4" y="58"/>
                  </a:lnTo>
                  <a:lnTo>
                    <a:pt x="3" y="56"/>
                  </a:lnTo>
                  <a:lnTo>
                    <a:pt x="2" y="49"/>
                  </a:lnTo>
                  <a:lnTo>
                    <a:pt x="0" y="44"/>
                  </a:lnTo>
                  <a:lnTo>
                    <a:pt x="0" y="40"/>
                  </a:lnTo>
                  <a:lnTo>
                    <a:pt x="0" y="36"/>
                  </a:lnTo>
                  <a:lnTo>
                    <a:pt x="2" y="32"/>
                  </a:lnTo>
                  <a:lnTo>
                    <a:pt x="3" y="28"/>
                  </a:lnTo>
                  <a:lnTo>
                    <a:pt x="4" y="23"/>
                  </a:lnTo>
                  <a:lnTo>
                    <a:pt x="6" y="17"/>
                  </a:lnTo>
                  <a:lnTo>
                    <a:pt x="6" y="16"/>
                  </a:lnTo>
                  <a:lnTo>
                    <a:pt x="6" y="14"/>
                  </a:lnTo>
                  <a:lnTo>
                    <a:pt x="6" y="12"/>
                  </a:lnTo>
                  <a:lnTo>
                    <a:pt x="5" y="9"/>
                  </a:lnTo>
                  <a:lnTo>
                    <a:pt x="5" y="7"/>
                  </a:lnTo>
                  <a:lnTo>
                    <a:pt x="5" y="4"/>
                  </a:lnTo>
                  <a:lnTo>
                    <a:pt x="5" y="2"/>
                  </a:lnTo>
                  <a:lnTo>
                    <a:pt x="4" y="0"/>
                  </a:lnTo>
                  <a:lnTo>
                    <a:pt x="42" y="76"/>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4" name="Freeform 250">
              <a:extLst>
                <a:ext uri="{FF2B5EF4-FFF2-40B4-BE49-F238E27FC236}">
                  <a16:creationId xmlns:a16="http://schemas.microsoft.com/office/drawing/2014/main" id="{8A3C0B71-4E0A-0242-A630-3F6A36641694}"/>
                </a:ext>
              </a:extLst>
            </p:cNvPr>
            <p:cNvSpPr>
              <a:spLocks/>
            </p:cNvSpPr>
            <p:nvPr/>
          </p:nvSpPr>
          <p:spPr bwMode="auto">
            <a:xfrm>
              <a:off x="3810" y="1827"/>
              <a:ext cx="35" cy="70"/>
            </a:xfrm>
            <a:custGeom>
              <a:avLst/>
              <a:gdLst>
                <a:gd name="T0" fmla="*/ 29 w 42"/>
                <a:gd name="T1" fmla="*/ 63 h 77"/>
                <a:gd name="T2" fmla="*/ 27 w 42"/>
                <a:gd name="T3" fmla="*/ 63 h 77"/>
                <a:gd name="T4" fmla="*/ 23 w 42"/>
                <a:gd name="T5" fmla="*/ 63 h 77"/>
                <a:gd name="T6" fmla="*/ 22 w 42"/>
                <a:gd name="T7" fmla="*/ 64 h 77"/>
                <a:gd name="T8" fmla="*/ 20 w 42"/>
                <a:gd name="T9" fmla="*/ 64 h 77"/>
                <a:gd name="T10" fmla="*/ 18 w 42"/>
                <a:gd name="T11" fmla="*/ 64 h 77"/>
                <a:gd name="T12" fmla="*/ 17 w 42"/>
                <a:gd name="T13" fmla="*/ 64 h 77"/>
                <a:gd name="T14" fmla="*/ 16 w 42"/>
                <a:gd name="T15" fmla="*/ 63 h 77"/>
                <a:gd name="T16" fmla="*/ 14 w 42"/>
                <a:gd name="T17" fmla="*/ 62 h 77"/>
                <a:gd name="T18" fmla="*/ 12 w 42"/>
                <a:gd name="T19" fmla="*/ 61 h 77"/>
                <a:gd name="T20" fmla="*/ 10 w 42"/>
                <a:gd name="T21" fmla="*/ 59 h 77"/>
                <a:gd name="T22" fmla="*/ 8 w 42"/>
                <a:gd name="T23" fmla="*/ 57 h 77"/>
                <a:gd name="T24" fmla="*/ 7 w 42"/>
                <a:gd name="T25" fmla="*/ 55 h 77"/>
                <a:gd name="T26" fmla="*/ 5 w 42"/>
                <a:gd name="T27" fmla="*/ 53 h 77"/>
                <a:gd name="T28" fmla="*/ 3 w 42"/>
                <a:gd name="T29" fmla="*/ 50 h 77"/>
                <a:gd name="T30" fmla="*/ 2 w 42"/>
                <a:gd name="T31" fmla="*/ 48 h 77"/>
                <a:gd name="T32" fmla="*/ 2 w 42"/>
                <a:gd name="T33" fmla="*/ 46 h 77"/>
                <a:gd name="T34" fmla="*/ 2 w 42"/>
                <a:gd name="T35" fmla="*/ 41 h 77"/>
                <a:gd name="T36" fmla="*/ 0 w 42"/>
                <a:gd name="T37" fmla="*/ 36 h 77"/>
                <a:gd name="T38" fmla="*/ 0 w 42"/>
                <a:gd name="T39" fmla="*/ 33 h 77"/>
                <a:gd name="T40" fmla="*/ 0 w 42"/>
                <a:gd name="T41" fmla="*/ 30 h 77"/>
                <a:gd name="T42" fmla="*/ 2 w 42"/>
                <a:gd name="T43" fmla="*/ 26 h 77"/>
                <a:gd name="T44" fmla="*/ 2 w 42"/>
                <a:gd name="T45" fmla="*/ 23 h 77"/>
                <a:gd name="T46" fmla="*/ 2 w 42"/>
                <a:gd name="T47" fmla="*/ 19 h 77"/>
                <a:gd name="T48" fmla="*/ 4 w 42"/>
                <a:gd name="T49" fmla="*/ 14 h 77"/>
                <a:gd name="T50" fmla="*/ 4 w 42"/>
                <a:gd name="T51" fmla="*/ 14 h 77"/>
                <a:gd name="T52" fmla="*/ 4 w 42"/>
                <a:gd name="T53" fmla="*/ 12 h 77"/>
                <a:gd name="T54" fmla="*/ 4 w 42"/>
                <a:gd name="T55" fmla="*/ 10 h 77"/>
                <a:gd name="T56" fmla="*/ 3 w 42"/>
                <a:gd name="T57" fmla="*/ 7 h 77"/>
                <a:gd name="T58" fmla="*/ 3 w 42"/>
                <a:gd name="T59" fmla="*/ 5 h 77"/>
                <a:gd name="T60" fmla="*/ 3 w 42"/>
                <a:gd name="T61" fmla="*/ 4 h 77"/>
                <a:gd name="T62" fmla="*/ 3 w 42"/>
                <a:gd name="T63" fmla="*/ 2 h 77"/>
                <a:gd name="T64" fmla="*/ 2 w 42"/>
                <a:gd name="T65" fmla="*/ 0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77"/>
                <a:gd name="T101" fmla="*/ 42 w 42"/>
                <a:gd name="T102" fmla="*/ 77 h 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77">
                  <a:moveTo>
                    <a:pt x="42" y="76"/>
                  </a:moveTo>
                  <a:lnTo>
                    <a:pt x="38" y="76"/>
                  </a:lnTo>
                  <a:lnTo>
                    <a:pt x="34" y="76"/>
                  </a:lnTo>
                  <a:lnTo>
                    <a:pt x="31" y="77"/>
                  </a:lnTo>
                  <a:lnTo>
                    <a:pt x="29" y="77"/>
                  </a:lnTo>
                  <a:lnTo>
                    <a:pt x="26" y="77"/>
                  </a:lnTo>
                  <a:lnTo>
                    <a:pt x="24" y="77"/>
                  </a:lnTo>
                  <a:lnTo>
                    <a:pt x="23" y="76"/>
                  </a:lnTo>
                  <a:lnTo>
                    <a:pt x="20" y="75"/>
                  </a:lnTo>
                  <a:lnTo>
                    <a:pt x="17" y="74"/>
                  </a:lnTo>
                  <a:lnTo>
                    <a:pt x="14" y="72"/>
                  </a:lnTo>
                  <a:lnTo>
                    <a:pt x="12" y="69"/>
                  </a:lnTo>
                  <a:lnTo>
                    <a:pt x="10" y="66"/>
                  </a:lnTo>
                  <a:lnTo>
                    <a:pt x="7" y="64"/>
                  </a:lnTo>
                  <a:lnTo>
                    <a:pt x="5" y="61"/>
                  </a:lnTo>
                  <a:lnTo>
                    <a:pt x="4" y="58"/>
                  </a:lnTo>
                  <a:lnTo>
                    <a:pt x="3" y="56"/>
                  </a:lnTo>
                  <a:lnTo>
                    <a:pt x="2" y="49"/>
                  </a:lnTo>
                  <a:lnTo>
                    <a:pt x="0" y="44"/>
                  </a:lnTo>
                  <a:lnTo>
                    <a:pt x="0" y="40"/>
                  </a:lnTo>
                  <a:lnTo>
                    <a:pt x="0" y="36"/>
                  </a:lnTo>
                  <a:lnTo>
                    <a:pt x="2" y="32"/>
                  </a:lnTo>
                  <a:lnTo>
                    <a:pt x="3" y="28"/>
                  </a:lnTo>
                  <a:lnTo>
                    <a:pt x="4" y="23"/>
                  </a:lnTo>
                  <a:lnTo>
                    <a:pt x="6" y="17"/>
                  </a:lnTo>
                  <a:lnTo>
                    <a:pt x="6" y="16"/>
                  </a:lnTo>
                  <a:lnTo>
                    <a:pt x="6" y="14"/>
                  </a:lnTo>
                  <a:lnTo>
                    <a:pt x="6" y="12"/>
                  </a:lnTo>
                  <a:lnTo>
                    <a:pt x="5" y="9"/>
                  </a:lnTo>
                  <a:lnTo>
                    <a:pt x="5" y="7"/>
                  </a:lnTo>
                  <a:lnTo>
                    <a:pt x="5" y="4"/>
                  </a:lnTo>
                  <a:lnTo>
                    <a:pt x="5" y="2"/>
                  </a:lnTo>
                  <a:lnTo>
                    <a:pt x="4" y="0"/>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45" name="Freeform 251">
              <a:extLst>
                <a:ext uri="{FF2B5EF4-FFF2-40B4-BE49-F238E27FC236}">
                  <a16:creationId xmlns:a16="http://schemas.microsoft.com/office/drawing/2014/main" id="{2F147D5D-AC90-5F45-A9D5-A156BA3AF2FB}"/>
                </a:ext>
              </a:extLst>
            </p:cNvPr>
            <p:cNvSpPr>
              <a:spLocks/>
            </p:cNvSpPr>
            <p:nvPr/>
          </p:nvSpPr>
          <p:spPr bwMode="auto">
            <a:xfrm>
              <a:off x="3837" y="1827"/>
              <a:ext cx="19" cy="71"/>
            </a:xfrm>
            <a:custGeom>
              <a:avLst/>
              <a:gdLst>
                <a:gd name="T0" fmla="*/ 1 w 23"/>
                <a:gd name="T1" fmla="*/ 0 h 78"/>
                <a:gd name="T2" fmla="*/ 1 w 23"/>
                <a:gd name="T3" fmla="*/ 5 h 78"/>
                <a:gd name="T4" fmla="*/ 0 w 23"/>
                <a:gd name="T5" fmla="*/ 11 h 78"/>
                <a:gd name="T6" fmla="*/ 0 w 23"/>
                <a:gd name="T7" fmla="*/ 15 h 78"/>
                <a:gd name="T8" fmla="*/ 0 w 23"/>
                <a:gd name="T9" fmla="*/ 21 h 78"/>
                <a:gd name="T10" fmla="*/ 0 w 23"/>
                <a:gd name="T11" fmla="*/ 26 h 78"/>
                <a:gd name="T12" fmla="*/ 0 w 23"/>
                <a:gd name="T13" fmla="*/ 32 h 78"/>
                <a:gd name="T14" fmla="*/ 0 w 23"/>
                <a:gd name="T15" fmla="*/ 36 h 78"/>
                <a:gd name="T16" fmla="*/ 0 w 23"/>
                <a:gd name="T17" fmla="*/ 41 h 78"/>
                <a:gd name="T18" fmla="*/ 0 w 23"/>
                <a:gd name="T19" fmla="*/ 46 h 78"/>
                <a:gd name="T20" fmla="*/ 1 w 23"/>
                <a:gd name="T21" fmla="*/ 50 h 78"/>
                <a:gd name="T22" fmla="*/ 2 w 23"/>
                <a:gd name="T23" fmla="*/ 54 h 78"/>
                <a:gd name="T24" fmla="*/ 3 w 23"/>
                <a:gd name="T25" fmla="*/ 57 h 78"/>
                <a:gd name="T26" fmla="*/ 6 w 23"/>
                <a:gd name="T27" fmla="*/ 60 h 78"/>
                <a:gd name="T28" fmla="*/ 9 w 23"/>
                <a:gd name="T29" fmla="*/ 63 h 78"/>
                <a:gd name="T30" fmla="*/ 12 w 23"/>
                <a:gd name="T31" fmla="*/ 65 h 78"/>
                <a:gd name="T32" fmla="*/ 16 w 23"/>
                <a:gd name="T33" fmla="*/ 65 h 78"/>
                <a:gd name="T34" fmla="*/ 1 w 23"/>
                <a:gd name="T35" fmla="*/ 0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78"/>
                <a:gd name="T56" fmla="*/ 23 w 23"/>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78">
                  <a:moveTo>
                    <a:pt x="1" y="0"/>
                  </a:moveTo>
                  <a:lnTo>
                    <a:pt x="1" y="6"/>
                  </a:lnTo>
                  <a:lnTo>
                    <a:pt x="0" y="13"/>
                  </a:lnTo>
                  <a:lnTo>
                    <a:pt x="0" y="19"/>
                  </a:lnTo>
                  <a:lnTo>
                    <a:pt x="0" y="25"/>
                  </a:lnTo>
                  <a:lnTo>
                    <a:pt x="0" y="32"/>
                  </a:lnTo>
                  <a:lnTo>
                    <a:pt x="0" y="38"/>
                  </a:lnTo>
                  <a:lnTo>
                    <a:pt x="0" y="44"/>
                  </a:lnTo>
                  <a:lnTo>
                    <a:pt x="0" y="49"/>
                  </a:lnTo>
                  <a:lnTo>
                    <a:pt x="0" y="55"/>
                  </a:lnTo>
                  <a:lnTo>
                    <a:pt x="1" y="60"/>
                  </a:lnTo>
                  <a:lnTo>
                    <a:pt x="2" y="65"/>
                  </a:lnTo>
                  <a:lnTo>
                    <a:pt x="5" y="69"/>
                  </a:lnTo>
                  <a:lnTo>
                    <a:pt x="8" y="73"/>
                  </a:lnTo>
                  <a:lnTo>
                    <a:pt x="13" y="76"/>
                  </a:lnTo>
                  <a:lnTo>
                    <a:pt x="17" y="78"/>
                  </a:lnTo>
                  <a:lnTo>
                    <a:pt x="23" y="78"/>
                  </a:lnTo>
                  <a:lnTo>
                    <a:pt x="1"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6" name="Freeform 252">
              <a:extLst>
                <a:ext uri="{FF2B5EF4-FFF2-40B4-BE49-F238E27FC236}">
                  <a16:creationId xmlns:a16="http://schemas.microsoft.com/office/drawing/2014/main" id="{5721FC8F-77C7-3345-AFDF-901B74262B57}"/>
                </a:ext>
              </a:extLst>
            </p:cNvPr>
            <p:cNvSpPr>
              <a:spLocks/>
            </p:cNvSpPr>
            <p:nvPr/>
          </p:nvSpPr>
          <p:spPr bwMode="auto">
            <a:xfrm>
              <a:off x="3837" y="1827"/>
              <a:ext cx="19" cy="71"/>
            </a:xfrm>
            <a:custGeom>
              <a:avLst/>
              <a:gdLst>
                <a:gd name="T0" fmla="*/ 1 w 23"/>
                <a:gd name="T1" fmla="*/ 0 h 78"/>
                <a:gd name="T2" fmla="*/ 1 w 23"/>
                <a:gd name="T3" fmla="*/ 5 h 78"/>
                <a:gd name="T4" fmla="*/ 0 w 23"/>
                <a:gd name="T5" fmla="*/ 11 h 78"/>
                <a:gd name="T6" fmla="*/ 0 w 23"/>
                <a:gd name="T7" fmla="*/ 15 h 78"/>
                <a:gd name="T8" fmla="*/ 0 w 23"/>
                <a:gd name="T9" fmla="*/ 21 h 78"/>
                <a:gd name="T10" fmla="*/ 0 w 23"/>
                <a:gd name="T11" fmla="*/ 26 h 78"/>
                <a:gd name="T12" fmla="*/ 0 w 23"/>
                <a:gd name="T13" fmla="*/ 32 h 78"/>
                <a:gd name="T14" fmla="*/ 0 w 23"/>
                <a:gd name="T15" fmla="*/ 36 h 78"/>
                <a:gd name="T16" fmla="*/ 0 w 23"/>
                <a:gd name="T17" fmla="*/ 41 h 78"/>
                <a:gd name="T18" fmla="*/ 0 w 23"/>
                <a:gd name="T19" fmla="*/ 46 h 78"/>
                <a:gd name="T20" fmla="*/ 1 w 23"/>
                <a:gd name="T21" fmla="*/ 50 h 78"/>
                <a:gd name="T22" fmla="*/ 2 w 23"/>
                <a:gd name="T23" fmla="*/ 54 h 78"/>
                <a:gd name="T24" fmla="*/ 3 w 23"/>
                <a:gd name="T25" fmla="*/ 57 h 78"/>
                <a:gd name="T26" fmla="*/ 6 w 23"/>
                <a:gd name="T27" fmla="*/ 60 h 78"/>
                <a:gd name="T28" fmla="*/ 9 w 23"/>
                <a:gd name="T29" fmla="*/ 63 h 78"/>
                <a:gd name="T30" fmla="*/ 12 w 23"/>
                <a:gd name="T31" fmla="*/ 65 h 78"/>
                <a:gd name="T32" fmla="*/ 16 w 23"/>
                <a:gd name="T33" fmla="*/ 65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78"/>
                <a:gd name="T53" fmla="*/ 23 w 23"/>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78">
                  <a:moveTo>
                    <a:pt x="1" y="0"/>
                  </a:moveTo>
                  <a:lnTo>
                    <a:pt x="1" y="6"/>
                  </a:lnTo>
                  <a:lnTo>
                    <a:pt x="0" y="13"/>
                  </a:lnTo>
                  <a:lnTo>
                    <a:pt x="0" y="19"/>
                  </a:lnTo>
                  <a:lnTo>
                    <a:pt x="0" y="25"/>
                  </a:lnTo>
                  <a:lnTo>
                    <a:pt x="0" y="32"/>
                  </a:lnTo>
                  <a:lnTo>
                    <a:pt x="0" y="38"/>
                  </a:lnTo>
                  <a:lnTo>
                    <a:pt x="0" y="44"/>
                  </a:lnTo>
                  <a:lnTo>
                    <a:pt x="0" y="49"/>
                  </a:lnTo>
                  <a:lnTo>
                    <a:pt x="0" y="55"/>
                  </a:lnTo>
                  <a:lnTo>
                    <a:pt x="1" y="60"/>
                  </a:lnTo>
                  <a:lnTo>
                    <a:pt x="2" y="65"/>
                  </a:lnTo>
                  <a:lnTo>
                    <a:pt x="5" y="69"/>
                  </a:lnTo>
                  <a:lnTo>
                    <a:pt x="8" y="73"/>
                  </a:lnTo>
                  <a:lnTo>
                    <a:pt x="13" y="76"/>
                  </a:lnTo>
                  <a:lnTo>
                    <a:pt x="17" y="78"/>
                  </a:lnTo>
                  <a:lnTo>
                    <a:pt x="23" y="78"/>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Tree>
    <p:extLst>
      <p:ext uri="{BB962C8B-B14F-4D97-AF65-F5344CB8AC3E}">
        <p14:creationId xmlns:p14="http://schemas.microsoft.com/office/powerpoint/2010/main" val="1603234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a:extLst>
              <a:ext uri="{FF2B5EF4-FFF2-40B4-BE49-F238E27FC236}">
                <a16:creationId xmlns:a16="http://schemas.microsoft.com/office/drawing/2014/main" id="{C5BDCDCA-DF3F-E91E-E95F-75730FCC5DE4}"/>
              </a:ext>
            </a:extLst>
          </p:cNvPr>
          <p:cNvSpPr>
            <a:spLocks noGrp="1" noChangeArrowheads="1"/>
          </p:cNvSpPr>
          <p:nvPr>
            <p:ph type="title"/>
          </p:nvPr>
        </p:nvSpPr>
        <p:spPr>
          <a:xfrm>
            <a:off x="2201333" y="632178"/>
            <a:ext cx="7721600" cy="812800"/>
          </a:xfrm>
        </p:spPr>
        <p:txBody>
          <a:bodyPr/>
          <a:lstStyle/>
          <a:p>
            <a:pPr eaLnBrk="1" hangingPunct="1"/>
            <a:r>
              <a:rPr lang="el-GR" altLang="en-US"/>
              <a:t>Δερματοτομική </a:t>
            </a:r>
            <a:endParaRPr lang="en-US" altLang="en-US"/>
          </a:p>
        </p:txBody>
      </p:sp>
      <p:sp>
        <p:nvSpPr>
          <p:cNvPr id="237570" name="Freeform 3">
            <a:extLst>
              <a:ext uri="{FF2B5EF4-FFF2-40B4-BE49-F238E27FC236}">
                <a16:creationId xmlns:a16="http://schemas.microsoft.com/office/drawing/2014/main" id="{C282A2A9-4141-CEB6-25ED-C9FD17E81FED}"/>
              </a:ext>
            </a:extLst>
          </p:cNvPr>
          <p:cNvSpPr>
            <a:spLocks/>
          </p:cNvSpPr>
          <p:nvPr/>
        </p:nvSpPr>
        <p:spPr bwMode="auto">
          <a:xfrm>
            <a:off x="3623735"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endParaRPr>
          </a:p>
        </p:txBody>
      </p:sp>
      <p:cxnSp>
        <p:nvCxnSpPr>
          <p:cNvPr id="237571" name="AutoShape 4">
            <a:extLst>
              <a:ext uri="{FF2B5EF4-FFF2-40B4-BE49-F238E27FC236}">
                <a16:creationId xmlns:a16="http://schemas.microsoft.com/office/drawing/2014/main" id="{77F67110-4E26-E773-DBB6-C450670DEF7C}"/>
              </a:ext>
            </a:extLst>
          </p:cNvPr>
          <p:cNvCxnSpPr>
            <a:cxnSpLocks noChangeShapeType="1"/>
            <a:stCxn id="237570" idx="0"/>
            <a:endCxn id="237570" idx="0"/>
          </p:cNvCxnSpPr>
          <p:nvPr/>
        </p:nvCxnSpPr>
        <p:spPr bwMode="auto">
          <a:xfrm rot="10800000" flipH="1" flipV="1">
            <a:off x="3623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237572" name="Rectangle 5">
            <a:extLst>
              <a:ext uri="{FF2B5EF4-FFF2-40B4-BE49-F238E27FC236}">
                <a16:creationId xmlns:a16="http://schemas.microsoft.com/office/drawing/2014/main" id="{0929B7F8-E8CB-6071-EAF6-D066C5E8AC5B}"/>
              </a:ext>
            </a:extLst>
          </p:cNvPr>
          <p:cNvSpPr>
            <a:spLocks noGrp="1" noChangeArrowheads="1"/>
          </p:cNvSpPr>
          <p:nvPr>
            <p:ph type="body" idx="1"/>
          </p:nvPr>
        </p:nvSpPr>
        <p:spPr>
          <a:xfrm>
            <a:off x="4687711" y="5709356"/>
            <a:ext cx="3585634" cy="767644"/>
          </a:xfrm>
          <a:noFill/>
        </p:spPr>
        <p:txBody>
          <a:bodyPr/>
          <a:lstStyle/>
          <a:p>
            <a:pPr algn="ctr" eaLnBrk="1" hangingPunct="1">
              <a:lnSpc>
                <a:spcPct val="135000"/>
              </a:lnSpc>
              <a:buFontTx/>
              <a:buNone/>
            </a:pPr>
            <a:r>
              <a:rPr lang="el-GR" altLang="en-US"/>
              <a:t>Έρπητας ζωστήρας</a:t>
            </a:r>
          </a:p>
        </p:txBody>
      </p:sp>
      <p:pic>
        <p:nvPicPr>
          <p:cNvPr id="237573" name="Picture 8" descr="~AUT0081">
            <a:extLst>
              <a:ext uri="{FF2B5EF4-FFF2-40B4-BE49-F238E27FC236}">
                <a16:creationId xmlns:a16="http://schemas.microsoft.com/office/drawing/2014/main" id="{571C2633-AE6B-292B-4DC5-E9BC5D016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3368" y="1765300"/>
            <a:ext cx="3564467"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4" name="Picture 10" descr="2437_f1">
            <a:extLst>
              <a:ext uri="{FF2B5EF4-FFF2-40B4-BE49-F238E27FC236}">
                <a16:creationId xmlns:a16="http://schemas.microsoft.com/office/drawing/2014/main" id="{45A80E1E-3F32-7E3C-0ADE-F5E2CD5960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6324" y="1765302"/>
            <a:ext cx="3776133" cy="383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BBCE85-6C72-8342-B3CC-589BE7984712}"/>
              </a:ext>
            </a:extLst>
          </p:cNvPr>
          <p:cNvSpPr>
            <a:spLocks noGrp="1"/>
          </p:cNvSpPr>
          <p:nvPr>
            <p:ph type="title"/>
          </p:nvPr>
        </p:nvSpPr>
        <p:spPr/>
        <p:txBody>
          <a:bodyPr/>
          <a:lstStyle/>
          <a:p>
            <a:r>
              <a:rPr lang="el-GR" dirty="0" err="1"/>
              <a:t>Φωτοεκτεθειμ</a:t>
            </a:r>
            <a:r>
              <a:rPr lang="en-US" dirty="0" err="1"/>
              <a:t>έ</a:t>
            </a:r>
            <a:r>
              <a:rPr lang="el-GR" dirty="0" err="1"/>
              <a:t>νες</a:t>
            </a:r>
            <a:r>
              <a:rPr lang="el-GR" dirty="0"/>
              <a:t> περιοχές. </a:t>
            </a:r>
          </a:p>
        </p:txBody>
      </p:sp>
      <p:pic>
        <p:nvPicPr>
          <p:cNvPr id="4" name="Εικόνα 3">
            <a:extLst>
              <a:ext uri="{FF2B5EF4-FFF2-40B4-BE49-F238E27FC236}">
                <a16:creationId xmlns:a16="http://schemas.microsoft.com/office/drawing/2014/main" id="{7F7952F2-72EC-2146-B541-DF194BBEE381}"/>
              </a:ext>
            </a:extLst>
          </p:cNvPr>
          <p:cNvPicPr>
            <a:picLocks noChangeAspect="1"/>
          </p:cNvPicPr>
          <p:nvPr/>
        </p:nvPicPr>
        <p:blipFill>
          <a:blip r:embed="rId2"/>
          <a:stretch>
            <a:fillRect/>
          </a:stretch>
        </p:blipFill>
        <p:spPr>
          <a:xfrm>
            <a:off x="3541183" y="2093382"/>
            <a:ext cx="5109634" cy="3625407"/>
          </a:xfrm>
          <a:prstGeom prst="rect">
            <a:avLst/>
          </a:prstGeom>
        </p:spPr>
      </p:pic>
    </p:spTree>
    <p:extLst>
      <p:ext uri="{BB962C8B-B14F-4D97-AF65-F5344CB8AC3E}">
        <p14:creationId xmlns:p14="http://schemas.microsoft.com/office/powerpoint/2010/main" val="28531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0C81F6-DD66-9B49-B65A-943B8F9E6376}"/>
              </a:ext>
            </a:extLst>
          </p:cNvPr>
          <p:cNvSpPr>
            <a:spLocks noGrp="1"/>
          </p:cNvSpPr>
          <p:nvPr>
            <p:ph type="title"/>
          </p:nvPr>
        </p:nvSpPr>
        <p:spPr/>
        <p:txBody>
          <a:bodyPr/>
          <a:lstStyle/>
          <a:p>
            <a:r>
              <a:rPr lang="el-GR" dirty="0"/>
              <a:t>Φαινόμενο  </a:t>
            </a:r>
            <a:r>
              <a:rPr lang="en-US" dirty="0"/>
              <a:t>Koebner </a:t>
            </a:r>
            <a:endParaRPr lang="el-GR" dirty="0"/>
          </a:p>
        </p:txBody>
      </p:sp>
      <p:pic>
        <p:nvPicPr>
          <p:cNvPr id="15362" name="Picture 2" descr="Koebner phenomenon - Altmeyers Encyclopedia - Department Dermatology">
            <a:extLst>
              <a:ext uri="{FF2B5EF4-FFF2-40B4-BE49-F238E27FC236}">
                <a16:creationId xmlns:a16="http://schemas.microsoft.com/office/drawing/2014/main" id="{6351E62A-7C6C-5740-935D-F2A2CEDD6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747" y="1690688"/>
            <a:ext cx="5180506" cy="3880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636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033DB5-C84F-5146-B7F4-E93AA6580091}"/>
              </a:ext>
            </a:extLst>
          </p:cNvPr>
          <p:cNvSpPr>
            <a:spLocks noGrp="1"/>
          </p:cNvSpPr>
          <p:nvPr>
            <p:ph type="title"/>
          </p:nvPr>
        </p:nvSpPr>
        <p:spPr>
          <a:xfrm>
            <a:off x="838200" y="365126"/>
            <a:ext cx="9389533" cy="837142"/>
          </a:xfrm>
        </p:spPr>
        <p:txBody>
          <a:bodyPr/>
          <a:lstStyle/>
          <a:p>
            <a:r>
              <a:rPr lang="el-GR" dirty="0" err="1"/>
              <a:t>Μορφολογ</a:t>
            </a:r>
            <a:r>
              <a:rPr lang="en-US" dirty="0" err="1"/>
              <a:t>ί</a:t>
            </a:r>
            <a:r>
              <a:rPr lang="el-GR" dirty="0"/>
              <a:t>α βλαβών </a:t>
            </a:r>
          </a:p>
        </p:txBody>
      </p:sp>
      <p:pic>
        <p:nvPicPr>
          <p:cNvPr id="5" name="Θέση περιεχομένου 4">
            <a:extLst>
              <a:ext uri="{FF2B5EF4-FFF2-40B4-BE49-F238E27FC236}">
                <a16:creationId xmlns:a16="http://schemas.microsoft.com/office/drawing/2014/main" id="{A9355AF5-5F83-1641-912A-9298FE37611A}"/>
              </a:ext>
            </a:extLst>
          </p:cNvPr>
          <p:cNvPicPr>
            <a:picLocks noGrp="1" noChangeAspect="1"/>
          </p:cNvPicPr>
          <p:nvPr>
            <p:ph idx="1"/>
          </p:nvPr>
        </p:nvPicPr>
        <p:blipFill rotWithShape="1">
          <a:blip r:embed="rId2"/>
          <a:srcRect l="2189"/>
          <a:stretch/>
        </p:blipFill>
        <p:spPr>
          <a:xfrm>
            <a:off x="2489200" y="1063261"/>
            <a:ext cx="7378700" cy="5429614"/>
          </a:xfrm>
        </p:spPr>
      </p:pic>
    </p:spTree>
    <p:extLst>
      <p:ext uri="{BB962C8B-B14F-4D97-AF65-F5344CB8AC3E}">
        <p14:creationId xmlns:p14="http://schemas.microsoft.com/office/powerpoint/2010/main" val="1328713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2191D1-9E53-2943-8516-407FADE3A897}"/>
              </a:ext>
            </a:extLst>
          </p:cNvPr>
          <p:cNvSpPr>
            <a:spLocks noGrp="1"/>
          </p:cNvSpPr>
          <p:nvPr>
            <p:ph type="title"/>
          </p:nvPr>
        </p:nvSpPr>
        <p:spPr/>
        <p:txBody>
          <a:bodyPr/>
          <a:lstStyle/>
          <a:p>
            <a:endParaRPr lang="el-GR"/>
          </a:p>
        </p:txBody>
      </p:sp>
      <p:pic>
        <p:nvPicPr>
          <p:cNvPr id="16386" name="Picture 2" descr="Erythema multiforme - Knowledge @ AMBOSS">
            <a:extLst>
              <a:ext uri="{FF2B5EF4-FFF2-40B4-BE49-F238E27FC236}">
                <a16:creationId xmlns:a16="http://schemas.microsoft.com/office/drawing/2014/main" id="{FAA9A41A-1296-014C-80A5-E12FEAFAC2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64783" y="761999"/>
            <a:ext cx="8718550" cy="5812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507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B3F268-DB13-9348-887B-0CF58BE56886}"/>
              </a:ext>
            </a:extLst>
          </p:cNvPr>
          <p:cNvSpPr>
            <a:spLocks noGrp="1"/>
          </p:cNvSpPr>
          <p:nvPr>
            <p:ph type="title"/>
          </p:nvPr>
        </p:nvSpPr>
        <p:spPr/>
        <p:txBody>
          <a:bodyPr/>
          <a:lstStyle/>
          <a:p>
            <a:r>
              <a:rPr lang="el-GR" b="1" dirty="0"/>
              <a:t>Μαθησιακοί στόχοι:</a:t>
            </a:r>
            <a:endParaRPr lang="el-GR" dirty="0"/>
          </a:p>
        </p:txBody>
      </p:sp>
      <p:sp>
        <p:nvSpPr>
          <p:cNvPr id="3" name="Θέση περιεχομένου 2">
            <a:extLst>
              <a:ext uri="{FF2B5EF4-FFF2-40B4-BE49-F238E27FC236}">
                <a16:creationId xmlns:a16="http://schemas.microsoft.com/office/drawing/2014/main" id="{260302FF-F741-354D-A944-9F4DA058A63A}"/>
              </a:ext>
            </a:extLst>
          </p:cNvPr>
          <p:cNvSpPr>
            <a:spLocks noGrp="1"/>
          </p:cNvSpPr>
          <p:nvPr>
            <p:ph idx="1"/>
          </p:nvPr>
        </p:nvSpPr>
        <p:spPr>
          <a:xfrm>
            <a:off x="666750" y="1839912"/>
            <a:ext cx="10834688" cy="4351338"/>
          </a:xfrm>
        </p:spPr>
        <p:txBody>
          <a:bodyPr>
            <a:normAutofit lnSpcReduction="10000"/>
          </a:bodyPr>
          <a:lstStyle/>
          <a:p>
            <a:pPr>
              <a:buFont typeface="+mj-lt"/>
              <a:buAutoNum type="arabicPeriod"/>
            </a:pPr>
            <a:r>
              <a:rPr lang="el-GR" dirty="0"/>
              <a:t>Ικανότητα λήψης δερματολογικού ιστορικού</a:t>
            </a:r>
          </a:p>
          <a:p>
            <a:pPr>
              <a:buFont typeface="+mj-lt"/>
              <a:buAutoNum type="arabicPeriod"/>
            </a:pPr>
            <a:r>
              <a:rPr lang="el-GR" dirty="0"/>
              <a:t>Ικανότητα διερεύνησης των ανησυχιών και προσδοκιών του ασθενούς</a:t>
            </a:r>
          </a:p>
          <a:p>
            <a:pPr>
              <a:buFont typeface="+mj-lt"/>
              <a:buAutoNum type="arabicPeriod"/>
            </a:pPr>
            <a:r>
              <a:rPr lang="el-GR" dirty="0"/>
              <a:t>Ικανότητα ευαίσθητης επικοινωνίας με άτομα με δερματολογικά νοσήματα</a:t>
            </a:r>
          </a:p>
          <a:p>
            <a:pPr>
              <a:buFont typeface="+mj-lt"/>
              <a:buAutoNum type="arabicPeriod"/>
            </a:pPr>
            <a:r>
              <a:rPr lang="el-GR" dirty="0"/>
              <a:t>Ικανότητα συστηματικής εξέτασης δέρματος, τριχών, νυχιών και βλεννογόνων με σεβασμό προς τον ασθενή</a:t>
            </a:r>
          </a:p>
          <a:p>
            <a:pPr>
              <a:buFont typeface="+mj-lt"/>
              <a:buAutoNum type="arabicPeriod"/>
            </a:pPr>
            <a:r>
              <a:rPr lang="el-GR" dirty="0"/>
              <a:t>Ικανότητα περιγραφής των κλινικών σημείων σε δέρμα, τρίχες, νύχια και βλεννογόνους</a:t>
            </a:r>
          </a:p>
          <a:p>
            <a:pPr>
              <a:buFont typeface="+mj-lt"/>
              <a:buAutoNum type="arabicPeriod"/>
            </a:pPr>
            <a:r>
              <a:rPr lang="el-GR" dirty="0"/>
              <a:t>Ικανότητα ακριβούς καταγραφής των ευρημάτων στον ιατρικό φάκελο του ασθενούς</a:t>
            </a:r>
          </a:p>
          <a:p>
            <a:endParaRPr lang="el-GR" dirty="0"/>
          </a:p>
        </p:txBody>
      </p:sp>
    </p:spTree>
    <p:extLst>
      <p:ext uri="{BB962C8B-B14F-4D97-AF65-F5344CB8AC3E}">
        <p14:creationId xmlns:p14="http://schemas.microsoft.com/office/powerpoint/2010/main" val="379284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E277D1-611D-9040-A961-89F007C652C7}"/>
              </a:ext>
            </a:extLst>
          </p:cNvPr>
          <p:cNvSpPr>
            <a:spLocks noGrp="1"/>
          </p:cNvSpPr>
          <p:nvPr>
            <p:ph type="title"/>
          </p:nvPr>
        </p:nvSpPr>
        <p:spPr>
          <a:xfrm>
            <a:off x="566738" y="160337"/>
            <a:ext cx="10515600" cy="1325563"/>
          </a:xfrm>
        </p:spPr>
        <p:txBody>
          <a:bodyPr>
            <a:normAutofit/>
          </a:bodyPr>
          <a:lstStyle/>
          <a:p>
            <a:r>
              <a:rPr lang="el-GR" sz="3600" dirty="0"/>
              <a:t>Κλινική Εξέταση </a:t>
            </a:r>
          </a:p>
        </p:txBody>
      </p:sp>
      <p:graphicFrame>
        <p:nvGraphicFramePr>
          <p:cNvPr id="3" name="Διάγραμμα 2">
            <a:extLst>
              <a:ext uri="{FF2B5EF4-FFF2-40B4-BE49-F238E27FC236}">
                <a16:creationId xmlns:a16="http://schemas.microsoft.com/office/drawing/2014/main" id="{67E66943-B6AE-DE46-B7F7-0A7C1471A7AA}"/>
              </a:ext>
            </a:extLst>
          </p:cNvPr>
          <p:cNvGraphicFramePr/>
          <p:nvPr/>
        </p:nvGraphicFramePr>
        <p:xfrm>
          <a:off x="4484687" y="1485900"/>
          <a:ext cx="6869113" cy="4123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Annual Skin Examination | U.S. Dermatology Partners">
            <a:extLst>
              <a:ext uri="{FF2B5EF4-FFF2-40B4-BE49-F238E27FC236}">
                <a16:creationId xmlns:a16="http://schemas.microsoft.com/office/drawing/2014/main" id="{F472E1EC-F319-8A42-BEB8-C23BFD717F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9400" y="2266950"/>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956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rontiers | Case report: Advanced breast cancer with scalp metastases: a  report of two cases">
            <a:extLst>
              <a:ext uri="{FF2B5EF4-FFF2-40B4-BE49-F238E27FC236}">
                <a16:creationId xmlns:a16="http://schemas.microsoft.com/office/drawing/2014/main" id="{E3E3C408-58D1-2542-A066-16576D0299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8750"/>
          <a:stretch/>
        </p:blipFill>
        <p:spPr bwMode="auto">
          <a:xfrm>
            <a:off x="2658533" y="467783"/>
            <a:ext cx="6248400" cy="5651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D102D8E-A861-0341-93DE-4D20E61B4D7A}"/>
              </a:ext>
            </a:extLst>
          </p:cNvPr>
          <p:cNvSpPr txBox="1"/>
          <p:nvPr/>
        </p:nvSpPr>
        <p:spPr>
          <a:xfrm>
            <a:off x="7823200" y="2692400"/>
            <a:ext cx="3200400" cy="369332"/>
          </a:xfrm>
          <a:prstGeom prst="rect">
            <a:avLst/>
          </a:prstGeom>
          <a:noFill/>
        </p:spPr>
        <p:txBody>
          <a:bodyPr wrap="square" rtlCol="0">
            <a:spAutoFit/>
          </a:bodyPr>
          <a:lstStyle/>
          <a:p>
            <a:r>
              <a:rPr lang="el-GR" dirty="0"/>
              <a:t> </a:t>
            </a:r>
          </a:p>
        </p:txBody>
      </p:sp>
    </p:spTree>
    <p:extLst>
      <p:ext uri="{BB962C8B-B14F-4D97-AF65-F5344CB8AC3E}">
        <p14:creationId xmlns:p14="http://schemas.microsoft.com/office/powerpoint/2010/main" val="1318284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E277D1-611D-9040-A961-89F007C652C7}"/>
              </a:ext>
            </a:extLst>
          </p:cNvPr>
          <p:cNvSpPr>
            <a:spLocks noGrp="1"/>
          </p:cNvSpPr>
          <p:nvPr>
            <p:ph type="title"/>
          </p:nvPr>
        </p:nvSpPr>
        <p:spPr>
          <a:xfrm>
            <a:off x="566738" y="160337"/>
            <a:ext cx="10515600" cy="1325563"/>
          </a:xfrm>
        </p:spPr>
        <p:txBody>
          <a:bodyPr>
            <a:normAutofit/>
          </a:bodyPr>
          <a:lstStyle/>
          <a:p>
            <a:r>
              <a:rPr lang="el-GR" sz="3600" dirty="0"/>
              <a:t>Κλινική Εξέταση </a:t>
            </a:r>
          </a:p>
        </p:txBody>
      </p:sp>
      <p:graphicFrame>
        <p:nvGraphicFramePr>
          <p:cNvPr id="3" name="Διάγραμμα 2">
            <a:extLst>
              <a:ext uri="{FF2B5EF4-FFF2-40B4-BE49-F238E27FC236}">
                <a16:creationId xmlns:a16="http://schemas.microsoft.com/office/drawing/2014/main" id="{67E66943-B6AE-DE46-B7F7-0A7C1471A7AA}"/>
              </a:ext>
            </a:extLst>
          </p:cNvPr>
          <p:cNvGraphicFramePr/>
          <p:nvPr/>
        </p:nvGraphicFramePr>
        <p:xfrm>
          <a:off x="4484687" y="1485900"/>
          <a:ext cx="6869113" cy="4123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Annual Skin Examination | U.S. Dermatology Partners">
            <a:extLst>
              <a:ext uri="{FF2B5EF4-FFF2-40B4-BE49-F238E27FC236}">
                <a16:creationId xmlns:a16="http://schemas.microsoft.com/office/drawing/2014/main" id="{F472E1EC-F319-8A42-BEB8-C23BFD717F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9400" y="2266950"/>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738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BCE70B-75E7-E244-ADF8-6BE2A1D11023}"/>
              </a:ext>
            </a:extLst>
          </p:cNvPr>
          <p:cNvSpPr>
            <a:spLocks noGrp="1"/>
          </p:cNvSpPr>
          <p:nvPr>
            <p:ph type="title"/>
          </p:nvPr>
        </p:nvSpPr>
        <p:spPr/>
        <p:txBody>
          <a:bodyPr/>
          <a:lstStyle/>
          <a:p>
            <a:endParaRPr lang="el-GR"/>
          </a:p>
        </p:txBody>
      </p:sp>
      <p:pic>
        <p:nvPicPr>
          <p:cNvPr id="3" name="Picture 2" descr="How to treat: contact dermatitis - Dermatology Republic">
            <a:extLst>
              <a:ext uri="{FF2B5EF4-FFF2-40B4-BE49-F238E27FC236}">
                <a16:creationId xmlns:a16="http://schemas.microsoft.com/office/drawing/2014/main" id="{CAD856FC-2DE3-184A-9F32-562F88AA5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2117228"/>
            <a:ext cx="4632129" cy="3474096"/>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Mycosis Fungoides Rash Vs Eczema at Ronda Rothermel blog">
            <a:extLst>
              <a:ext uri="{FF2B5EF4-FFF2-40B4-BE49-F238E27FC236}">
                <a16:creationId xmlns:a16="http://schemas.microsoft.com/office/drawing/2014/main" id="{10D4A6A8-752A-5349-87B3-D2DA536304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4" t="5231" r="3321" b="6858"/>
          <a:stretch/>
        </p:blipFill>
        <p:spPr bwMode="auto">
          <a:xfrm>
            <a:off x="7007820" y="2201334"/>
            <a:ext cx="4013200" cy="3081866"/>
          </a:xfrm>
          <a:prstGeom prst="rect">
            <a:avLst/>
          </a:prstGeom>
          <a:noFill/>
          <a:extLst>
            <a:ext uri="{909E8E84-426E-40DD-AFC4-6F175D3DCCD1}">
              <a14:hiddenFill xmlns:a14="http://schemas.microsoft.com/office/drawing/2010/main">
                <a:solidFill>
                  <a:srgbClr val="FFFFFF"/>
                </a:solidFill>
              </a14:hiddenFill>
            </a:ext>
          </a:extLst>
        </p:spPr>
      </p:pic>
      <p:sp>
        <p:nvSpPr>
          <p:cNvPr id="4" name="Δεξιό βέλος 3">
            <a:extLst>
              <a:ext uri="{FF2B5EF4-FFF2-40B4-BE49-F238E27FC236}">
                <a16:creationId xmlns:a16="http://schemas.microsoft.com/office/drawing/2014/main" id="{397C426F-D4D6-E34F-A496-2C0171ECEE33}"/>
              </a:ext>
            </a:extLst>
          </p:cNvPr>
          <p:cNvSpPr/>
          <p:nvPr/>
        </p:nvSpPr>
        <p:spPr>
          <a:xfrm>
            <a:off x="5756474" y="3742267"/>
            <a:ext cx="965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70779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Διάγραμμα 2">
            <a:extLst>
              <a:ext uri="{FF2B5EF4-FFF2-40B4-BE49-F238E27FC236}">
                <a16:creationId xmlns:a16="http://schemas.microsoft.com/office/drawing/2014/main" id="{A27199F4-110B-A744-AC55-3AE8BA94EE8B}"/>
              </a:ext>
            </a:extLst>
          </p:cNvPr>
          <p:cNvGraphicFramePr/>
          <p:nvPr>
            <p:extLst>
              <p:ext uri="{D42A27DB-BD31-4B8C-83A1-F6EECF244321}">
                <p14:modId xmlns:p14="http://schemas.microsoft.com/office/powerpoint/2010/main" val="368193270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6929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EB1C2C-5D63-BE4F-978C-374E960A7AFB}"/>
              </a:ext>
            </a:extLst>
          </p:cNvPr>
          <p:cNvSpPr>
            <a:spLocks noGrp="1"/>
          </p:cNvSpPr>
          <p:nvPr>
            <p:ph type="title"/>
          </p:nvPr>
        </p:nvSpPr>
        <p:spPr/>
        <p:txBody>
          <a:bodyPr/>
          <a:lstStyle/>
          <a:p>
            <a:r>
              <a:rPr lang="el-GR" dirty="0"/>
              <a:t>Π</a:t>
            </a:r>
            <a:r>
              <a:rPr lang="en-US" dirty="0" err="1"/>
              <a:t>ό</a:t>
            </a:r>
            <a:r>
              <a:rPr lang="el-GR" dirty="0" err="1"/>
              <a:t>νος</a:t>
            </a:r>
            <a:r>
              <a:rPr lang="el-GR" dirty="0"/>
              <a:t> </a:t>
            </a:r>
          </a:p>
        </p:txBody>
      </p:sp>
      <p:pic>
        <p:nvPicPr>
          <p:cNvPr id="2050" name="Picture 2" descr="Folliculitis and furuncles / carbuncles (boils)">
            <a:extLst>
              <a:ext uri="{FF2B5EF4-FFF2-40B4-BE49-F238E27FC236}">
                <a16:creationId xmlns:a16="http://schemas.microsoft.com/office/drawing/2014/main" id="{C2256F6D-3871-B342-BBB5-179D8487F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938" y="1690687"/>
            <a:ext cx="4945062" cy="3704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erpes Zoster - JETem">
            <a:extLst>
              <a:ext uri="{FF2B5EF4-FFF2-40B4-BE49-F238E27FC236}">
                <a16:creationId xmlns:a16="http://schemas.microsoft.com/office/drawing/2014/main" id="{C9A0155A-73DC-454C-9558-A4C5CC720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031" y="1690687"/>
            <a:ext cx="2979738" cy="397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254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EB1C2C-5D63-BE4F-978C-374E960A7AFB}"/>
              </a:ext>
            </a:extLst>
          </p:cNvPr>
          <p:cNvSpPr>
            <a:spLocks noGrp="1"/>
          </p:cNvSpPr>
          <p:nvPr>
            <p:ph type="title"/>
          </p:nvPr>
        </p:nvSpPr>
        <p:spPr>
          <a:xfrm>
            <a:off x="838200" y="168802"/>
            <a:ext cx="10515600" cy="1325563"/>
          </a:xfrm>
        </p:spPr>
        <p:txBody>
          <a:bodyPr/>
          <a:lstStyle/>
          <a:p>
            <a:r>
              <a:rPr lang="el-GR" dirty="0"/>
              <a:t>Π</a:t>
            </a:r>
            <a:r>
              <a:rPr lang="en-US" dirty="0" err="1"/>
              <a:t>ό</a:t>
            </a:r>
            <a:r>
              <a:rPr lang="el-GR" dirty="0" err="1"/>
              <a:t>νος</a:t>
            </a:r>
            <a:r>
              <a:rPr lang="el-GR" dirty="0"/>
              <a:t> </a:t>
            </a:r>
          </a:p>
        </p:txBody>
      </p:sp>
      <p:pic>
        <p:nvPicPr>
          <p:cNvPr id="1026" name="Picture 2" descr="Toxic Epidermal Necrolysis (TEN): Background, Pathophysiology, Etiology">
            <a:extLst>
              <a:ext uri="{FF2B5EF4-FFF2-40B4-BE49-F238E27FC236}">
                <a16:creationId xmlns:a16="http://schemas.microsoft.com/office/drawing/2014/main" id="{AE45FA04-74A0-764B-92E2-AC743AF3B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494365"/>
            <a:ext cx="6239933" cy="469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425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DF5DA7-C583-134E-A889-852B98BC3EBE}"/>
              </a:ext>
            </a:extLst>
          </p:cNvPr>
          <p:cNvSpPr>
            <a:spLocks noGrp="1"/>
          </p:cNvSpPr>
          <p:nvPr>
            <p:ph type="title"/>
          </p:nvPr>
        </p:nvSpPr>
        <p:spPr/>
        <p:txBody>
          <a:bodyPr/>
          <a:lstStyle/>
          <a:p>
            <a:r>
              <a:rPr lang="el-GR" dirty="0"/>
              <a:t>Κνησμός </a:t>
            </a:r>
          </a:p>
        </p:txBody>
      </p:sp>
      <p:graphicFrame>
        <p:nvGraphicFramePr>
          <p:cNvPr id="4" name="Διάγραμμα 3">
            <a:extLst>
              <a:ext uri="{FF2B5EF4-FFF2-40B4-BE49-F238E27FC236}">
                <a16:creationId xmlns:a16="http://schemas.microsoft.com/office/drawing/2014/main" id="{AEB71FC9-9AF0-4B46-B50B-7ED407E0E873}"/>
              </a:ext>
            </a:extLst>
          </p:cNvPr>
          <p:cNvGraphicFramePr/>
          <p:nvPr/>
        </p:nvGraphicFramePr>
        <p:xfrm>
          <a:off x="3048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0941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F24FEF-A341-E446-94ED-CAC8F448F9CD}"/>
              </a:ext>
            </a:extLst>
          </p:cNvPr>
          <p:cNvSpPr>
            <a:spLocks noGrp="1"/>
          </p:cNvSpPr>
          <p:nvPr>
            <p:ph type="title"/>
          </p:nvPr>
        </p:nvSpPr>
        <p:spPr>
          <a:xfrm>
            <a:off x="1305984" y="568060"/>
            <a:ext cx="7886700" cy="994172"/>
          </a:xfrm>
        </p:spPr>
        <p:txBody>
          <a:bodyPr/>
          <a:lstStyle/>
          <a:p>
            <a:r>
              <a:rPr lang="el-GR" dirty="0">
                <a:solidFill>
                  <a:schemeClr val="accent5">
                    <a:lumMod val="75000"/>
                  </a:schemeClr>
                </a:solidFill>
              </a:rPr>
              <a:t>Κλινική εικόνα </a:t>
            </a:r>
          </a:p>
        </p:txBody>
      </p:sp>
      <p:sp>
        <p:nvSpPr>
          <p:cNvPr id="3" name="Θέση περιεχομένου 2">
            <a:extLst>
              <a:ext uri="{FF2B5EF4-FFF2-40B4-BE49-F238E27FC236}">
                <a16:creationId xmlns:a16="http://schemas.microsoft.com/office/drawing/2014/main" id="{E4AD6B7A-DFB5-F44A-BD99-053E185FC6C3}"/>
              </a:ext>
            </a:extLst>
          </p:cNvPr>
          <p:cNvSpPr>
            <a:spLocks noGrp="1"/>
          </p:cNvSpPr>
          <p:nvPr>
            <p:ph idx="1"/>
          </p:nvPr>
        </p:nvSpPr>
        <p:spPr>
          <a:xfrm>
            <a:off x="394934" y="2391967"/>
            <a:ext cx="4854400" cy="2409569"/>
          </a:xfrm>
        </p:spPr>
        <p:txBody>
          <a:bodyPr>
            <a:normAutofit lnSpcReduction="10000"/>
          </a:bodyPr>
          <a:lstStyle/>
          <a:p>
            <a:r>
              <a:rPr lang="en-US" dirty="0">
                <a:solidFill>
                  <a:schemeClr val="tx1"/>
                </a:solidFill>
              </a:rPr>
              <a:t>To </a:t>
            </a:r>
            <a:r>
              <a:rPr lang="el-GR" dirty="0">
                <a:solidFill>
                  <a:schemeClr val="tx1"/>
                </a:solidFill>
              </a:rPr>
              <a:t>δέρμα είναι υγιές</a:t>
            </a:r>
          </a:p>
          <a:p>
            <a:r>
              <a:rPr lang="el-GR" dirty="0">
                <a:solidFill>
                  <a:schemeClr val="tx1"/>
                </a:solidFill>
              </a:rPr>
              <a:t>Μπορεί να παρατηρηθούν δευτερογενείς βλάβες</a:t>
            </a:r>
            <a:r>
              <a:rPr lang="en-US" dirty="0">
                <a:solidFill>
                  <a:schemeClr val="tx1"/>
                </a:solidFill>
              </a:rPr>
              <a:t>:</a:t>
            </a:r>
            <a:endParaRPr lang="el-GR" dirty="0">
              <a:solidFill>
                <a:schemeClr val="tx1"/>
              </a:solidFill>
            </a:endParaRPr>
          </a:p>
          <a:p>
            <a:pPr lvl="1"/>
            <a:r>
              <a:rPr lang="el-GR" dirty="0">
                <a:solidFill>
                  <a:schemeClr val="tx1"/>
                </a:solidFill>
              </a:rPr>
              <a:t>Εκδορές από τον </a:t>
            </a:r>
            <a:r>
              <a:rPr lang="el-GR" dirty="0" err="1">
                <a:solidFill>
                  <a:schemeClr val="tx1"/>
                </a:solidFill>
              </a:rPr>
              <a:t>ξεσμό</a:t>
            </a:r>
            <a:r>
              <a:rPr lang="el-GR" dirty="0">
                <a:solidFill>
                  <a:schemeClr val="tx1"/>
                </a:solidFill>
              </a:rPr>
              <a:t> </a:t>
            </a:r>
          </a:p>
          <a:p>
            <a:pPr lvl="1"/>
            <a:r>
              <a:rPr lang="el-GR" dirty="0">
                <a:solidFill>
                  <a:schemeClr val="tx1"/>
                </a:solidFill>
              </a:rPr>
              <a:t>Πλάκες </a:t>
            </a:r>
            <a:r>
              <a:rPr lang="el-GR" dirty="0" err="1">
                <a:solidFill>
                  <a:schemeClr val="tx1"/>
                </a:solidFill>
              </a:rPr>
              <a:t>λειχηνοποίησης</a:t>
            </a:r>
            <a:r>
              <a:rPr lang="el-GR" dirty="0">
                <a:solidFill>
                  <a:schemeClr val="tx1"/>
                </a:solidFill>
              </a:rPr>
              <a:t> </a:t>
            </a:r>
          </a:p>
          <a:p>
            <a:pPr lvl="1"/>
            <a:r>
              <a:rPr lang="el-GR" dirty="0">
                <a:solidFill>
                  <a:schemeClr val="tx1"/>
                </a:solidFill>
              </a:rPr>
              <a:t>Βλάβες τύπου οζώδους </a:t>
            </a:r>
            <a:r>
              <a:rPr lang="el-GR" dirty="0" err="1">
                <a:solidFill>
                  <a:schemeClr val="tx1"/>
                </a:solidFill>
              </a:rPr>
              <a:t>κνήφης</a:t>
            </a:r>
            <a:r>
              <a:rPr lang="el-GR" dirty="0">
                <a:solidFill>
                  <a:schemeClr val="tx1"/>
                </a:solidFill>
              </a:rPr>
              <a:t> </a:t>
            </a:r>
          </a:p>
        </p:txBody>
      </p:sp>
      <p:pic>
        <p:nvPicPr>
          <p:cNvPr id="1026" name="Picture 2" descr="Itchy skin: 14 causes, pictures and treatments">
            <a:extLst>
              <a:ext uri="{FF2B5EF4-FFF2-40B4-BE49-F238E27FC236}">
                <a16:creationId xmlns:a16="http://schemas.microsoft.com/office/drawing/2014/main" id="{0E381644-1E20-F142-9944-496B6DA18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0968" y="500014"/>
            <a:ext cx="3001766" cy="1974966"/>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Prurigo Nodularis: Causes, Symptoms, and Treatment Options">
            <a:extLst>
              <a:ext uri="{FF2B5EF4-FFF2-40B4-BE49-F238E27FC236}">
                <a16:creationId xmlns:a16="http://schemas.microsoft.com/office/drawing/2014/main" id="{3325CDAB-52EE-FD49-BB93-D09C35DE5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9969" y="4345141"/>
            <a:ext cx="3279929" cy="220258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Validated: A New PROM to Assess Disease Control in Chronic Prurigo - The  Dermatology Digest">
            <a:extLst>
              <a:ext uri="{FF2B5EF4-FFF2-40B4-BE49-F238E27FC236}">
                <a16:creationId xmlns:a16="http://schemas.microsoft.com/office/drawing/2014/main" id="{C9871450-CFBE-CC4D-94F3-9F2ECBF66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3999" y="500014"/>
            <a:ext cx="2654300" cy="3060700"/>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Lichen Simplex Chronicus: Causes, Triggers, and Symptoms">
            <a:extLst>
              <a:ext uri="{FF2B5EF4-FFF2-40B4-BE49-F238E27FC236}">
                <a16:creationId xmlns:a16="http://schemas.microsoft.com/office/drawing/2014/main" id="{D8B494D4-8126-674C-8550-4989871F6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435601" y="3639421"/>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144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Πίνακας 7">
            <a:extLst>
              <a:ext uri="{FF2B5EF4-FFF2-40B4-BE49-F238E27FC236}">
                <a16:creationId xmlns:a16="http://schemas.microsoft.com/office/drawing/2014/main" id="{923F24B9-EC26-6D4B-A291-BD055621B94B}"/>
              </a:ext>
            </a:extLst>
          </p:cNvPr>
          <p:cNvGraphicFramePr>
            <a:graphicFrameLocks noGrp="1"/>
          </p:cNvGraphicFramePr>
          <p:nvPr>
            <p:ph idx="1"/>
          </p:nvPr>
        </p:nvGraphicFramePr>
        <p:xfrm>
          <a:off x="2152650" y="1482090"/>
          <a:ext cx="7886700" cy="3947160"/>
        </p:xfrm>
        <a:graphic>
          <a:graphicData uri="http://schemas.openxmlformats.org/drawingml/2006/table">
            <a:tbl>
              <a:tblPr firstRow="1" bandRow="1">
                <a:tableStyleId>{5940675A-B579-460E-94D1-54222C63F5DA}</a:tableStyleId>
              </a:tblPr>
              <a:tblGrid>
                <a:gridCol w="3943350">
                  <a:extLst>
                    <a:ext uri="{9D8B030D-6E8A-4147-A177-3AD203B41FA5}">
                      <a16:colId xmlns:a16="http://schemas.microsoft.com/office/drawing/2014/main" val="85165736"/>
                    </a:ext>
                  </a:extLst>
                </a:gridCol>
                <a:gridCol w="3943350">
                  <a:extLst>
                    <a:ext uri="{9D8B030D-6E8A-4147-A177-3AD203B41FA5}">
                      <a16:colId xmlns:a16="http://schemas.microsoft.com/office/drawing/2014/main" val="3898633689"/>
                    </a:ext>
                  </a:extLst>
                </a:gridCol>
              </a:tblGrid>
              <a:tr h="278130">
                <a:tc>
                  <a:txBody>
                    <a:bodyPr/>
                    <a:lstStyle/>
                    <a:p>
                      <a:r>
                        <a:rPr lang="el-GR" sz="1400" dirty="0"/>
                        <a:t>ΝΕΦΡΙΚΗ ΝΟΣΟΣ</a:t>
                      </a:r>
                    </a:p>
                  </a:txBody>
                  <a:tcPr marL="68580" marR="68580" marT="34290" marB="3429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r>
                        <a:rPr lang="el-GR" sz="1400" dirty="0"/>
                        <a:t>ΕΝΔΟΚΡΙΝΙΚΑ ΝΟΣΗΜΑΤΑ </a:t>
                      </a:r>
                    </a:p>
                  </a:txBody>
                  <a:tcPr marL="68580" marR="68580" marT="34290" marB="3429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928176194"/>
                  </a:ext>
                </a:extLst>
              </a:tr>
              <a:tr h="278130">
                <a:tc>
                  <a:txBody>
                    <a:bodyPr/>
                    <a:lstStyle/>
                    <a:p>
                      <a:r>
                        <a:rPr lang="el-GR" sz="1400" dirty="0"/>
                        <a:t>ΧΝΑ</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l-GR" sz="1400" dirty="0" err="1"/>
                        <a:t>Υπ</a:t>
                      </a:r>
                      <a:r>
                        <a:rPr lang="en-US" sz="1400" dirty="0" err="1"/>
                        <a:t>έ</a:t>
                      </a:r>
                      <a:r>
                        <a:rPr lang="el-GR" sz="1400" dirty="0"/>
                        <a:t>ρ- Υπό </a:t>
                      </a:r>
                      <a:r>
                        <a:rPr lang="el-GR" sz="1400" dirty="0" err="1"/>
                        <a:t>θυρεοειδισμός</a:t>
                      </a:r>
                      <a:endParaRPr lang="el-GR" sz="14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64283083"/>
                  </a:ext>
                </a:extLst>
              </a:tr>
              <a:tr h="278130">
                <a:tc>
                  <a:txBody>
                    <a:bodyPr/>
                    <a:lstStyle/>
                    <a:p>
                      <a:r>
                        <a:rPr lang="el-GR" sz="1400" dirty="0"/>
                        <a:t>ΗΠΑΤΙΚΗ ΝΟΣΟΣ</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r>
                        <a:rPr lang="el-GR" sz="1400" dirty="0"/>
                        <a:t>Διαβήτης</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9069122"/>
                  </a:ext>
                </a:extLst>
              </a:tr>
              <a:tr h="278130">
                <a:tc>
                  <a:txBody>
                    <a:bodyPr/>
                    <a:lstStyle/>
                    <a:p>
                      <a:r>
                        <a:rPr lang="el-GR" sz="1400" dirty="0"/>
                        <a:t>Πρωτοπαθής Χολική Κίρρωση</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l-GR" sz="1400" dirty="0"/>
                        <a:t>Καρκινοειδές Σύνδρομο </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7999096"/>
                  </a:ext>
                </a:extLst>
              </a:tr>
              <a:tr h="278130">
                <a:tc>
                  <a:txBody>
                    <a:bodyPr/>
                    <a:lstStyle/>
                    <a:p>
                      <a:r>
                        <a:rPr lang="el-GR" sz="1400" dirty="0" err="1"/>
                        <a:t>Χολοστατικός</a:t>
                      </a:r>
                      <a:r>
                        <a:rPr lang="el-GR" sz="1400" dirty="0"/>
                        <a:t> </a:t>
                      </a:r>
                      <a:r>
                        <a:rPr lang="el-GR" sz="1400" dirty="0" err="1"/>
                        <a:t>ίκετρος</a:t>
                      </a:r>
                      <a:endParaRPr lang="el-GR" sz="14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pattFill prst="pct5">
                      <a:fgClr>
                        <a:schemeClr val="accent1"/>
                      </a:fgClr>
                      <a:bgClr>
                        <a:schemeClr val="bg1"/>
                      </a:bgClr>
                    </a:pattFill>
                  </a:tcPr>
                </a:tc>
                <a:tc>
                  <a:txBody>
                    <a:bodyPr/>
                    <a:lstStyle/>
                    <a:p>
                      <a:r>
                        <a:rPr lang="el-GR" sz="1400" dirty="0"/>
                        <a:t>ΝΕΥΡΟΛΟΓΙΚΑ ΝΟΣΗΜΑΤΑ</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pattFill prst="pct5">
                      <a:fgClr>
                        <a:schemeClr val="accent1"/>
                      </a:fgClr>
                      <a:bgClr>
                        <a:schemeClr val="bg1"/>
                      </a:bgClr>
                    </a:pattFill>
                  </a:tcPr>
                </a:tc>
                <a:extLst>
                  <a:ext uri="{0D108BD9-81ED-4DB2-BD59-A6C34878D82A}">
                    <a16:rowId xmlns:a16="http://schemas.microsoft.com/office/drawing/2014/main" val="1281268466"/>
                  </a:ext>
                </a:extLst>
              </a:tr>
              <a:tr h="278130">
                <a:tc>
                  <a:txBody>
                    <a:bodyPr/>
                    <a:lstStyle/>
                    <a:p>
                      <a:r>
                        <a:rPr lang="el-GR" sz="1400" dirty="0"/>
                        <a:t>Ηπατίτιδα </a:t>
                      </a:r>
                      <a:r>
                        <a:rPr lang="en-US" sz="1400" dirty="0"/>
                        <a:t>C</a:t>
                      </a:r>
                      <a:endParaRPr lang="el-GR" sz="14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fontAlgn="t"/>
                      <a:r>
                        <a:rPr lang="en" sz="1400" dirty="0">
                          <a:effectLst/>
                        </a:rPr>
                        <a:t>Brachioradial pruritus</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79363354"/>
                  </a:ext>
                </a:extLst>
              </a:tr>
              <a:tr h="278130">
                <a:tc>
                  <a:txBody>
                    <a:bodyPr/>
                    <a:lstStyle/>
                    <a:p>
                      <a:r>
                        <a:rPr lang="el-GR" sz="1400" dirty="0" err="1"/>
                        <a:t>Χολόσταση</a:t>
                      </a:r>
                      <a:r>
                        <a:rPr lang="el-GR" sz="1400" dirty="0"/>
                        <a:t> Κύησης </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fontAlgn="t"/>
                      <a:r>
                        <a:rPr lang="en" sz="1400" dirty="0" err="1">
                          <a:effectLst/>
                        </a:rPr>
                        <a:t>Notalgia</a:t>
                      </a:r>
                      <a:r>
                        <a:rPr lang="en" sz="1400" dirty="0">
                          <a:effectLst/>
                        </a:rPr>
                        <a:t> paresthetica</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04160683"/>
                  </a:ext>
                </a:extLst>
              </a:tr>
              <a:tr h="278130">
                <a:tc>
                  <a:txBody>
                    <a:bodyPr/>
                    <a:lstStyle/>
                    <a:p>
                      <a:r>
                        <a:rPr lang="el-GR" sz="1400" dirty="0"/>
                        <a:t>ΑΙΜΑΤΟΛΟΓΙΚΗ ΝΟΣΟΣ</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tc>
                  <a:txBody>
                    <a:bodyPr/>
                    <a:lstStyle/>
                    <a:p>
                      <a:pPr fontAlgn="t"/>
                      <a:r>
                        <a:rPr lang="en" sz="1400">
                          <a:effectLst/>
                        </a:rPr>
                        <a:t>Postherpetic neuralgia</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3968115"/>
                  </a:ext>
                </a:extLst>
              </a:tr>
              <a:tr h="278130">
                <a:tc>
                  <a:txBody>
                    <a:bodyPr/>
                    <a:lstStyle/>
                    <a:p>
                      <a:r>
                        <a:rPr lang="en-US" sz="1400" dirty="0"/>
                        <a:t>Polycythemia vera </a:t>
                      </a:r>
                      <a:endParaRPr lang="el-GR" sz="14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fontAlgn="t"/>
                      <a:r>
                        <a:rPr lang="en" sz="1400">
                          <a:effectLst/>
                        </a:rPr>
                        <a:t>Multiple sclerosis</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62160881"/>
                  </a:ext>
                </a:extLst>
              </a:tr>
              <a:tr h="278130">
                <a:tc>
                  <a:txBody>
                    <a:bodyPr/>
                    <a:lstStyle/>
                    <a:p>
                      <a:r>
                        <a:rPr lang="el-GR" sz="1400" dirty="0" err="1"/>
                        <a:t>Σιδηροπενικ</a:t>
                      </a:r>
                      <a:r>
                        <a:rPr lang="en-US" sz="1400" dirty="0" err="1"/>
                        <a:t>ή</a:t>
                      </a:r>
                      <a:r>
                        <a:rPr lang="el-GR" sz="1400" dirty="0"/>
                        <a:t> αναιμία</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fontAlgn="t"/>
                      <a:r>
                        <a:rPr lang="en" sz="1400" dirty="0">
                          <a:effectLst/>
                        </a:rPr>
                        <a:t>Cerebrovascular accident</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5408"/>
                  </a:ext>
                </a:extLst>
              </a:tr>
              <a:tr h="278130">
                <a:tc>
                  <a:txBody>
                    <a:bodyPr/>
                    <a:lstStyle/>
                    <a:p>
                      <a:r>
                        <a:rPr lang="el-GR" sz="1400" dirty="0" err="1"/>
                        <a:t>Μαστοκυττάρωση</a:t>
                      </a:r>
                      <a:endParaRPr lang="el-GR" sz="14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l-GR" sz="1400" dirty="0"/>
                        <a:t>ΨΥΧΙΑΤΡΙΚΑ ΝΟΣΗΜΑΤΑ</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3544455100"/>
                  </a:ext>
                </a:extLst>
              </a:tr>
              <a:tr h="278130">
                <a:tc>
                  <a:txBody>
                    <a:bodyPr/>
                    <a:lstStyle/>
                    <a:p>
                      <a:r>
                        <a:rPr lang="en-US" sz="1400" dirty="0"/>
                        <a:t>Hodgkin </a:t>
                      </a:r>
                      <a:r>
                        <a:rPr lang="el-GR" sz="1400" dirty="0"/>
                        <a:t>και </a:t>
                      </a:r>
                      <a:r>
                        <a:rPr lang="en-US" sz="1400" dirty="0"/>
                        <a:t>Non Hodgkin </a:t>
                      </a:r>
                      <a:r>
                        <a:rPr lang="el-GR" sz="1400" dirty="0"/>
                        <a:t>λέμφωμα </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l-GR" sz="1400" dirty="0" err="1"/>
                        <a:t>Κατάθληψη</a:t>
                      </a:r>
                      <a:r>
                        <a:rPr lang="el-GR" sz="1400" dirty="0"/>
                        <a:t> </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7267408"/>
                  </a:ext>
                </a:extLst>
              </a:tr>
              <a:tr h="278130">
                <a:tc>
                  <a:txBody>
                    <a:bodyPr/>
                    <a:lstStyle/>
                    <a:p>
                      <a:r>
                        <a:rPr lang="el-GR" sz="1400" dirty="0"/>
                        <a:t>Πολλαπλό </a:t>
                      </a:r>
                      <a:r>
                        <a:rPr lang="el-GR" sz="1400" dirty="0" err="1"/>
                        <a:t>Μυέλωμα</a:t>
                      </a:r>
                      <a:endParaRPr lang="el-GR" sz="14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l-GR" sz="1400" dirty="0" err="1"/>
                        <a:t>Παρισιτοφοβία</a:t>
                      </a:r>
                      <a:r>
                        <a:rPr lang="el-GR" sz="1400" dirty="0"/>
                        <a:t> </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07895450"/>
                  </a:ext>
                </a:extLst>
              </a:tr>
              <a:tr h="278130">
                <a:tc>
                  <a:txBody>
                    <a:bodyPr/>
                    <a:lstStyle/>
                    <a:p>
                      <a:r>
                        <a:rPr lang="el-GR" sz="1400" dirty="0"/>
                        <a:t>ΚΑΚΟΗΘΕΙΕΣ</a:t>
                      </a:r>
                    </a:p>
                  </a:txBody>
                  <a:tcPr marL="68580" marR="68580" marT="34290" marB="3429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AD8"/>
                    </a:solidFill>
                  </a:tcPr>
                </a:tc>
                <a:tc>
                  <a:txBody>
                    <a:bodyPr/>
                    <a:lstStyle/>
                    <a:p>
                      <a:r>
                        <a:rPr lang="el-GR" sz="1400" dirty="0" err="1"/>
                        <a:t>Νευρογενής</a:t>
                      </a:r>
                      <a:r>
                        <a:rPr lang="el-GR" sz="1400" dirty="0"/>
                        <a:t> Ανορεξία </a:t>
                      </a:r>
                    </a:p>
                  </a:txBody>
                  <a:tcPr marL="68580" marR="68580" marT="34290" marB="3429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2157797"/>
                  </a:ext>
                </a:extLst>
              </a:tr>
            </a:tbl>
          </a:graphicData>
        </a:graphic>
      </p:graphicFrame>
    </p:spTree>
    <p:extLst>
      <p:ext uri="{BB962C8B-B14F-4D97-AF65-F5344CB8AC3E}">
        <p14:creationId xmlns:p14="http://schemas.microsoft.com/office/powerpoint/2010/main" val="202167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treat: contact dermatitis - Dermatology Republic">
            <a:extLst>
              <a:ext uri="{FF2B5EF4-FFF2-40B4-BE49-F238E27FC236}">
                <a16:creationId xmlns:a16="http://schemas.microsoft.com/office/drawing/2014/main" id="{2225E664-D355-944E-AD00-A51B641B9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817" y="1178055"/>
            <a:ext cx="5934961" cy="44512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6D82FD3-49AA-5143-AACF-D2D63F2DA05B}"/>
              </a:ext>
            </a:extLst>
          </p:cNvPr>
          <p:cNvSpPr txBox="1"/>
          <p:nvPr/>
        </p:nvSpPr>
        <p:spPr>
          <a:xfrm>
            <a:off x="650080" y="243958"/>
            <a:ext cx="6450807" cy="461665"/>
          </a:xfrm>
          <a:prstGeom prst="rect">
            <a:avLst/>
          </a:prstGeom>
          <a:noFill/>
        </p:spPr>
        <p:txBody>
          <a:bodyPr wrap="square">
            <a:spAutoFit/>
          </a:bodyPr>
          <a:lstStyle/>
          <a:p>
            <a:r>
              <a:rPr lang="el-GR" sz="2400" dirty="0"/>
              <a:t>Λήψη δερματολογικού ιστορικού</a:t>
            </a:r>
          </a:p>
        </p:txBody>
      </p:sp>
    </p:spTree>
    <p:extLst>
      <p:ext uri="{BB962C8B-B14F-4D97-AF65-F5344CB8AC3E}">
        <p14:creationId xmlns:p14="http://schemas.microsoft.com/office/powerpoint/2010/main" val="1112135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F5115C49-F1F9-A345-B7F3-749CCA068E9F}"/>
              </a:ext>
            </a:extLst>
          </p:cNvPr>
          <p:cNvSpPr>
            <a:spLocks noGrp="1"/>
          </p:cNvSpPr>
          <p:nvPr>
            <p:ph type="title"/>
          </p:nvPr>
        </p:nvSpPr>
        <p:spPr/>
        <p:txBody>
          <a:bodyPr/>
          <a:lstStyle/>
          <a:p>
            <a:r>
              <a:rPr lang="el-GR" dirty="0" err="1">
                <a:solidFill>
                  <a:srgbClr val="0070C0"/>
                </a:solidFill>
              </a:rPr>
              <a:t>Κνησμ</a:t>
            </a:r>
            <a:r>
              <a:rPr lang="en-US" dirty="0" err="1">
                <a:solidFill>
                  <a:srgbClr val="0070C0"/>
                </a:solidFill>
              </a:rPr>
              <a:t>ό</a:t>
            </a:r>
            <a:r>
              <a:rPr lang="el-GR" dirty="0">
                <a:solidFill>
                  <a:srgbClr val="0070C0"/>
                </a:solidFill>
              </a:rPr>
              <a:t>ς &amp; Κακοήθεια </a:t>
            </a:r>
            <a:endParaRPr lang="el-GR" dirty="0"/>
          </a:p>
        </p:txBody>
      </p:sp>
      <p:sp>
        <p:nvSpPr>
          <p:cNvPr id="5" name="Θέση περιεχομένου 4">
            <a:extLst>
              <a:ext uri="{FF2B5EF4-FFF2-40B4-BE49-F238E27FC236}">
                <a16:creationId xmlns:a16="http://schemas.microsoft.com/office/drawing/2014/main" id="{93DF7729-19C0-A148-8BD1-FB66ECD212CB}"/>
              </a:ext>
            </a:extLst>
          </p:cNvPr>
          <p:cNvSpPr>
            <a:spLocks noGrp="1"/>
          </p:cNvSpPr>
          <p:nvPr>
            <p:ph idx="1"/>
          </p:nvPr>
        </p:nvSpPr>
        <p:spPr/>
        <p:txBody>
          <a:bodyPr wrap="square"/>
          <a:lstStyle/>
          <a:p>
            <a:r>
              <a:rPr lang="el-GR" dirty="0">
                <a:solidFill>
                  <a:schemeClr val="tx1"/>
                </a:solidFill>
              </a:rPr>
              <a:t>Ο γενικευμένος κνησμός μπορεί να αποτελεί αρχικό σύμπτωμα σε ασθενείς με κακοήθεια </a:t>
            </a:r>
            <a:endParaRPr lang="en-US" dirty="0">
              <a:solidFill>
                <a:schemeClr val="tx1"/>
              </a:solidFill>
            </a:endParaRPr>
          </a:p>
          <a:p>
            <a:endParaRPr lang="en-US" dirty="0">
              <a:solidFill>
                <a:schemeClr val="tx1"/>
              </a:solidFill>
            </a:endParaRPr>
          </a:p>
          <a:p>
            <a:pPr lvl="1"/>
            <a:r>
              <a:rPr lang="en-US" dirty="0">
                <a:solidFill>
                  <a:schemeClr val="tx1"/>
                </a:solidFill>
              </a:rPr>
              <a:t>Hodgkin lymphoma</a:t>
            </a:r>
          </a:p>
          <a:p>
            <a:pPr lvl="1"/>
            <a:r>
              <a:rPr lang="en-US" dirty="0">
                <a:solidFill>
                  <a:schemeClr val="tx1"/>
                </a:solidFill>
              </a:rPr>
              <a:t>Non-Hodgkin lymphoma</a:t>
            </a:r>
          </a:p>
          <a:p>
            <a:pPr lvl="1"/>
            <a:r>
              <a:rPr lang="en-US" dirty="0" err="1">
                <a:solidFill>
                  <a:schemeClr val="tx1"/>
                </a:solidFill>
              </a:rPr>
              <a:t>Polycythtemia</a:t>
            </a:r>
            <a:r>
              <a:rPr lang="en-US" dirty="0">
                <a:solidFill>
                  <a:schemeClr val="tx1"/>
                </a:solidFill>
              </a:rPr>
              <a:t> vera</a:t>
            </a:r>
          </a:p>
          <a:p>
            <a:pPr lvl="1"/>
            <a:r>
              <a:rPr lang="el-GR" dirty="0" err="1">
                <a:solidFill>
                  <a:schemeClr val="tx1"/>
                </a:solidFill>
              </a:rPr>
              <a:t>Λευχαιμ</a:t>
            </a:r>
            <a:r>
              <a:rPr lang="en-US" dirty="0" err="1">
                <a:solidFill>
                  <a:schemeClr val="tx1"/>
                </a:solidFill>
              </a:rPr>
              <a:t>ί</a:t>
            </a:r>
            <a:r>
              <a:rPr lang="el-GR" dirty="0" err="1">
                <a:solidFill>
                  <a:schemeClr val="tx1"/>
                </a:solidFill>
              </a:rPr>
              <a:t>ες</a:t>
            </a:r>
            <a:endParaRPr lang="el-GR" dirty="0">
              <a:solidFill>
                <a:schemeClr val="tx1"/>
              </a:solidFill>
            </a:endParaRPr>
          </a:p>
          <a:p>
            <a:pPr lvl="1"/>
            <a:r>
              <a:rPr lang="el-GR" dirty="0">
                <a:solidFill>
                  <a:schemeClr val="tx1"/>
                </a:solidFill>
              </a:rPr>
              <a:t>Γαστρικό καρκινοειδές </a:t>
            </a:r>
          </a:p>
        </p:txBody>
      </p:sp>
    </p:spTree>
    <p:extLst>
      <p:ext uri="{BB962C8B-B14F-4D97-AF65-F5344CB8AC3E}">
        <p14:creationId xmlns:p14="http://schemas.microsoft.com/office/powerpoint/2010/main" val="4258650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40756F-072B-2B4C-BC3C-8CE12B7670C9}"/>
              </a:ext>
            </a:extLst>
          </p:cNvPr>
          <p:cNvSpPr>
            <a:spLocks noGrp="1"/>
          </p:cNvSpPr>
          <p:nvPr>
            <p:ph type="title"/>
          </p:nvPr>
        </p:nvSpPr>
        <p:spPr/>
        <p:txBody>
          <a:bodyPr/>
          <a:lstStyle/>
          <a:p>
            <a:pPr>
              <a:defRPr/>
            </a:pPr>
            <a:r>
              <a:rPr lang="el-GR" b="1" dirty="0">
                <a:solidFill>
                  <a:schemeClr val="accent5">
                    <a:lumMod val="75000"/>
                  </a:schemeClr>
                </a:solidFill>
              </a:rPr>
              <a:t>Ουραιμικός κνησμός</a:t>
            </a:r>
          </a:p>
        </p:txBody>
      </p:sp>
      <p:sp>
        <p:nvSpPr>
          <p:cNvPr id="3" name="Θέση περιεχομένου 2">
            <a:extLst>
              <a:ext uri="{FF2B5EF4-FFF2-40B4-BE49-F238E27FC236}">
                <a16:creationId xmlns:a16="http://schemas.microsoft.com/office/drawing/2014/main" id="{5D0D2E93-F569-FD40-8E08-E685DCC3D9F7}"/>
              </a:ext>
            </a:extLst>
          </p:cNvPr>
          <p:cNvSpPr>
            <a:spLocks noGrp="1"/>
          </p:cNvSpPr>
          <p:nvPr>
            <p:ph idx="1"/>
          </p:nvPr>
        </p:nvSpPr>
        <p:spPr/>
        <p:txBody>
          <a:bodyPr wrap="square">
            <a:normAutofit fontScale="85000" lnSpcReduction="20000"/>
          </a:bodyPr>
          <a:lstStyle/>
          <a:p>
            <a:pPr>
              <a:defRPr/>
            </a:pPr>
            <a:r>
              <a:rPr lang="el-GR" dirty="0">
                <a:solidFill>
                  <a:schemeClr val="tx1"/>
                </a:solidFill>
              </a:rPr>
              <a:t>Ο </a:t>
            </a:r>
            <a:r>
              <a:rPr lang="el-GR" dirty="0" err="1">
                <a:solidFill>
                  <a:schemeClr val="tx1"/>
                </a:solidFill>
              </a:rPr>
              <a:t>επιπολασμός</a:t>
            </a:r>
            <a:r>
              <a:rPr lang="el-GR" dirty="0">
                <a:solidFill>
                  <a:schemeClr val="tx1"/>
                </a:solidFill>
              </a:rPr>
              <a:t> κυμαίνεται από 10-75%</a:t>
            </a:r>
          </a:p>
          <a:p>
            <a:pPr>
              <a:defRPr/>
            </a:pPr>
            <a:r>
              <a:rPr lang="el-GR" dirty="0">
                <a:solidFill>
                  <a:schemeClr val="tx1"/>
                </a:solidFill>
              </a:rPr>
              <a:t>Σε &gt;50% των ασθενών πάσχει &gt;25% του σώματος </a:t>
            </a:r>
            <a:endParaRPr lang="en-US" dirty="0">
              <a:solidFill>
                <a:schemeClr val="tx1"/>
              </a:solidFill>
            </a:endParaRPr>
          </a:p>
          <a:p>
            <a:pPr>
              <a:defRPr/>
            </a:pPr>
            <a:r>
              <a:rPr lang="el-GR" dirty="0" err="1">
                <a:solidFill>
                  <a:schemeClr val="tx1"/>
                </a:solidFill>
              </a:rPr>
              <a:t>Επιδε</a:t>
            </a:r>
            <a:r>
              <a:rPr lang="en-US" dirty="0" err="1">
                <a:solidFill>
                  <a:schemeClr val="tx1"/>
                </a:solidFill>
              </a:rPr>
              <a:t>ί</a:t>
            </a:r>
            <a:r>
              <a:rPr lang="el-GR" dirty="0" err="1">
                <a:solidFill>
                  <a:schemeClr val="tx1"/>
                </a:solidFill>
              </a:rPr>
              <a:t>νωση</a:t>
            </a:r>
            <a:r>
              <a:rPr lang="el-GR" dirty="0">
                <a:solidFill>
                  <a:schemeClr val="tx1"/>
                </a:solidFill>
              </a:rPr>
              <a:t> κατά τις νυχτερινές ώρες </a:t>
            </a:r>
          </a:p>
          <a:p>
            <a:pPr>
              <a:defRPr/>
            </a:pPr>
            <a:r>
              <a:rPr lang="el-GR" dirty="0">
                <a:solidFill>
                  <a:schemeClr val="tx1"/>
                </a:solidFill>
              </a:rPr>
              <a:t>Συνήθης εντόπιση είναι η ράχη, συχνά γενικευμένος</a:t>
            </a:r>
          </a:p>
          <a:p>
            <a:pPr lvl="1">
              <a:defRPr/>
            </a:pPr>
            <a:r>
              <a:rPr lang="el-GR" dirty="0">
                <a:solidFill>
                  <a:schemeClr val="tx1"/>
                </a:solidFill>
              </a:rPr>
              <a:t>70% ασθενών εντοπίζεται στη ράχη</a:t>
            </a:r>
          </a:p>
          <a:p>
            <a:pPr lvl="1">
              <a:defRPr/>
            </a:pPr>
            <a:r>
              <a:rPr lang="el-GR" dirty="0">
                <a:solidFill>
                  <a:schemeClr val="tx1"/>
                </a:solidFill>
              </a:rPr>
              <a:t>46% στην κοιλιακή χώρα</a:t>
            </a:r>
          </a:p>
          <a:p>
            <a:pPr lvl="1">
              <a:defRPr/>
            </a:pPr>
            <a:r>
              <a:rPr lang="el-GR" dirty="0">
                <a:solidFill>
                  <a:schemeClr val="tx1"/>
                </a:solidFill>
              </a:rPr>
              <a:t>44% στο κεφάλι</a:t>
            </a:r>
          </a:p>
          <a:p>
            <a:pPr lvl="1">
              <a:defRPr/>
            </a:pPr>
            <a:r>
              <a:rPr lang="el-GR" dirty="0">
                <a:solidFill>
                  <a:schemeClr val="tx1"/>
                </a:solidFill>
              </a:rPr>
              <a:t>43% στα άνω άκρα</a:t>
            </a:r>
          </a:p>
          <a:p>
            <a:pPr>
              <a:defRPr/>
            </a:pPr>
            <a:r>
              <a:rPr lang="el-GR" dirty="0">
                <a:solidFill>
                  <a:schemeClr val="tx1"/>
                </a:solidFill>
              </a:rPr>
              <a:t>Μπορεί να επιδεινώνεται κατά τη διάρκεια της αιμοκάθαρσης </a:t>
            </a:r>
          </a:p>
          <a:p>
            <a:pPr>
              <a:defRPr/>
            </a:pPr>
            <a:r>
              <a:rPr lang="el-GR" dirty="0">
                <a:solidFill>
                  <a:schemeClr val="tx1"/>
                </a:solidFill>
              </a:rPr>
              <a:t>Παράγοντες κινδύνου: ηλικία, </a:t>
            </a:r>
            <a:r>
              <a:rPr lang="el-GR" dirty="0" err="1">
                <a:solidFill>
                  <a:schemeClr val="tx1"/>
                </a:solidFill>
              </a:rPr>
              <a:t>συνοσηρότητες</a:t>
            </a:r>
            <a:r>
              <a:rPr lang="el-GR" dirty="0">
                <a:solidFill>
                  <a:schemeClr val="tx1"/>
                </a:solidFill>
              </a:rPr>
              <a:t>, αύξηση </a:t>
            </a:r>
            <a:r>
              <a:rPr lang="en-US" dirty="0">
                <a:solidFill>
                  <a:schemeClr val="tx1"/>
                </a:solidFill>
              </a:rPr>
              <a:t>CRP</a:t>
            </a:r>
            <a:r>
              <a:rPr lang="el-GR" dirty="0">
                <a:solidFill>
                  <a:schemeClr val="tx1"/>
                </a:solidFill>
              </a:rPr>
              <a:t>, χαμηλή αιμοσφαιρίνη και λεύκωμα ορού </a:t>
            </a:r>
          </a:p>
          <a:p>
            <a:pPr marL="0" indent="0">
              <a:buNone/>
              <a:defRPr/>
            </a:pPr>
            <a:r>
              <a:rPr lang="el-GR" sz="1200" dirty="0"/>
              <a:t>			</a:t>
            </a:r>
          </a:p>
          <a:p>
            <a:pPr marL="0" indent="0">
              <a:buNone/>
              <a:defRPr/>
            </a:pPr>
            <a:r>
              <a:rPr lang="el-GR" sz="1200" dirty="0"/>
              <a:t>						</a:t>
            </a:r>
            <a:r>
              <a:rPr lang="en-US" sz="1200" dirty="0" err="1"/>
              <a:t>Weisshaar</a:t>
            </a:r>
            <a:r>
              <a:rPr lang="en-US" sz="1200" dirty="0"/>
              <a:t> E,. Br J </a:t>
            </a:r>
            <a:r>
              <a:rPr lang="en-US" sz="1200" dirty="0" err="1"/>
              <a:t>Dermatol</a:t>
            </a:r>
            <a:r>
              <a:rPr lang="en-US" sz="1200" dirty="0"/>
              <a:t> 2006; 155:</a:t>
            </a:r>
            <a:r>
              <a:rPr lang="el-GR" sz="1200" dirty="0"/>
              <a:t> </a:t>
            </a:r>
            <a:r>
              <a:rPr lang="en-US" sz="1200" dirty="0"/>
              <a:t>957–964.</a:t>
            </a:r>
            <a:endParaRPr lang="el-GR" sz="1200" dirty="0"/>
          </a:p>
        </p:txBody>
      </p:sp>
    </p:spTree>
    <p:extLst>
      <p:ext uri="{BB962C8B-B14F-4D97-AF65-F5344CB8AC3E}">
        <p14:creationId xmlns:p14="http://schemas.microsoft.com/office/powerpoint/2010/main" val="40369845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F0A2062-F165-CC4A-8AE1-DF7AC6E6BFD4}"/>
              </a:ext>
            </a:extLst>
          </p:cNvPr>
          <p:cNvSpPr>
            <a:spLocks noGrp="1"/>
          </p:cNvSpPr>
          <p:nvPr>
            <p:ph type="title"/>
          </p:nvPr>
        </p:nvSpPr>
        <p:spPr>
          <a:xfrm>
            <a:off x="1075842" y="858837"/>
            <a:ext cx="9947448" cy="1144588"/>
          </a:xfrm>
        </p:spPr>
        <p:txBody>
          <a:bodyPr wrap="square"/>
          <a:lstStyle/>
          <a:p>
            <a:pPr>
              <a:defRPr/>
            </a:pPr>
            <a:r>
              <a:rPr lang="el-GR" sz="3000" b="1" dirty="0">
                <a:solidFill>
                  <a:srgbClr val="0070C0"/>
                </a:solidFill>
              </a:rPr>
              <a:t>Κνησμός επαγόμενος από φαρμακευτικούς παράγοντες</a:t>
            </a:r>
          </a:p>
        </p:txBody>
      </p:sp>
      <p:sp>
        <p:nvSpPr>
          <p:cNvPr id="3" name="Θέση περιεχομένου 2">
            <a:extLst>
              <a:ext uri="{FF2B5EF4-FFF2-40B4-BE49-F238E27FC236}">
                <a16:creationId xmlns:a16="http://schemas.microsoft.com/office/drawing/2014/main" id="{1357A4D9-CD8C-F34E-A1AE-CF5660889ED8}"/>
              </a:ext>
            </a:extLst>
          </p:cNvPr>
          <p:cNvSpPr>
            <a:spLocks noGrp="1"/>
          </p:cNvSpPr>
          <p:nvPr>
            <p:ph idx="1"/>
          </p:nvPr>
        </p:nvSpPr>
        <p:spPr>
          <a:xfrm>
            <a:off x="2963466" y="2402681"/>
            <a:ext cx="6172200" cy="3024188"/>
          </a:xfrm>
        </p:spPr>
        <p:txBody>
          <a:bodyPr wrap="square">
            <a:normAutofit fontScale="92500" lnSpcReduction="10000"/>
          </a:bodyPr>
          <a:lstStyle/>
          <a:p>
            <a:pPr>
              <a:defRPr/>
            </a:pPr>
            <a:endParaRPr lang="el-GR" dirty="0">
              <a:solidFill>
                <a:schemeClr val="tx1"/>
              </a:solidFill>
            </a:endParaRPr>
          </a:p>
          <a:p>
            <a:pPr>
              <a:defRPr/>
            </a:pPr>
            <a:r>
              <a:rPr lang="el-GR" dirty="0">
                <a:solidFill>
                  <a:schemeClr val="tx1"/>
                </a:solidFill>
              </a:rPr>
              <a:t>5% των δερματικών αντιδράσεων από φαρμακευτικούς παράγοντες</a:t>
            </a:r>
          </a:p>
          <a:p>
            <a:pPr>
              <a:defRPr/>
            </a:pPr>
            <a:endParaRPr lang="el-GR" dirty="0">
              <a:solidFill>
                <a:schemeClr val="tx1"/>
              </a:solidFill>
            </a:endParaRPr>
          </a:p>
          <a:p>
            <a:pPr>
              <a:defRPr/>
            </a:pPr>
            <a:r>
              <a:rPr lang="el-GR" dirty="0">
                <a:solidFill>
                  <a:schemeClr val="tx1"/>
                </a:solidFill>
              </a:rPr>
              <a:t>Διάγνωση επί ελλείψεως εξανθήματος</a:t>
            </a:r>
            <a:r>
              <a:rPr lang="en-US" dirty="0">
                <a:solidFill>
                  <a:schemeClr val="tx1"/>
                </a:solidFill>
              </a:rPr>
              <a:t>: </a:t>
            </a:r>
            <a:r>
              <a:rPr lang="el-GR" dirty="0">
                <a:solidFill>
                  <a:schemeClr val="tx1"/>
                </a:solidFill>
              </a:rPr>
              <a:t>ιστορικό έναρξης νέων παραγόντων</a:t>
            </a:r>
          </a:p>
          <a:p>
            <a:pPr marL="0" indent="0">
              <a:buNone/>
              <a:defRPr/>
            </a:pPr>
            <a:r>
              <a:rPr lang="el-GR" sz="1200" dirty="0"/>
              <a:t>			</a:t>
            </a:r>
          </a:p>
          <a:p>
            <a:pPr marL="0" indent="0">
              <a:buNone/>
              <a:defRPr/>
            </a:pPr>
            <a:r>
              <a:rPr lang="el-GR" sz="1200" dirty="0"/>
              <a:t>			</a:t>
            </a:r>
            <a:r>
              <a:rPr lang="en-US" sz="1200" dirty="0" err="1"/>
              <a:t>Bigby</a:t>
            </a:r>
            <a:r>
              <a:rPr lang="en-US" sz="1200" dirty="0"/>
              <a:t> M, JAMA 1986; 256: 3358–3363.</a:t>
            </a:r>
            <a:endParaRPr lang="el-GR" sz="1200" dirty="0"/>
          </a:p>
        </p:txBody>
      </p:sp>
    </p:spTree>
    <p:extLst>
      <p:ext uri="{BB962C8B-B14F-4D97-AF65-F5344CB8AC3E}">
        <p14:creationId xmlns:p14="http://schemas.microsoft.com/office/powerpoint/2010/main" val="1594476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828F42-469F-8B49-B0DA-0B72AF7CEFB0}"/>
              </a:ext>
            </a:extLst>
          </p:cNvPr>
          <p:cNvSpPr>
            <a:spLocks noGrp="1"/>
          </p:cNvSpPr>
          <p:nvPr>
            <p:ph type="title"/>
          </p:nvPr>
        </p:nvSpPr>
        <p:spPr/>
        <p:txBody>
          <a:bodyPr/>
          <a:lstStyle/>
          <a:p>
            <a:r>
              <a:rPr lang="el-GR" dirty="0">
                <a:solidFill>
                  <a:srgbClr val="0070C0"/>
                </a:solidFill>
              </a:rPr>
              <a:t>Διαβήτης </a:t>
            </a:r>
          </a:p>
        </p:txBody>
      </p:sp>
      <p:sp>
        <p:nvSpPr>
          <p:cNvPr id="3" name="Θέση περιεχομένου 2">
            <a:extLst>
              <a:ext uri="{FF2B5EF4-FFF2-40B4-BE49-F238E27FC236}">
                <a16:creationId xmlns:a16="http://schemas.microsoft.com/office/drawing/2014/main" id="{DA04DD26-9967-194D-A3CF-ECB55DBDFEBD}"/>
              </a:ext>
            </a:extLst>
          </p:cNvPr>
          <p:cNvSpPr>
            <a:spLocks noGrp="1"/>
          </p:cNvSpPr>
          <p:nvPr>
            <p:ph idx="1"/>
          </p:nvPr>
        </p:nvSpPr>
        <p:spPr>
          <a:xfrm>
            <a:off x="2152650" y="2099725"/>
            <a:ext cx="7886700" cy="2658550"/>
          </a:xfrm>
          <a:solidFill>
            <a:schemeClr val="accent2">
              <a:lumMod val="20000"/>
              <a:lumOff val="80000"/>
            </a:schemeClr>
          </a:solidFill>
        </p:spPr>
        <p:txBody>
          <a:bodyPr wrap="square"/>
          <a:lstStyle/>
          <a:p>
            <a:r>
              <a:rPr lang="el-GR" dirty="0">
                <a:solidFill>
                  <a:schemeClr val="tx1"/>
                </a:solidFill>
              </a:rPr>
              <a:t>Δεν παρατηρείται αυξημένη συχνότητα κνησμού σε διαβητικούς ασθενείς. </a:t>
            </a:r>
          </a:p>
          <a:p>
            <a:r>
              <a:rPr lang="el-GR" dirty="0">
                <a:solidFill>
                  <a:schemeClr val="tx1"/>
                </a:solidFill>
              </a:rPr>
              <a:t>Αυξημένη πιθανότητα νόσων που συνοδεύονται από κνησμό (π.χ. </a:t>
            </a:r>
            <a:r>
              <a:rPr lang="el-GR" dirty="0" err="1">
                <a:solidFill>
                  <a:schemeClr val="tx1"/>
                </a:solidFill>
              </a:rPr>
              <a:t>μυκητιασικές</a:t>
            </a:r>
            <a:r>
              <a:rPr lang="el-GR" dirty="0">
                <a:solidFill>
                  <a:schemeClr val="tx1"/>
                </a:solidFill>
              </a:rPr>
              <a:t> </a:t>
            </a:r>
            <a:r>
              <a:rPr lang="el-GR" dirty="0" err="1">
                <a:solidFill>
                  <a:schemeClr val="tx1"/>
                </a:solidFill>
              </a:rPr>
              <a:t>λομωξεις</a:t>
            </a:r>
            <a:r>
              <a:rPr lang="el-GR" dirty="0">
                <a:solidFill>
                  <a:schemeClr val="tx1"/>
                </a:solidFill>
              </a:rPr>
              <a:t>, διαβητική νευροπάθεια) </a:t>
            </a:r>
          </a:p>
        </p:txBody>
      </p:sp>
    </p:spTree>
    <p:extLst>
      <p:ext uri="{BB962C8B-B14F-4D97-AF65-F5344CB8AC3E}">
        <p14:creationId xmlns:p14="http://schemas.microsoft.com/office/powerpoint/2010/main" val="4030128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F53D74-1268-6E43-B896-6A862C81D06F}"/>
              </a:ext>
            </a:extLst>
          </p:cNvPr>
          <p:cNvSpPr>
            <a:spLocks noGrp="1"/>
          </p:cNvSpPr>
          <p:nvPr>
            <p:ph type="title"/>
          </p:nvPr>
        </p:nvSpPr>
        <p:spPr/>
        <p:txBody>
          <a:bodyPr/>
          <a:lstStyle/>
          <a:p>
            <a:pPr>
              <a:defRPr/>
            </a:pPr>
            <a:r>
              <a:rPr lang="el-GR" b="1" dirty="0">
                <a:solidFill>
                  <a:schemeClr val="accent5">
                    <a:lumMod val="75000"/>
                  </a:schemeClr>
                </a:solidFill>
              </a:rPr>
              <a:t>ΧΚ σε ηπατική νόσο</a:t>
            </a:r>
          </a:p>
        </p:txBody>
      </p:sp>
      <p:sp>
        <p:nvSpPr>
          <p:cNvPr id="3" name="Θέση περιεχομένου 2">
            <a:extLst>
              <a:ext uri="{FF2B5EF4-FFF2-40B4-BE49-F238E27FC236}">
                <a16:creationId xmlns:a16="http://schemas.microsoft.com/office/drawing/2014/main" id="{4AB16EC9-D3D6-0A41-85E7-0AE39841918F}"/>
              </a:ext>
            </a:extLst>
          </p:cNvPr>
          <p:cNvSpPr>
            <a:spLocks noGrp="1"/>
          </p:cNvSpPr>
          <p:nvPr>
            <p:ph idx="1"/>
          </p:nvPr>
        </p:nvSpPr>
        <p:spPr/>
        <p:txBody>
          <a:bodyPr wrap="square"/>
          <a:lstStyle/>
          <a:p>
            <a:pPr>
              <a:defRPr/>
            </a:pPr>
            <a:r>
              <a:rPr lang="el-GR" dirty="0">
                <a:solidFill>
                  <a:schemeClr val="tx1"/>
                </a:solidFill>
              </a:rPr>
              <a:t>Χαρακτηριστική συχνή έναρξη σε παλάμες και πέλματα</a:t>
            </a:r>
          </a:p>
          <a:p>
            <a:pPr>
              <a:defRPr/>
            </a:pPr>
            <a:r>
              <a:rPr lang="el-GR" dirty="0">
                <a:solidFill>
                  <a:schemeClr val="tx1"/>
                </a:solidFill>
              </a:rPr>
              <a:t>Η σοβαρότητα του κνησμό δεν είναι ανάλογη της σοβαρότητας της ηπατικής νόσου</a:t>
            </a:r>
          </a:p>
          <a:p>
            <a:pPr>
              <a:defRPr/>
            </a:pPr>
            <a:r>
              <a:rPr lang="el-GR" dirty="0">
                <a:solidFill>
                  <a:schemeClr val="tx1"/>
                </a:solidFill>
              </a:rPr>
              <a:t>Συχνός προ-</a:t>
            </a:r>
            <a:r>
              <a:rPr lang="el-GR" dirty="0" err="1">
                <a:solidFill>
                  <a:schemeClr val="tx1"/>
                </a:solidFill>
              </a:rPr>
              <a:t>εμμηνορυσιακά</a:t>
            </a:r>
            <a:r>
              <a:rPr lang="el-GR" dirty="0">
                <a:solidFill>
                  <a:schemeClr val="tx1"/>
                </a:solidFill>
              </a:rPr>
              <a:t> η σε γυναίκες που λαμβάνουν θεραπεία ορμονικής υποκατάστασης</a:t>
            </a:r>
          </a:p>
        </p:txBody>
      </p:sp>
    </p:spTree>
    <p:extLst>
      <p:ext uri="{BB962C8B-B14F-4D97-AF65-F5344CB8AC3E}">
        <p14:creationId xmlns:p14="http://schemas.microsoft.com/office/powerpoint/2010/main" val="1739103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245128-FE88-6F4A-A45B-48D06786A64D}"/>
              </a:ext>
            </a:extLst>
          </p:cNvPr>
          <p:cNvSpPr>
            <a:spLocks noGrp="1"/>
          </p:cNvSpPr>
          <p:nvPr>
            <p:ph type="title"/>
          </p:nvPr>
        </p:nvSpPr>
        <p:spPr/>
        <p:txBody>
          <a:bodyPr/>
          <a:lstStyle/>
          <a:p>
            <a:pPr>
              <a:defRPr/>
            </a:pPr>
            <a:r>
              <a:rPr lang="el-GR" b="1" dirty="0">
                <a:solidFill>
                  <a:schemeClr val="accent5">
                    <a:lumMod val="75000"/>
                  </a:schemeClr>
                </a:solidFill>
              </a:rPr>
              <a:t>Ιδιοπαθής χρόνιος κνησμός</a:t>
            </a:r>
          </a:p>
        </p:txBody>
      </p:sp>
      <p:sp>
        <p:nvSpPr>
          <p:cNvPr id="3" name="Θέση περιεχομένου 2">
            <a:extLst>
              <a:ext uri="{FF2B5EF4-FFF2-40B4-BE49-F238E27FC236}">
                <a16:creationId xmlns:a16="http://schemas.microsoft.com/office/drawing/2014/main" id="{70AFA9B1-FA5E-0F40-913E-FD59F6495883}"/>
              </a:ext>
            </a:extLst>
          </p:cNvPr>
          <p:cNvSpPr>
            <a:spLocks noGrp="1"/>
          </p:cNvSpPr>
          <p:nvPr>
            <p:ph idx="1"/>
          </p:nvPr>
        </p:nvSpPr>
        <p:spPr>
          <a:xfrm>
            <a:off x="2608734" y="2276873"/>
            <a:ext cx="6974532" cy="3186113"/>
          </a:xfrm>
        </p:spPr>
        <p:txBody>
          <a:bodyPr wrap="square"/>
          <a:lstStyle/>
          <a:p>
            <a:pPr>
              <a:defRPr/>
            </a:pPr>
            <a:r>
              <a:rPr lang="el-GR" sz="2400" dirty="0"/>
              <a:t>8-44% στις διάφορες μελέτες</a:t>
            </a:r>
          </a:p>
          <a:p>
            <a:pPr>
              <a:defRPr/>
            </a:pPr>
            <a:r>
              <a:rPr lang="el-GR" sz="2400" dirty="0"/>
              <a:t>Στην αδυναμία ανεύρεσης αιτιολογικού παράγοντα συμβάλλει και η ύπαρξη πολλαπλών παραγόντων που μπορούν να τον προκαλούν ιδιαίτερα σε πληθυσμούς ηλικιωμένων ασθενών</a:t>
            </a:r>
          </a:p>
          <a:p>
            <a:pPr marL="0" indent="0">
              <a:buNone/>
              <a:defRPr/>
            </a:pPr>
            <a:endParaRPr lang="el-GR" sz="2400" b="1" dirty="0"/>
          </a:p>
          <a:p>
            <a:pPr marL="0" indent="0">
              <a:buNone/>
              <a:defRPr/>
            </a:pPr>
            <a:r>
              <a:rPr lang="en-US" sz="2000" b="1" dirty="0"/>
              <a:t>Sommer F, Acta </a:t>
            </a:r>
            <a:r>
              <a:rPr lang="en-US" sz="2000" b="1" dirty="0" err="1"/>
              <a:t>Derm</a:t>
            </a:r>
            <a:r>
              <a:rPr lang="en-US" sz="2000" b="1" dirty="0"/>
              <a:t> </a:t>
            </a:r>
            <a:r>
              <a:rPr lang="en-US" sz="2000" b="1" dirty="0" err="1"/>
              <a:t>Venereol</a:t>
            </a:r>
            <a:r>
              <a:rPr lang="en-US" sz="2000" b="1" dirty="0"/>
              <a:t> 2007; 87: 510–516.</a:t>
            </a:r>
            <a:endParaRPr lang="el-GR" sz="2000" b="1" dirty="0"/>
          </a:p>
        </p:txBody>
      </p:sp>
    </p:spTree>
    <p:extLst>
      <p:ext uri="{BB962C8B-B14F-4D97-AF65-F5344CB8AC3E}">
        <p14:creationId xmlns:p14="http://schemas.microsoft.com/office/powerpoint/2010/main" val="1231342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5FBBC1-4C69-3145-9212-2648C0E25740}"/>
              </a:ext>
            </a:extLst>
          </p:cNvPr>
          <p:cNvSpPr>
            <a:spLocks noGrp="1"/>
          </p:cNvSpPr>
          <p:nvPr>
            <p:ph type="title"/>
          </p:nvPr>
        </p:nvSpPr>
        <p:spPr/>
        <p:txBody>
          <a:bodyPr/>
          <a:lstStyle/>
          <a:p>
            <a:r>
              <a:rPr lang="el-GR" b="1" dirty="0">
                <a:solidFill>
                  <a:srgbClr val="0070C0"/>
                </a:solidFill>
              </a:rPr>
              <a:t>Ψυχογενής κνησμός </a:t>
            </a:r>
          </a:p>
        </p:txBody>
      </p:sp>
      <p:sp>
        <p:nvSpPr>
          <p:cNvPr id="3" name="Θέση περιεχομένου 2">
            <a:extLst>
              <a:ext uri="{FF2B5EF4-FFF2-40B4-BE49-F238E27FC236}">
                <a16:creationId xmlns:a16="http://schemas.microsoft.com/office/drawing/2014/main" id="{5197BFF9-B27D-A940-9501-EBF54EACA6DE}"/>
              </a:ext>
            </a:extLst>
          </p:cNvPr>
          <p:cNvSpPr>
            <a:spLocks noGrp="1"/>
          </p:cNvSpPr>
          <p:nvPr>
            <p:ph idx="1"/>
          </p:nvPr>
        </p:nvSpPr>
        <p:spPr/>
        <p:txBody>
          <a:bodyPr wrap="square">
            <a:normAutofit/>
          </a:bodyPr>
          <a:lstStyle/>
          <a:p>
            <a:r>
              <a:rPr lang="el-GR" dirty="0">
                <a:solidFill>
                  <a:schemeClr val="tx1"/>
                </a:solidFill>
              </a:rPr>
              <a:t>Η επίπτωση του γενικευμένου κνησμού σε ψυχιατρικούς ασθενείς φθάνει στο 42%</a:t>
            </a:r>
          </a:p>
          <a:p>
            <a:r>
              <a:rPr lang="el-GR" dirty="0">
                <a:solidFill>
                  <a:schemeClr val="tx1"/>
                </a:solidFill>
              </a:rPr>
              <a:t>Έναρξη κνησμού κατά τη διάρκεια ενός αγχωτικού ή τραυματικού συμβάντος ζωής. </a:t>
            </a:r>
          </a:p>
          <a:p>
            <a:r>
              <a:rPr lang="el-GR" dirty="0">
                <a:solidFill>
                  <a:schemeClr val="tx1"/>
                </a:solidFill>
              </a:rPr>
              <a:t>Έντονη συμπτωματολογία κατά τις ώρες ξεκούρασης</a:t>
            </a:r>
            <a:endParaRPr lang="en-US" dirty="0">
              <a:solidFill>
                <a:schemeClr val="tx1"/>
              </a:solidFill>
            </a:endParaRPr>
          </a:p>
          <a:p>
            <a:r>
              <a:rPr lang="en-US" dirty="0">
                <a:solidFill>
                  <a:schemeClr val="tx1"/>
                </a:solidFill>
              </a:rPr>
              <a:t>H </a:t>
            </a:r>
            <a:r>
              <a:rPr lang="el-GR" dirty="0">
                <a:solidFill>
                  <a:schemeClr val="tx1"/>
                </a:solidFill>
              </a:rPr>
              <a:t>ευαισθησία στον κνησμό ήταν μεγαλύτερη κατά την έκθεση σε μια ταινία που προοριζόταν να προκαλέσει αρνητικά συναισθήματα παρά σε μια ταινία που προοριζόταν να προκαλέσει θετικά συναισθήματα</a:t>
            </a:r>
          </a:p>
        </p:txBody>
      </p:sp>
    </p:spTree>
    <p:extLst>
      <p:ext uri="{BB962C8B-B14F-4D97-AF65-F5344CB8AC3E}">
        <p14:creationId xmlns:p14="http://schemas.microsoft.com/office/powerpoint/2010/main" val="25650888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E7B29CE-5D24-4D48-823A-69D9A89EF6E1}"/>
              </a:ext>
            </a:extLst>
          </p:cNvPr>
          <p:cNvSpPr>
            <a:spLocks noGrp="1"/>
          </p:cNvSpPr>
          <p:nvPr>
            <p:ph idx="1"/>
          </p:nvPr>
        </p:nvSpPr>
        <p:spPr>
          <a:xfrm>
            <a:off x="933933" y="1735005"/>
            <a:ext cx="5718911" cy="5122995"/>
          </a:xfrm>
        </p:spPr>
        <p:txBody>
          <a:bodyPr wrap="square">
            <a:noAutofit/>
          </a:bodyPr>
          <a:lstStyle/>
          <a:p>
            <a:pPr>
              <a:defRPr/>
            </a:pPr>
            <a:r>
              <a:rPr lang="el-GR" sz="2400" dirty="0"/>
              <a:t>Ο κνησμός και ο </a:t>
            </a:r>
            <a:r>
              <a:rPr lang="el-GR" sz="2400" dirty="0" err="1"/>
              <a:t>ξεσμός</a:t>
            </a:r>
            <a:r>
              <a:rPr lang="el-GR" sz="2400" dirty="0"/>
              <a:t> είναι ψυχολογικά επαγώγιμοι</a:t>
            </a:r>
            <a:r>
              <a:rPr lang="en-US" sz="2400" dirty="0"/>
              <a:t>:</a:t>
            </a:r>
            <a:endParaRPr lang="el-GR" sz="2400" dirty="0"/>
          </a:p>
          <a:p>
            <a:pPr>
              <a:defRPr/>
            </a:pPr>
            <a:r>
              <a:rPr lang="el-GR" sz="2400" dirty="0"/>
              <a:t>Σε μελέτη με χρήση ομιλίας που είχε σκοπό να δημιουργήσει ερεθίσματα κνησμού παρατηρήθηκε αύξηση του </a:t>
            </a:r>
            <a:r>
              <a:rPr lang="el-GR" sz="2400" dirty="0" err="1"/>
              <a:t>ξεσμού</a:t>
            </a:r>
            <a:r>
              <a:rPr lang="el-GR" sz="2400" dirty="0"/>
              <a:t> στο ακροατήριο</a:t>
            </a:r>
            <a:endParaRPr lang="en-US" sz="2400" dirty="0"/>
          </a:p>
          <a:p>
            <a:pPr>
              <a:defRPr/>
            </a:pPr>
            <a:endParaRPr lang="el-GR" sz="2400" dirty="0"/>
          </a:p>
          <a:p>
            <a:pPr marL="0" indent="0">
              <a:buNone/>
              <a:defRPr/>
            </a:pPr>
            <a:r>
              <a:rPr lang="en-US" sz="2400" dirty="0" err="1"/>
              <a:t>Niemeier</a:t>
            </a:r>
            <a:r>
              <a:rPr lang="en-US" sz="2400" dirty="0"/>
              <a:t> V,  </a:t>
            </a:r>
            <a:r>
              <a:rPr lang="en-US" sz="2400" dirty="0" err="1"/>
              <a:t>Dermatol</a:t>
            </a:r>
            <a:r>
              <a:rPr lang="en-US" sz="2400" dirty="0"/>
              <a:t> </a:t>
            </a:r>
            <a:r>
              <a:rPr lang="en-US" sz="2400" dirty="0" err="1"/>
              <a:t>Psychosom</a:t>
            </a:r>
            <a:r>
              <a:rPr lang="en-US" sz="2400" dirty="0"/>
              <a:t> </a:t>
            </a:r>
            <a:r>
              <a:rPr lang="el-GR" sz="2400" dirty="0"/>
              <a:t> </a:t>
            </a:r>
            <a:r>
              <a:rPr lang="en-US" sz="2400" dirty="0"/>
              <a:t>2000; 1: 15–18.</a:t>
            </a:r>
            <a:endParaRPr lang="el-GR" sz="2400" dirty="0"/>
          </a:p>
        </p:txBody>
      </p:sp>
      <p:pic>
        <p:nvPicPr>
          <p:cNvPr id="41987" name="Εικόνα 1">
            <a:extLst>
              <a:ext uri="{FF2B5EF4-FFF2-40B4-BE49-F238E27FC236}">
                <a16:creationId xmlns:a16="http://schemas.microsoft.com/office/drawing/2014/main" id="{DFB3DCC8-2CF1-C649-BF59-2985144098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6998" y="1920079"/>
            <a:ext cx="4055802" cy="269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D95A0D-61BC-1848-852F-FB3A2C90D07B}"/>
              </a:ext>
            </a:extLst>
          </p:cNvPr>
          <p:cNvSpPr>
            <a:spLocks noGrp="1"/>
          </p:cNvSpPr>
          <p:nvPr>
            <p:ph type="title"/>
          </p:nvPr>
        </p:nvSpPr>
        <p:spPr>
          <a:xfrm>
            <a:off x="2152650" y="1373134"/>
            <a:ext cx="7886700" cy="994172"/>
          </a:xfrm>
        </p:spPr>
        <p:txBody>
          <a:bodyPr/>
          <a:lstStyle/>
          <a:p>
            <a:pPr algn="ctr"/>
            <a:r>
              <a:rPr lang="el-GR" dirty="0">
                <a:solidFill>
                  <a:schemeClr val="tx1"/>
                </a:solidFill>
              </a:rPr>
              <a:t>Σας ευχαριστώ !</a:t>
            </a:r>
          </a:p>
        </p:txBody>
      </p:sp>
      <p:pic>
        <p:nvPicPr>
          <p:cNvPr id="4098" name="Picture 2" descr="Scratching The Itch - Comic - Small Blue Yonder">
            <a:extLst>
              <a:ext uri="{FF2B5EF4-FFF2-40B4-BE49-F238E27FC236}">
                <a16:creationId xmlns:a16="http://schemas.microsoft.com/office/drawing/2014/main" id="{0EF55F1A-5D49-2D46-A5F1-017EB8DEC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674992"/>
            <a:ext cx="76200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574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4449" y="376654"/>
            <a:ext cx="3748655" cy="400110"/>
          </a:xfrm>
          <a:prstGeom prst="rect">
            <a:avLst/>
          </a:prstGeom>
          <a:noFill/>
        </p:spPr>
        <p:txBody>
          <a:bodyPr wrap="none">
            <a:spAutoFit/>
          </a:bodyPr>
          <a:lstStyle/>
          <a:p>
            <a:pPr>
              <a:defRPr sz="2000" b="1"/>
            </a:pPr>
            <a:r>
              <a:rPr sz="2000" dirty="0" err="1"/>
              <a:t>Λήψη</a:t>
            </a:r>
            <a:r>
              <a:rPr sz="2000" dirty="0"/>
              <a:t> </a:t>
            </a:r>
            <a:r>
              <a:rPr sz="2000" dirty="0" err="1"/>
              <a:t>δερμ</a:t>
            </a:r>
            <a:r>
              <a:rPr sz="2000" dirty="0"/>
              <a:t>α</a:t>
            </a:r>
            <a:r>
              <a:rPr sz="2000" dirty="0" err="1"/>
              <a:t>τολογικού</a:t>
            </a:r>
            <a:r>
              <a:rPr sz="2000" dirty="0"/>
              <a:t> </a:t>
            </a:r>
            <a:r>
              <a:rPr sz="2000" dirty="0" err="1"/>
              <a:t>ιστορικού</a:t>
            </a:r>
            <a:endParaRPr sz="2000" dirty="0"/>
          </a:p>
        </p:txBody>
      </p:sp>
      <p:graphicFrame>
        <p:nvGraphicFramePr>
          <p:cNvPr id="4" name="Table 3"/>
          <p:cNvGraphicFramePr>
            <a:graphicFrameLocks noGrp="1"/>
          </p:cNvGraphicFramePr>
          <p:nvPr>
            <p:extLst>
              <p:ext uri="{D42A27DB-BD31-4B8C-83A1-F6EECF244321}">
                <p14:modId xmlns:p14="http://schemas.microsoft.com/office/powerpoint/2010/main" val="3283891367"/>
              </p:ext>
            </p:extLst>
          </p:nvPr>
        </p:nvGraphicFramePr>
        <p:xfrm>
          <a:off x="1314449" y="1026080"/>
          <a:ext cx="10001250" cy="4628436"/>
        </p:xfrm>
        <a:graphic>
          <a:graphicData uri="http://schemas.openxmlformats.org/drawingml/2006/table">
            <a:tbl>
              <a:tblPr firstRow="1" bandRow="1">
                <a:tableStyleId>{5940675A-B579-460E-94D1-54222C63F5DA}</a:tableStyleId>
              </a:tblPr>
              <a:tblGrid>
                <a:gridCol w="3786188">
                  <a:extLst>
                    <a:ext uri="{9D8B030D-6E8A-4147-A177-3AD203B41FA5}">
                      <a16:colId xmlns:a16="http://schemas.microsoft.com/office/drawing/2014/main" val="20000"/>
                    </a:ext>
                  </a:extLst>
                </a:gridCol>
                <a:gridCol w="6215062">
                  <a:extLst>
                    <a:ext uri="{9D8B030D-6E8A-4147-A177-3AD203B41FA5}">
                      <a16:colId xmlns:a16="http://schemas.microsoft.com/office/drawing/2014/main" val="20001"/>
                    </a:ext>
                  </a:extLst>
                </a:gridCol>
              </a:tblGrid>
              <a:tr h="571500">
                <a:tc>
                  <a:txBody>
                    <a:bodyPr/>
                    <a:lstStyle/>
                    <a:p>
                      <a:pPr>
                        <a:defRPr sz="1200"/>
                      </a:pPr>
                      <a:endParaRPr sz="1800" b="1" dirty="0"/>
                    </a:p>
                  </a:txBody>
                  <a:tcPr>
                    <a:solidFill>
                      <a:schemeClr val="accent1"/>
                    </a:solidFill>
                  </a:tcPr>
                </a:tc>
                <a:tc>
                  <a:txBody>
                    <a:bodyPr/>
                    <a:lstStyle/>
                    <a:p>
                      <a:pPr>
                        <a:defRPr sz="1200"/>
                      </a:pPr>
                      <a:r>
                        <a:rPr sz="1800" b="1" dirty="0" err="1">
                          <a:solidFill>
                            <a:schemeClr val="bg1"/>
                          </a:solidFill>
                        </a:rPr>
                        <a:t>Β</a:t>
                      </a:r>
                      <a:r>
                        <a:rPr sz="1800" b="1" dirty="0">
                          <a:solidFill>
                            <a:schemeClr val="bg1"/>
                          </a:solidFill>
                        </a:rPr>
                        <a:t>α</a:t>
                      </a:r>
                      <a:r>
                        <a:rPr sz="1800" b="1" dirty="0" err="1">
                          <a:solidFill>
                            <a:schemeClr val="bg1"/>
                          </a:solidFill>
                        </a:rPr>
                        <a:t>σικές</a:t>
                      </a:r>
                      <a:r>
                        <a:rPr sz="1800" b="1" dirty="0">
                          <a:solidFill>
                            <a:schemeClr val="bg1"/>
                          </a:solidFill>
                        </a:rPr>
                        <a:t> </a:t>
                      </a:r>
                      <a:r>
                        <a:rPr sz="1800" b="1" dirty="0" err="1">
                          <a:solidFill>
                            <a:schemeClr val="bg1"/>
                          </a:solidFill>
                        </a:rPr>
                        <a:t>ερωτήσεις</a:t>
                      </a:r>
                      <a:endParaRPr sz="1800" b="1" dirty="0">
                        <a:solidFill>
                          <a:schemeClr val="bg1"/>
                        </a:solidFill>
                      </a:endParaRPr>
                    </a:p>
                  </a:txBody>
                  <a:tcPr>
                    <a:solidFill>
                      <a:schemeClr val="accent1"/>
                    </a:solidFill>
                  </a:tcPr>
                </a:tc>
                <a:extLst>
                  <a:ext uri="{0D108BD9-81ED-4DB2-BD59-A6C34878D82A}">
                    <a16:rowId xmlns:a16="http://schemas.microsoft.com/office/drawing/2014/main" val="10000"/>
                  </a:ext>
                </a:extLst>
              </a:tr>
              <a:tr h="368618">
                <a:tc>
                  <a:txBody>
                    <a:bodyPr/>
                    <a:lstStyle/>
                    <a:p>
                      <a:pPr>
                        <a:defRPr sz="1200"/>
                      </a:pPr>
                      <a:r>
                        <a:rPr sz="1400" b="1" dirty="0" err="1"/>
                        <a:t>Π</a:t>
                      </a:r>
                      <a:r>
                        <a:rPr sz="1400" b="1" dirty="0"/>
                        <a:t>α</a:t>
                      </a:r>
                      <a:r>
                        <a:rPr sz="1400" b="1" dirty="0" err="1"/>
                        <a:t>ρούσ</a:t>
                      </a:r>
                      <a:r>
                        <a:rPr sz="1400" b="1" dirty="0"/>
                        <a:t>α </a:t>
                      </a:r>
                      <a:r>
                        <a:rPr sz="1400" b="1" dirty="0" err="1"/>
                        <a:t>ενόχληση</a:t>
                      </a:r>
                      <a:endParaRPr sz="1400" b="1" dirty="0"/>
                    </a:p>
                  </a:txBody>
                  <a:tcPr/>
                </a:tc>
                <a:tc>
                  <a:txBody>
                    <a:bodyPr/>
                    <a:lstStyle/>
                    <a:p>
                      <a:pPr>
                        <a:defRPr sz="1200"/>
                      </a:pPr>
                      <a:r>
                        <a:rPr sz="1400" dirty="0" err="1"/>
                        <a:t>Φύση</a:t>
                      </a:r>
                      <a:r>
                        <a:rPr sz="1400" dirty="0"/>
                        <a:t>, </a:t>
                      </a:r>
                      <a:r>
                        <a:rPr sz="1400" dirty="0" err="1"/>
                        <a:t>εντό</a:t>
                      </a:r>
                      <a:r>
                        <a:rPr sz="1400" dirty="0"/>
                        <a:t>π</a:t>
                      </a:r>
                      <a:r>
                        <a:rPr sz="1400" dirty="0" err="1"/>
                        <a:t>ιση</a:t>
                      </a:r>
                      <a:r>
                        <a:rPr sz="1400" dirty="0"/>
                        <a:t> </a:t>
                      </a:r>
                      <a:r>
                        <a:rPr sz="1400" dirty="0" err="1"/>
                        <a:t>κ</a:t>
                      </a:r>
                      <a:r>
                        <a:rPr sz="1400" dirty="0"/>
                        <a:t>α</a:t>
                      </a:r>
                      <a:r>
                        <a:rPr sz="1400" dirty="0" err="1"/>
                        <a:t>ι</a:t>
                      </a:r>
                      <a:r>
                        <a:rPr sz="1400" dirty="0"/>
                        <a:t> </a:t>
                      </a:r>
                      <a:r>
                        <a:rPr sz="1400" dirty="0" err="1"/>
                        <a:t>διάρκει</a:t>
                      </a:r>
                      <a:r>
                        <a:rPr sz="1400" dirty="0"/>
                        <a:t>α </a:t>
                      </a:r>
                      <a:r>
                        <a:rPr sz="1400" dirty="0" err="1"/>
                        <a:t>του</a:t>
                      </a:r>
                      <a:r>
                        <a:rPr sz="1400" dirty="0"/>
                        <a:t> π</a:t>
                      </a:r>
                      <a:r>
                        <a:rPr sz="1400" dirty="0" err="1"/>
                        <a:t>ρο</a:t>
                      </a:r>
                      <a:r>
                        <a:rPr sz="1400" dirty="0"/>
                        <a:t>β</a:t>
                      </a:r>
                      <a:r>
                        <a:rPr sz="1400" dirty="0" err="1"/>
                        <a:t>λήμ</a:t>
                      </a:r>
                      <a:r>
                        <a:rPr sz="1400" dirty="0"/>
                        <a:t>α</a:t>
                      </a:r>
                      <a:r>
                        <a:rPr sz="1400" dirty="0" err="1"/>
                        <a:t>τος</a:t>
                      </a:r>
                      <a:endParaRPr sz="1400" dirty="0"/>
                    </a:p>
                  </a:txBody>
                  <a:tcPr/>
                </a:tc>
                <a:extLst>
                  <a:ext uri="{0D108BD9-81ED-4DB2-BD59-A6C34878D82A}">
                    <a16:rowId xmlns:a16="http://schemas.microsoft.com/office/drawing/2014/main" val="10001"/>
                  </a:ext>
                </a:extLst>
              </a:tr>
              <a:tr h="571500">
                <a:tc>
                  <a:txBody>
                    <a:bodyPr/>
                    <a:lstStyle/>
                    <a:p>
                      <a:pPr>
                        <a:defRPr sz="1200"/>
                      </a:pPr>
                      <a:r>
                        <a:rPr sz="1400" b="1" dirty="0" err="1"/>
                        <a:t>Ιστορικό</a:t>
                      </a:r>
                      <a:r>
                        <a:rPr sz="1400" b="1" dirty="0"/>
                        <a:t> πα</a:t>
                      </a:r>
                      <a:r>
                        <a:rPr sz="1400" b="1" dirty="0" err="1"/>
                        <a:t>ρούσ</a:t>
                      </a:r>
                      <a:r>
                        <a:rPr sz="1400" b="1" dirty="0"/>
                        <a:t>α</a:t>
                      </a:r>
                      <a:r>
                        <a:rPr sz="1400" b="1" dirty="0" err="1"/>
                        <a:t>ς</a:t>
                      </a:r>
                      <a:r>
                        <a:rPr sz="1400" b="1" dirty="0"/>
                        <a:t> </a:t>
                      </a:r>
                      <a:r>
                        <a:rPr sz="1400" b="1" dirty="0" err="1"/>
                        <a:t>νόσου</a:t>
                      </a:r>
                      <a:endParaRPr sz="1400" b="1" dirty="0"/>
                    </a:p>
                  </a:txBody>
                  <a:tcPr/>
                </a:tc>
                <a:tc>
                  <a:txBody>
                    <a:bodyPr/>
                    <a:lstStyle/>
                    <a:p>
                      <a:pPr marL="285750" indent="-285750">
                        <a:buFont typeface="Arial" panose="020B0604020202020204" pitchFamily="34" charset="0"/>
                        <a:buChar char="•"/>
                        <a:defRPr sz="1200"/>
                      </a:pPr>
                      <a:r>
                        <a:rPr sz="1400" dirty="0" err="1"/>
                        <a:t>Αρχική</a:t>
                      </a:r>
                      <a:r>
                        <a:rPr sz="1400" dirty="0"/>
                        <a:t> </a:t>
                      </a:r>
                      <a:r>
                        <a:rPr sz="1400" dirty="0" err="1"/>
                        <a:t>εμφάνιση</a:t>
                      </a:r>
                      <a:r>
                        <a:rPr sz="1400" dirty="0"/>
                        <a:t> </a:t>
                      </a:r>
                      <a:r>
                        <a:rPr sz="1400" dirty="0" err="1"/>
                        <a:t>κ</a:t>
                      </a:r>
                      <a:r>
                        <a:rPr sz="1400" dirty="0"/>
                        <a:t>α</a:t>
                      </a:r>
                      <a:r>
                        <a:rPr sz="1400" dirty="0" err="1"/>
                        <a:t>ι</a:t>
                      </a:r>
                      <a:r>
                        <a:rPr sz="1400" dirty="0"/>
                        <a:t> </a:t>
                      </a:r>
                      <a:r>
                        <a:rPr sz="1400" dirty="0" err="1"/>
                        <a:t>εξέλιξη</a:t>
                      </a:r>
                      <a:r>
                        <a:rPr sz="1400" dirty="0"/>
                        <a:t> </a:t>
                      </a:r>
                      <a:r>
                        <a:rPr sz="1400" dirty="0" err="1"/>
                        <a:t>της</a:t>
                      </a:r>
                      <a:r>
                        <a:rPr sz="1400" dirty="0"/>
                        <a:t> β</a:t>
                      </a:r>
                      <a:r>
                        <a:rPr sz="1400" dirty="0" err="1"/>
                        <a:t>λά</a:t>
                      </a:r>
                      <a:r>
                        <a:rPr sz="1400" dirty="0"/>
                        <a:t>β</a:t>
                      </a:r>
                      <a:r>
                        <a:rPr sz="1400" dirty="0" err="1"/>
                        <a:t>ης</a:t>
                      </a:r>
                      <a:endParaRPr sz="1400" dirty="0"/>
                    </a:p>
                    <a:p>
                      <a:pPr marL="285750" indent="-285750">
                        <a:buFont typeface="Arial" panose="020B0604020202020204" pitchFamily="34" charset="0"/>
                        <a:buChar char="•"/>
                        <a:defRPr sz="1200"/>
                      </a:pPr>
                      <a:r>
                        <a:rPr sz="1400" dirty="0" err="1"/>
                        <a:t>Συμ</a:t>
                      </a:r>
                      <a:r>
                        <a:rPr sz="1400" dirty="0"/>
                        <a:t>π</a:t>
                      </a:r>
                      <a:r>
                        <a:rPr sz="1400" dirty="0" err="1"/>
                        <a:t>τώμ</a:t>
                      </a:r>
                      <a:r>
                        <a:rPr sz="1400" dirty="0"/>
                        <a:t>α</a:t>
                      </a:r>
                      <a:r>
                        <a:rPr sz="1400" dirty="0" err="1"/>
                        <a:t>τ</a:t>
                      </a:r>
                      <a:r>
                        <a:rPr sz="1400" dirty="0"/>
                        <a:t>α (</a:t>
                      </a:r>
                      <a:r>
                        <a:rPr sz="1400" dirty="0" err="1"/>
                        <a:t>ιδι</a:t>
                      </a:r>
                      <a:r>
                        <a:rPr sz="1400" dirty="0"/>
                        <a:t>α</a:t>
                      </a:r>
                      <a:r>
                        <a:rPr sz="1400" dirty="0" err="1"/>
                        <a:t>ίτερ</a:t>
                      </a:r>
                      <a:r>
                        <a:rPr sz="1400" dirty="0"/>
                        <a:t>α </a:t>
                      </a:r>
                      <a:r>
                        <a:rPr sz="1400" dirty="0" err="1"/>
                        <a:t>κνησμός</a:t>
                      </a:r>
                      <a:r>
                        <a:rPr sz="1400" dirty="0"/>
                        <a:t> </a:t>
                      </a:r>
                      <a:r>
                        <a:rPr sz="1400" dirty="0" err="1"/>
                        <a:t>κ</a:t>
                      </a:r>
                      <a:r>
                        <a:rPr sz="1400" dirty="0"/>
                        <a:t>α</a:t>
                      </a:r>
                      <a:r>
                        <a:rPr sz="1400" dirty="0" err="1"/>
                        <a:t>ι</a:t>
                      </a:r>
                      <a:r>
                        <a:rPr sz="1400" dirty="0"/>
                        <a:t> π</a:t>
                      </a:r>
                      <a:r>
                        <a:rPr sz="1400" dirty="0" err="1"/>
                        <a:t>όνος</a:t>
                      </a:r>
                      <a:r>
                        <a:rPr sz="1400" dirty="0"/>
                        <a:t>)</a:t>
                      </a:r>
                    </a:p>
                    <a:p>
                      <a:pPr marL="285750" indent="-285750">
                        <a:buFont typeface="Arial" panose="020B0604020202020204" pitchFamily="34" charset="0"/>
                        <a:buChar char="•"/>
                        <a:defRPr sz="1200"/>
                      </a:pPr>
                      <a:r>
                        <a:rPr sz="1400" dirty="0" err="1"/>
                        <a:t>Π</a:t>
                      </a:r>
                      <a:r>
                        <a:rPr sz="1400" dirty="0"/>
                        <a:t>α</a:t>
                      </a:r>
                      <a:r>
                        <a:rPr sz="1400" dirty="0" err="1"/>
                        <a:t>ράγοντες</a:t>
                      </a:r>
                      <a:r>
                        <a:rPr sz="1400" dirty="0"/>
                        <a:t> </a:t>
                      </a:r>
                      <a:r>
                        <a:rPr sz="1400" dirty="0" err="1"/>
                        <a:t>ε</a:t>
                      </a:r>
                      <a:r>
                        <a:rPr sz="1400" dirty="0"/>
                        <a:t>π</a:t>
                      </a:r>
                      <a:r>
                        <a:rPr sz="1400" dirty="0" err="1"/>
                        <a:t>ιδείνωσης</a:t>
                      </a:r>
                      <a:r>
                        <a:rPr sz="1400" dirty="0"/>
                        <a:t> </a:t>
                      </a:r>
                      <a:r>
                        <a:rPr sz="1400" dirty="0" err="1"/>
                        <a:t>κ</a:t>
                      </a:r>
                      <a:r>
                        <a:rPr sz="1400" dirty="0"/>
                        <a:t>α</a:t>
                      </a:r>
                      <a:r>
                        <a:rPr sz="1400" dirty="0" err="1"/>
                        <a:t>ι</a:t>
                      </a:r>
                      <a:r>
                        <a:rPr sz="1400" dirty="0"/>
                        <a:t> α</a:t>
                      </a:r>
                      <a:r>
                        <a:rPr sz="1400" dirty="0" err="1"/>
                        <a:t>ν</a:t>
                      </a:r>
                      <a:r>
                        <a:rPr sz="1400" dirty="0"/>
                        <a:t>α</a:t>
                      </a:r>
                      <a:r>
                        <a:rPr sz="1400" dirty="0" err="1"/>
                        <a:t>κούφισης</a:t>
                      </a:r>
                      <a:endParaRPr sz="1400" dirty="0"/>
                    </a:p>
                    <a:p>
                      <a:pPr marL="285750" indent="-285750">
                        <a:buFont typeface="Arial" panose="020B0604020202020204" pitchFamily="34" charset="0"/>
                        <a:buChar char="•"/>
                        <a:defRPr sz="1200"/>
                      </a:pPr>
                      <a:r>
                        <a:rPr sz="1400" dirty="0" err="1"/>
                        <a:t>Προηγούμενες</a:t>
                      </a:r>
                      <a:r>
                        <a:rPr sz="1400" dirty="0"/>
                        <a:t> </a:t>
                      </a:r>
                      <a:r>
                        <a:rPr sz="1400" dirty="0" err="1"/>
                        <a:t>κ</a:t>
                      </a:r>
                      <a:r>
                        <a:rPr sz="1400" dirty="0"/>
                        <a:t>α</a:t>
                      </a:r>
                      <a:r>
                        <a:rPr sz="1400" dirty="0" err="1"/>
                        <a:t>ι</a:t>
                      </a:r>
                      <a:r>
                        <a:rPr sz="1400" dirty="0"/>
                        <a:t> </a:t>
                      </a:r>
                      <a:r>
                        <a:rPr sz="1400" dirty="0" err="1"/>
                        <a:t>τρέχουσες</a:t>
                      </a:r>
                      <a:r>
                        <a:rPr sz="1400" dirty="0"/>
                        <a:t> </a:t>
                      </a:r>
                      <a:r>
                        <a:rPr sz="1400" dirty="0" err="1"/>
                        <a:t>θερ</a:t>
                      </a:r>
                      <a:r>
                        <a:rPr sz="1400" dirty="0"/>
                        <a:t>απ</a:t>
                      </a:r>
                      <a:r>
                        <a:rPr sz="1400" dirty="0" err="1"/>
                        <a:t>είες</a:t>
                      </a:r>
                      <a:r>
                        <a:rPr sz="1400" dirty="0"/>
                        <a:t> (απ</a:t>
                      </a:r>
                      <a:r>
                        <a:rPr sz="1400" dirty="0" err="1"/>
                        <a:t>οτελεσμ</a:t>
                      </a:r>
                      <a:r>
                        <a:rPr sz="1400" dirty="0"/>
                        <a:t>α</a:t>
                      </a:r>
                      <a:r>
                        <a:rPr sz="1400" dirty="0" err="1"/>
                        <a:t>τικές</a:t>
                      </a:r>
                      <a:r>
                        <a:rPr sz="1400" dirty="0"/>
                        <a:t> </a:t>
                      </a:r>
                      <a:r>
                        <a:rPr sz="1400" dirty="0" err="1"/>
                        <a:t>ή</a:t>
                      </a:r>
                      <a:r>
                        <a:rPr sz="1400" dirty="0"/>
                        <a:t> </a:t>
                      </a:r>
                      <a:r>
                        <a:rPr sz="1400" dirty="0" err="1"/>
                        <a:t>όχι</a:t>
                      </a:r>
                      <a:r>
                        <a:rPr sz="1400" dirty="0"/>
                        <a:t>)</a:t>
                      </a:r>
                    </a:p>
                    <a:p>
                      <a:pPr marL="285750" indent="-285750">
                        <a:buFont typeface="Arial" panose="020B0604020202020204" pitchFamily="34" charset="0"/>
                        <a:buChar char="•"/>
                        <a:defRPr sz="1200"/>
                      </a:pPr>
                      <a:r>
                        <a:rPr sz="1400" dirty="0" err="1"/>
                        <a:t>Πρόσφ</a:t>
                      </a:r>
                      <a:r>
                        <a:rPr sz="1400" dirty="0"/>
                        <a:t>α</a:t>
                      </a:r>
                      <a:r>
                        <a:rPr sz="1400" dirty="0" err="1"/>
                        <a:t>τη</a:t>
                      </a:r>
                      <a:r>
                        <a:rPr sz="1400" dirty="0"/>
                        <a:t> </a:t>
                      </a:r>
                      <a:r>
                        <a:rPr sz="1400" dirty="0" err="1"/>
                        <a:t>ε</a:t>
                      </a:r>
                      <a:r>
                        <a:rPr sz="1400" dirty="0"/>
                        <a:t>πα</a:t>
                      </a:r>
                      <a:r>
                        <a:rPr sz="1400" dirty="0" err="1"/>
                        <a:t>φή</a:t>
                      </a:r>
                      <a:r>
                        <a:rPr sz="1400" dirty="0"/>
                        <a:t>, </a:t>
                      </a:r>
                      <a:r>
                        <a:rPr sz="1400" dirty="0" err="1"/>
                        <a:t>στρεσογόν</a:t>
                      </a:r>
                      <a:r>
                        <a:rPr sz="1400" dirty="0"/>
                        <a:t>α </a:t>
                      </a:r>
                      <a:r>
                        <a:rPr sz="1400" dirty="0" err="1"/>
                        <a:t>γεγονότ</a:t>
                      </a:r>
                      <a:r>
                        <a:rPr sz="1400" dirty="0"/>
                        <a:t>α, α</a:t>
                      </a:r>
                      <a:r>
                        <a:rPr sz="1400" dirty="0" err="1"/>
                        <a:t>σθένει</a:t>
                      </a:r>
                      <a:r>
                        <a:rPr sz="1400" dirty="0"/>
                        <a:t>α </a:t>
                      </a:r>
                      <a:r>
                        <a:rPr sz="1400" dirty="0" err="1"/>
                        <a:t>κ</a:t>
                      </a:r>
                      <a:r>
                        <a:rPr sz="1400" dirty="0"/>
                        <a:t>α</a:t>
                      </a:r>
                      <a:r>
                        <a:rPr sz="1400" dirty="0" err="1"/>
                        <a:t>ι</a:t>
                      </a:r>
                      <a:r>
                        <a:rPr sz="1400" dirty="0"/>
                        <a:t> </a:t>
                      </a:r>
                      <a:r>
                        <a:rPr sz="1400" dirty="0" err="1"/>
                        <a:t>τ</a:t>
                      </a:r>
                      <a:r>
                        <a:rPr sz="1400" dirty="0"/>
                        <a:t>α</a:t>
                      </a:r>
                      <a:r>
                        <a:rPr sz="1400" dirty="0" err="1"/>
                        <a:t>ξίδι</a:t>
                      </a:r>
                      <a:r>
                        <a:rPr sz="1400" dirty="0"/>
                        <a:t>α</a:t>
                      </a:r>
                    </a:p>
                  </a:txBody>
                  <a:tcPr/>
                </a:tc>
                <a:extLst>
                  <a:ext uri="{0D108BD9-81ED-4DB2-BD59-A6C34878D82A}">
                    <a16:rowId xmlns:a16="http://schemas.microsoft.com/office/drawing/2014/main" val="10002"/>
                  </a:ext>
                </a:extLst>
              </a:tr>
              <a:tr h="571500">
                <a:tc>
                  <a:txBody>
                    <a:bodyPr/>
                    <a:lstStyle/>
                    <a:p>
                      <a:pPr>
                        <a:defRPr sz="1200"/>
                      </a:pPr>
                      <a:r>
                        <a:rPr sz="1400" b="1" dirty="0" err="1"/>
                        <a:t>Προηγούμενο</a:t>
                      </a:r>
                      <a:r>
                        <a:rPr sz="1400" b="1" dirty="0"/>
                        <a:t> </a:t>
                      </a:r>
                      <a:r>
                        <a:rPr sz="1400" b="1" dirty="0" err="1"/>
                        <a:t>ι</a:t>
                      </a:r>
                      <a:r>
                        <a:rPr sz="1400" b="1" dirty="0"/>
                        <a:t>α</a:t>
                      </a:r>
                      <a:r>
                        <a:rPr sz="1400" b="1" dirty="0" err="1"/>
                        <a:t>τρικό</a:t>
                      </a:r>
                      <a:r>
                        <a:rPr sz="1400" b="1" dirty="0"/>
                        <a:t> </a:t>
                      </a:r>
                      <a:r>
                        <a:rPr sz="1400" b="1" dirty="0" err="1"/>
                        <a:t>ιστορικό</a:t>
                      </a:r>
                      <a:endParaRPr sz="1400" b="1" dirty="0"/>
                    </a:p>
                  </a:txBody>
                  <a:tcPr/>
                </a:tc>
                <a:tc>
                  <a:txBody>
                    <a:bodyPr/>
                    <a:lstStyle/>
                    <a:p>
                      <a:pPr>
                        <a:defRPr sz="1200"/>
                      </a:pPr>
                      <a:r>
                        <a:rPr sz="1400" dirty="0" err="1"/>
                        <a:t>Ιστορικό</a:t>
                      </a:r>
                      <a:r>
                        <a:rPr sz="1400" dirty="0"/>
                        <a:t> α</a:t>
                      </a:r>
                      <a:r>
                        <a:rPr sz="1400" dirty="0" err="1"/>
                        <a:t>το</a:t>
                      </a:r>
                      <a:r>
                        <a:rPr sz="1400" dirty="0"/>
                        <a:t>π</a:t>
                      </a:r>
                      <a:r>
                        <a:rPr sz="1400" dirty="0" err="1"/>
                        <a:t>ί</a:t>
                      </a:r>
                      <a:r>
                        <a:rPr sz="1400" dirty="0"/>
                        <a:t>α</a:t>
                      </a:r>
                      <a:r>
                        <a:rPr sz="1400" dirty="0" err="1"/>
                        <a:t>ς</a:t>
                      </a:r>
                      <a:r>
                        <a:rPr sz="1400" dirty="0"/>
                        <a:t> π.</a:t>
                      </a:r>
                      <a:r>
                        <a:rPr sz="1400" dirty="0" err="1"/>
                        <a:t>χ</a:t>
                      </a:r>
                      <a:r>
                        <a:rPr sz="1400" dirty="0"/>
                        <a:t>. </a:t>
                      </a:r>
                      <a:r>
                        <a:rPr sz="1400" dirty="0" err="1"/>
                        <a:t>άσθμ</a:t>
                      </a:r>
                      <a:r>
                        <a:rPr sz="1400" dirty="0"/>
                        <a:t>α, α</a:t>
                      </a:r>
                      <a:r>
                        <a:rPr sz="1400" dirty="0" err="1"/>
                        <a:t>λλεργική</a:t>
                      </a:r>
                      <a:r>
                        <a:rPr sz="1400" dirty="0"/>
                        <a:t> </a:t>
                      </a:r>
                      <a:r>
                        <a:rPr sz="1400" dirty="0" err="1"/>
                        <a:t>ρινίτιδ</a:t>
                      </a:r>
                      <a:r>
                        <a:rPr sz="1400" dirty="0"/>
                        <a:t>α, </a:t>
                      </a:r>
                      <a:r>
                        <a:rPr sz="1400" dirty="0" err="1"/>
                        <a:t>έκζεμ</a:t>
                      </a:r>
                      <a:r>
                        <a:rPr sz="1400" dirty="0"/>
                        <a:t>α</a:t>
                      </a:r>
                    </a:p>
                    <a:p>
                      <a:pPr>
                        <a:defRPr sz="1200"/>
                      </a:pPr>
                      <a:r>
                        <a:rPr sz="1400" dirty="0" err="1"/>
                        <a:t>Ιστορικό</a:t>
                      </a:r>
                      <a:r>
                        <a:rPr sz="1400" dirty="0"/>
                        <a:t> </a:t>
                      </a:r>
                      <a:r>
                        <a:rPr sz="1400" dirty="0" err="1"/>
                        <a:t>κ</a:t>
                      </a:r>
                      <a:r>
                        <a:rPr sz="1400" dirty="0"/>
                        <a:t>α</a:t>
                      </a:r>
                      <a:r>
                        <a:rPr sz="1400" dirty="0" err="1"/>
                        <a:t>ρκίνου</a:t>
                      </a:r>
                      <a:r>
                        <a:rPr sz="1400" dirty="0"/>
                        <a:t> </a:t>
                      </a:r>
                      <a:r>
                        <a:rPr sz="1400" dirty="0" err="1"/>
                        <a:t>του</a:t>
                      </a:r>
                      <a:r>
                        <a:rPr sz="1400" dirty="0"/>
                        <a:t> </a:t>
                      </a:r>
                      <a:r>
                        <a:rPr sz="1400" dirty="0" err="1"/>
                        <a:t>δέρμ</a:t>
                      </a:r>
                      <a:r>
                        <a:rPr sz="1400" dirty="0"/>
                        <a:t>α</a:t>
                      </a:r>
                      <a:r>
                        <a:rPr sz="1400" dirty="0" err="1"/>
                        <a:t>τος</a:t>
                      </a:r>
                      <a:r>
                        <a:rPr sz="1400" dirty="0"/>
                        <a:t> </a:t>
                      </a:r>
                      <a:r>
                        <a:rPr sz="1400" dirty="0" err="1"/>
                        <a:t>κ</a:t>
                      </a:r>
                      <a:r>
                        <a:rPr sz="1400" dirty="0"/>
                        <a:t>α</a:t>
                      </a:r>
                      <a:r>
                        <a:rPr sz="1400" dirty="0" err="1"/>
                        <a:t>ι</a:t>
                      </a:r>
                      <a:r>
                        <a:rPr sz="1400" dirty="0"/>
                        <a:t> </a:t>
                      </a:r>
                      <a:r>
                        <a:rPr sz="1400" dirty="0" err="1"/>
                        <a:t>ύ</a:t>
                      </a:r>
                      <a:r>
                        <a:rPr sz="1400" dirty="0"/>
                        <a:t>π</a:t>
                      </a:r>
                      <a:r>
                        <a:rPr sz="1400" dirty="0" err="1"/>
                        <a:t>ο</a:t>
                      </a:r>
                      <a:r>
                        <a:rPr sz="1400" dirty="0"/>
                        <a:t>π</a:t>
                      </a:r>
                      <a:r>
                        <a:rPr sz="1400" dirty="0" err="1"/>
                        <a:t>των</a:t>
                      </a:r>
                      <a:r>
                        <a:rPr sz="1400" dirty="0"/>
                        <a:t> </a:t>
                      </a:r>
                      <a:r>
                        <a:rPr sz="1400" dirty="0" err="1"/>
                        <a:t>δερμ</a:t>
                      </a:r>
                      <a:r>
                        <a:rPr sz="1400" dirty="0"/>
                        <a:t>α</a:t>
                      </a:r>
                      <a:r>
                        <a:rPr sz="1400" dirty="0" err="1"/>
                        <a:t>τικών</a:t>
                      </a:r>
                      <a:r>
                        <a:rPr sz="1400" dirty="0"/>
                        <a:t> β</a:t>
                      </a:r>
                      <a:r>
                        <a:rPr sz="1400" dirty="0" err="1"/>
                        <a:t>λ</a:t>
                      </a:r>
                      <a:r>
                        <a:rPr sz="1400" dirty="0"/>
                        <a:t>αβ</a:t>
                      </a:r>
                      <a:r>
                        <a:rPr sz="1400" dirty="0" err="1"/>
                        <a:t>ών</a:t>
                      </a:r>
                      <a:endParaRPr sz="1400" dirty="0"/>
                    </a:p>
                  </a:txBody>
                  <a:tcPr/>
                </a:tc>
                <a:extLst>
                  <a:ext uri="{0D108BD9-81ED-4DB2-BD59-A6C34878D82A}">
                    <a16:rowId xmlns:a16="http://schemas.microsoft.com/office/drawing/2014/main" val="10003"/>
                  </a:ext>
                </a:extLst>
              </a:tr>
              <a:tr h="420767">
                <a:tc>
                  <a:txBody>
                    <a:bodyPr/>
                    <a:lstStyle/>
                    <a:p>
                      <a:pPr>
                        <a:defRPr sz="1200"/>
                      </a:pPr>
                      <a:r>
                        <a:rPr sz="1400" b="1"/>
                        <a:t>Οικογενειακό ιστορικό</a:t>
                      </a:r>
                    </a:p>
                  </a:txBody>
                  <a:tcPr/>
                </a:tc>
                <a:tc>
                  <a:txBody>
                    <a:bodyPr/>
                    <a:lstStyle/>
                    <a:p>
                      <a:pPr>
                        <a:defRPr sz="1200"/>
                      </a:pPr>
                      <a:r>
                        <a:rPr sz="1400" dirty="0" err="1"/>
                        <a:t>Οικογενει</a:t>
                      </a:r>
                      <a:r>
                        <a:rPr sz="1400" dirty="0"/>
                        <a:t>α</a:t>
                      </a:r>
                      <a:r>
                        <a:rPr sz="1400" dirty="0" err="1"/>
                        <a:t>κό</a:t>
                      </a:r>
                      <a:r>
                        <a:rPr sz="1400" dirty="0"/>
                        <a:t> </a:t>
                      </a:r>
                      <a:r>
                        <a:rPr sz="1400" dirty="0" err="1"/>
                        <a:t>ιστορικό</a:t>
                      </a:r>
                      <a:r>
                        <a:rPr sz="1400" dirty="0"/>
                        <a:t> </a:t>
                      </a:r>
                      <a:r>
                        <a:rPr sz="1400" dirty="0" err="1"/>
                        <a:t>δερμ</a:t>
                      </a:r>
                      <a:r>
                        <a:rPr sz="1400" dirty="0"/>
                        <a:t>α</a:t>
                      </a:r>
                      <a:r>
                        <a:rPr sz="1400" dirty="0" err="1"/>
                        <a:t>τικών</a:t>
                      </a:r>
                      <a:r>
                        <a:rPr sz="1400" dirty="0"/>
                        <a:t> πα</a:t>
                      </a:r>
                      <a:r>
                        <a:rPr sz="1400" dirty="0" err="1"/>
                        <a:t>θήσεων</a:t>
                      </a:r>
                      <a:endParaRPr sz="1400" dirty="0"/>
                    </a:p>
                  </a:txBody>
                  <a:tcPr/>
                </a:tc>
                <a:extLst>
                  <a:ext uri="{0D108BD9-81ED-4DB2-BD59-A6C34878D82A}">
                    <a16:rowId xmlns:a16="http://schemas.microsoft.com/office/drawing/2014/main" val="10004"/>
                  </a:ext>
                </a:extLst>
              </a:tr>
              <a:tr h="571500">
                <a:tc>
                  <a:txBody>
                    <a:bodyPr/>
                    <a:lstStyle/>
                    <a:p>
                      <a:pPr>
                        <a:defRPr sz="1200"/>
                      </a:pPr>
                      <a:r>
                        <a:rPr sz="1400" b="1" dirty="0" err="1"/>
                        <a:t>Κοινωνικό</a:t>
                      </a:r>
                      <a:r>
                        <a:rPr sz="1400" b="1" dirty="0"/>
                        <a:t> </a:t>
                      </a:r>
                      <a:r>
                        <a:rPr sz="1400" b="1" dirty="0" err="1"/>
                        <a:t>ιστορικό</a:t>
                      </a:r>
                      <a:endParaRPr sz="1400" b="1" dirty="0"/>
                    </a:p>
                  </a:txBody>
                  <a:tcPr/>
                </a:tc>
                <a:tc>
                  <a:txBody>
                    <a:bodyPr/>
                    <a:lstStyle/>
                    <a:p>
                      <a:pPr>
                        <a:defRPr sz="1200"/>
                      </a:pPr>
                      <a:r>
                        <a:rPr sz="1400" dirty="0" err="1"/>
                        <a:t>Ε</a:t>
                      </a:r>
                      <a:r>
                        <a:rPr sz="1400" dirty="0"/>
                        <a:t>π</a:t>
                      </a:r>
                      <a:r>
                        <a:rPr sz="1400" dirty="0" err="1"/>
                        <a:t>άγγελμ</a:t>
                      </a:r>
                      <a:r>
                        <a:rPr sz="1400" dirty="0"/>
                        <a:t>α (</a:t>
                      </a:r>
                      <a:r>
                        <a:rPr sz="1400" dirty="0" err="1"/>
                        <a:t>συμ</a:t>
                      </a:r>
                      <a:r>
                        <a:rPr sz="1400" dirty="0"/>
                        <a:t>π</a:t>
                      </a:r>
                      <a:r>
                        <a:rPr sz="1400" dirty="0" err="1"/>
                        <a:t>εριλ</a:t>
                      </a:r>
                      <a:r>
                        <a:rPr sz="1400" dirty="0"/>
                        <a:t>α</a:t>
                      </a:r>
                      <a:r>
                        <a:rPr sz="1400" dirty="0" err="1"/>
                        <a:t>μ</a:t>
                      </a:r>
                      <a:r>
                        <a:rPr sz="1400" dirty="0"/>
                        <a:t>βα</a:t>
                      </a:r>
                      <a:r>
                        <a:rPr sz="1400" dirty="0" err="1"/>
                        <a:t>νομένων</a:t>
                      </a:r>
                      <a:r>
                        <a:rPr sz="1400" dirty="0"/>
                        <a:t> </a:t>
                      </a:r>
                      <a:r>
                        <a:rPr sz="1400" dirty="0" err="1"/>
                        <a:t>δερμ</a:t>
                      </a:r>
                      <a:r>
                        <a:rPr sz="1400" dirty="0"/>
                        <a:t>α</a:t>
                      </a:r>
                      <a:r>
                        <a:rPr sz="1400" dirty="0" err="1"/>
                        <a:t>τικών</a:t>
                      </a:r>
                      <a:r>
                        <a:rPr sz="1400" dirty="0"/>
                        <a:t> </a:t>
                      </a:r>
                      <a:r>
                        <a:rPr sz="1400" dirty="0" err="1"/>
                        <a:t>εκθέσεων</a:t>
                      </a:r>
                      <a:r>
                        <a:rPr sz="1400" dirty="0"/>
                        <a:t> </a:t>
                      </a:r>
                      <a:r>
                        <a:rPr sz="1400" dirty="0" err="1"/>
                        <a:t>στην</a:t>
                      </a:r>
                      <a:r>
                        <a:rPr sz="1400" dirty="0"/>
                        <a:t> </a:t>
                      </a:r>
                      <a:r>
                        <a:rPr sz="1400" dirty="0" err="1"/>
                        <a:t>εργ</a:t>
                      </a:r>
                      <a:r>
                        <a:rPr sz="1400" dirty="0"/>
                        <a:t>α</a:t>
                      </a:r>
                      <a:r>
                        <a:rPr sz="1400" dirty="0" err="1"/>
                        <a:t>σί</a:t>
                      </a:r>
                      <a:r>
                        <a:rPr sz="1400" dirty="0"/>
                        <a:t>α)</a:t>
                      </a:r>
                    </a:p>
                    <a:p>
                      <a:pPr>
                        <a:defRPr sz="1200"/>
                      </a:pPr>
                      <a:r>
                        <a:rPr sz="1400" dirty="0" err="1"/>
                        <a:t>Βελτίωση</a:t>
                      </a:r>
                      <a:r>
                        <a:rPr sz="1400" dirty="0"/>
                        <a:t> </a:t>
                      </a:r>
                      <a:r>
                        <a:rPr sz="1400" dirty="0" err="1"/>
                        <a:t>των</a:t>
                      </a:r>
                      <a:r>
                        <a:rPr sz="1400" dirty="0"/>
                        <a:t> β</a:t>
                      </a:r>
                      <a:r>
                        <a:rPr sz="1400" dirty="0" err="1"/>
                        <a:t>λ</a:t>
                      </a:r>
                      <a:r>
                        <a:rPr sz="1400" dirty="0"/>
                        <a:t>αβ</a:t>
                      </a:r>
                      <a:r>
                        <a:rPr sz="1400" dirty="0" err="1"/>
                        <a:t>ών</a:t>
                      </a:r>
                      <a:r>
                        <a:rPr sz="1400" dirty="0"/>
                        <a:t> </a:t>
                      </a:r>
                      <a:r>
                        <a:rPr sz="1400" dirty="0" err="1"/>
                        <a:t>ότ</a:t>
                      </a:r>
                      <a:r>
                        <a:rPr sz="1400" dirty="0"/>
                        <a:t>α</a:t>
                      </a:r>
                      <a:r>
                        <a:rPr sz="1400" dirty="0" err="1"/>
                        <a:t>ν</a:t>
                      </a:r>
                      <a:r>
                        <a:rPr sz="1400" dirty="0"/>
                        <a:t> </a:t>
                      </a:r>
                      <a:r>
                        <a:rPr sz="1400" dirty="0" err="1"/>
                        <a:t>ο</a:t>
                      </a:r>
                      <a:r>
                        <a:rPr sz="1400" dirty="0"/>
                        <a:t> α</a:t>
                      </a:r>
                      <a:r>
                        <a:rPr sz="1400" dirty="0" err="1"/>
                        <a:t>σθενής</a:t>
                      </a:r>
                      <a:r>
                        <a:rPr sz="1400" dirty="0"/>
                        <a:t> απ</a:t>
                      </a:r>
                      <a:r>
                        <a:rPr sz="1400" dirty="0" err="1"/>
                        <a:t>ουσιάζει</a:t>
                      </a:r>
                      <a:r>
                        <a:rPr sz="1400" dirty="0"/>
                        <a:t> απ</a:t>
                      </a:r>
                      <a:r>
                        <a:rPr sz="1400" dirty="0" err="1"/>
                        <a:t>ό</a:t>
                      </a:r>
                      <a:r>
                        <a:rPr sz="1400" dirty="0"/>
                        <a:t> </a:t>
                      </a:r>
                      <a:r>
                        <a:rPr sz="1400" dirty="0" err="1"/>
                        <a:t>την</a:t>
                      </a:r>
                      <a:r>
                        <a:rPr sz="1400" dirty="0"/>
                        <a:t> </a:t>
                      </a:r>
                      <a:r>
                        <a:rPr sz="1400" dirty="0" err="1"/>
                        <a:t>εργ</a:t>
                      </a:r>
                      <a:r>
                        <a:rPr sz="1400" dirty="0"/>
                        <a:t>α</a:t>
                      </a:r>
                      <a:r>
                        <a:rPr sz="1400" dirty="0" err="1"/>
                        <a:t>σί</a:t>
                      </a:r>
                      <a:r>
                        <a:rPr sz="1400" dirty="0"/>
                        <a:t>α</a:t>
                      </a:r>
                    </a:p>
                  </a:txBody>
                  <a:tcPr/>
                </a:tc>
                <a:extLst>
                  <a:ext uri="{0D108BD9-81ED-4DB2-BD59-A6C34878D82A}">
                    <a16:rowId xmlns:a16="http://schemas.microsoft.com/office/drawing/2014/main" val="10005"/>
                  </a:ext>
                </a:extLst>
              </a:tr>
              <a:tr h="394811">
                <a:tc>
                  <a:txBody>
                    <a:bodyPr/>
                    <a:lstStyle/>
                    <a:p>
                      <a:pPr>
                        <a:defRPr sz="1200"/>
                      </a:pPr>
                      <a:r>
                        <a:rPr sz="1400" b="1" dirty="0" err="1"/>
                        <a:t>Φάρμ</a:t>
                      </a:r>
                      <a:r>
                        <a:rPr sz="1400" b="1" dirty="0"/>
                        <a:t>α</a:t>
                      </a:r>
                      <a:r>
                        <a:rPr sz="1400" b="1" dirty="0" err="1"/>
                        <a:t>κ</a:t>
                      </a:r>
                      <a:r>
                        <a:rPr sz="1400" b="1" dirty="0"/>
                        <a:t>α </a:t>
                      </a:r>
                      <a:r>
                        <a:rPr sz="1400" b="1" dirty="0" err="1"/>
                        <a:t>κ</a:t>
                      </a:r>
                      <a:r>
                        <a:rPr sz="1400" b="1" dirty="0"/>
                        <a:t>α</a:t>
                      </a:r>
                      <a:r>
                        <a:rPr sz="1400" b="1" dirty="0" err="1"/>
                        <a:t>ι</a:t>
                      </a:r>
                      <a:r>
                        <a:rPr sz="1400" b="1" dirty="0"/>
                        <a:t> α</a:t>
                      </a:r>
                      <a:r>
                        <a:rPr sz="1400" b="1" dirty="0" err="1"/>
                        <a:t>λλεργίες</a:t>
                      </a:r>
                      <a:endParaRPr sz="1400" b="1" dirty="0"/>
                    </a:p>
                  </a:txBody>
                  <a:tcPr/>
                </a:tc>
                <a:tc>
                  <a:txBody>
                    <a:bodyPr/>
                    <a:lstStyle/>
                    <a:p>
                      <a:pPr>
                        <a:defRPr sz="1200"/>
                      </a:pPr>
                      <a:r>
                        <a:rPr sz="1400" dirty="0" err="1"/>
                        <a:t>Τ</a:t>
                      </a:r>
                      <a:r>
                        <a:rPr sz="1400" dirty="0"/>
                        <a:t>α</a:t>
                      </a:r>
                      <a:r>
                        <a:rPr sz="1400" dirty="0" err="1"/>
                        <a:t>κτική</a:t>
                      </a:r>
                      <a:r>
                        <a:rPr sz="1400" dirty="0"/>
                        <a:t>, π</a:t>
                      </a:r>
                      <a:r>
                        <a:rPr sz="1400" dirty="0" err="1"/>
                        <a:t>ρόσφ</a:t>
                      </a:r>
                      <a:r>
                        <a:rPr sz="1400" dirty="0"/>
                        <a:t>α</a:t>
                      </a:r>
                      <a:r>
                        <a:rPr sz="1400" dirty="0" err="1"/>
                        <a:t>τη</a:t>
                      </a:r>
                      <a:r>
                        <a:rPr sz="1400" dirty="0"/>
                        <a:t> </a:t>
                      </a:r>
                      <a:r>
                        <a:rPr sz="1400" dirty="0" err="1"/>
                        <a:t>κ</a:t>
                      </a:r>
                      <a:r>
                        <a:rPr sz="1400" dirty="0"/>
                        <a:t>α</a:t>
                      </a:r>
                      <a:r>
                        <a:rPr sz="1400" dirty="0" err="1"/>
                        <a:t>ι</a:t>
                      </a:r>
                      <a:r>
                        <a:rPr sz="1400" dirty="0"/>
                        <a:t> </a:t>
                      </a:r>
                      <a:r>
                        <a:rPr sz="1400" dirty="0" err="1"/>
                        <a:t>χωρίς</a:t>
                      </a:r>
                      <a:r>
                        <a:rPr sz="1400" dirty="0"/>
                        <a:t> </a:t>
                      </a:r>
                      <a:r>
                        <a:rPr sz="1400" dirty="0" err="1"/>
                        <a:t>συντ</a:t>
                      </a:r>
                      <a:r>
                        <a:rPr sz="1400" dirty="0"/>
                        <a:t>α</a:t>
                      </a:r>
                      <a:r>
                        <a:rPr sz="1400" dirty="0" err="1"/>
                        <a:t>γή</a:t>
                      </a:r>
                      <a:r>
                        <a:rPr sz="1400" dirty="0"/>
                        <a:t> </a:t>
                      </a:r>
                      <a:r>
                        <a:rPr sz="1400" dirty="0" err="1"/>
                        <a:t>φ</a:t>
                      </a:r>
                      <a:r>
                        <a:rPr sz="1400" dirty="0"/>
                        <a:t>α</a:t>
                      </a:r>
                      <a:r>
                        <a:rPr sz="1400" dirty="0" err="1"/>
                        <a:t>ρμ</a:t>
                      </a:r>
                      <a:r>
                        <a:rPr sz="1400" dirty="0"/>
                        <a:t>α</a:t>
                      </a:r>
                      <a:r>
                        <a:rPr sz="1400" dirty="0" err="1"/>
                        <a:t>κευτική</a:t>
                      </a:r>
                      <a:r>
                        <a:rPr sz="1400" dirty="0"/>
                        <a:t> α</a:t>
                      </a:r>
                      <a:r>
                        <a:rPr sz="1400" dirty="0" err="1"/>
                        <a:t>γωγή</a:t>
                      </a:r>
                      <a:endParaRPr sz="1400" dirty="0"/>
                    </a:p>
                  </a:txBody>
                  <a:tcPr/>
                </a:tc>
                <a:extLst>
                  <a:ext uri="{0D108BD9-81ED-4DB2-BD59-A6C34878D82A}">
                    <a16:rowId xmlns:a16="http://schemas.microsoft.com/office/drawing/2014/main" val="10006"/>
                  </a:ext>
                </a:extLst>
              </a:tr>
              <a:tr h="571500">
                <a:tc>
                  <a:txBody>
                    <a:bodyPr/>
                    <a:lstStyle/>
                    <a:p>
                      <a:pPr>
                        <a:defRPr sz="1200"/>
                      </a:pPr>
                      <a:r>
                        <a:rPr sz="1400" b="1" dirty="0" err="1"/>
                        <a:t>Ε</a:t>
                      </a:r>
                      <a:r>
                        <a:rPr sz="1400" b="1" dirty="0"/>
                        <a:t>π</a:t>
                      </a:r>
                      <a:r>
                        <a:rPr sz="1400" b="1" dirty="0" err="1"/>
                        <a:t>ίδρ</a:t>
                      </a:r>
                      <a:r>
                        <a:rPr sz="1400" b="1" dirty="0"/>
                        <a:t>α</a:t>
                      </a:r>
                      <a:r>
                        <a:rPr sz="1400" b="1" dirty="0" err="1"/>
                        <a:t>ση</a:t>
                      </a:r>
                      <a:r>
                        <a:rPr sz="1400" b="1" dirty="0"/>
                        <a:t> </a:t>
                      </a:r>
                      <a:r>
                        <a:rPr sz="1400" b="1" dirty="0" err="1"/>
                        <a:t>στην</a:t>
                      </a:r>
                      <a:r>
                        <a:rPr sz="1400" b="1" dirty="0"/>
                        <a:t> π</a:t>
                      </a:r>
                      <a:r>
                        <a:rPr sz="1400" b="1" dirty="0" err="1"/>
                        <a:t>οιότητ</a:t>
                      </a:r>
                      <a:r>
                        <a:rPr sz="1400" b="1" dirty="0"/>
                        <a:t>α </a:t>
                      </a:r>
                      <a:r>
                        <a:rPr sz="1400" b="1" dirty="0" err="1"/>
                        <a:t>ζωής</a:t>
                      </a:r>
                      <a:endParaRPr sz="1400" b="1" dirty="0"/>
                    </a:p>
                  </a:txBody>
                  <a:tcPr/>
                </a:tc>
                <a:tc>
                  <a:txBody>
                    <a:bodyPr/>
                    <a:lstStyle/>
                    <a:p>
                      <a:pPr>
                        <a:defRPr sz="1200"/>
                      </a:pPr>
                      <a:r>
                        <a:rPr sz="1400" dirty="0" err="1"/>
                        <a:t>Ε</a:t>
                      </a:r>
                      <a:r>
                        <a:rPr sz="1400" dirty="0"/>
                        <a:t>π</a:t>
                      </a:r>
                      <a:r>
                        <a:rPr sz="1400" dirty="0" err="1"/>
                        <a:t>ίδρ</a:t>
                      </a:r>
                      <a:r>
                        <a:rPr sz="1400" dirty="0"/>
                        <a:t>α</a:t>
                      </a:r>
                      <a:r>
                        <a:rPr sz="1400" dirty="0" err="1"/>
                        <a:t>ση</a:t>
                      </a:r>
                      <a:r>
                        <a:rPr sz="1400" dirty="0"/>
                        <a:t> </a:t>
                      </a:r>
                      <a:r>
                        <a:rPr sz="1400" dirty="0" err="1"/>
                        <a:t>της</a:t>
                      </a:r>
                      <a:r>
                        <a:rPr sz="1400" dirty="0"/>
                        <a:t> </a:t>
                      </a:r>
                      <a:r>
                        <a:rPr sz="1400" dirty="0" err="1"/>
                        <a:t>δερμ</a:t>
                      </a:r>
                      <a:r>
                        <a:rPr sz="1400" dirty="0"/>
                        <a:t>α</a:t>
                      </a:r>
                      <a:r>
                        <a:rPr sz="1400" dirty="0" err="1"/>
                        <a:t>τικής</a:t>
                      </a:r>
                      <a:r>
                        <a:rPr sz="1400" dirty="0"/>
                        <a:t> π</a:t>
                      </a:r>
                      <a:r>
                        <a:rPr sz="1400" dirty="0" err="1"/>
                        <a:t>άθησης</a:t>
                      </a:r>
                      <a:r>
                        <a:rPr sz="1400" dirty="0"/>
                        <a:t> </a:t>
                      </a:r>
                      <a:r>
                        <a:rPr sz="1400" dirty="0" err="1"/>
                        <a:t>κ</a:t>
                      </a:r>
                      <a:r>
                        <a:rPr sz="1400" dirty="0"/>
                        <a:t>α</a:t>
                      </a:r>
                      <a:r>
                        <a:rPr sz="1400" dirty="0" err="1"/>
                        <a:t>ι</a:t>
                      </a:r>
                      <a:r>
                        <a:rPr sz="1400" dirty="0"/>
                        <a:t> </a:t>
                      </a:r>
                      <a:r>
                        <a:rPr sz="1400" dirty="0" err="1"/>
                        <a:t>σχετικές</a:t>
                      </a:r>
                      <a:r>
                        <a:rPr sz="1400" dirty="0"/>
                        <a:t> α</a:t>
                      </a:r>
                      <a:r>
                        <a:rPr sz="1400" dirty="0" err="1"/>
                        <a:t>νησυχίες</a:t>
                      </a:r>
                      <a:endParaRPr sz="1400" dirty="0"/>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pot Check | Melanoma in situ">
            <a:extLst>
              <a:ext uri="{FF2B5EF4-FFF2-40B4-BE49-F238E27FC236}">
                <a16:creationId xmlns:a16="http://schemas.microsoft.com/office/drawing/2014/main" id="{F514C5B5-2A8B-1940-8AC4-12E3A7430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9407" y="1703822"/>
            <a:ext cx="5792305" cy="4338638"/>
          </a:xfrm>
          <a:prstGeom prst="rect">
            <a:avLst/>
          </a:prstGeom>
          <a:noFill/>
          <a:extLst>
            <a:ext uri="{909E8E84-426E-40DD-AFC4-6F175D3DCCD1}">
              <a14:hiddenFill xmlns:a14="http://schemas.microsoft.com/office/drawing/2010/main">
                <a:solidFill>
                  <a:srgbClr val="FFFFFF"/>
                </a:solidFill>
              </a14:hiddenFill>
            </a:ext>
          </a:extLst>
        </p:spPr>
      </p:pic>
      <p:sp>
        <p:nvSpPr>
          <p:cNvPr id="7" name="Τίτλος 6">
            <a:extLst>
              <a:ext uri="{FF2B5EF4-FFF2-40B4-BE49-F238E27FC236}">
                <a16:creationId xmlns:a16="http://schemas.microsoft.com/office/drawing/2014/main" id="{231BFDAE-32A2-FC47-8E17-F590C7EEEA0B}"/>
              </a:ext>
            </a:extLst>
          </p:cNvPr>
          <p:cNvSpPr txBox="1">
            <a:spLocks noGrp="1"/>
          </p:cNvSpPr>
          <p:nvPr>
            <p:ph type="title"/>
          </p:nvPr>
        </p:nvSpPr>
        <p:spPr>
          <a:xfrm>
            <a:off x="838200" y="815540"/>
            <a:ext cx="4310795" cy="424732"/>
          </a:xfrm>
          <a:prstGeom prst="rect">
            <a:avLst/>
          </a:prstGeom>
          <a:noFill/>
        </p:spPr>
        <p:txBody>
          <a:bodyPr wrap="none">
            <a:spAutoFit/>
          </a:bodyPr>
          <a:lstStyle/>
          <a:p>
            <a:pPr>
              <a:defRPr sz="2000" b="1"/>
            </a:pPr>
            <a:r>
              <a:rPr sz="2400" dirty="0" err="1"/>
              <a:t>Λήψη</a:t>
            </a:r>
            <a:r>
              <a:rPr sz="2400" dirty="0"/>
              <a:t> </a:t>
            </a:r>
            <a:r>
              <a:rPr sz="2400" dirty="0" err="1"/>
              <a:t>δερμ</a:t>
            </a:r>
            <a:r>
              <a:rPr sz="2400" dirty="0"/>
              <a:t>α</a:t>
            </a:r>
            <a:r>
              <a:rPr sz="2400" dirty="0" err="1"/>
              <a:t>τολογικού</a:t>
            </a:r>
            <a:r>
              <a:rPr sz="2400" dirty="0"/>
              <a:t> </a:t>
            </a:r>
            <a:r>
              <a:rPr sz="2400" dirty="0" err="1"/>
              <a:t>ιστορικού</a:t>
            </a:r>
            <a:endParaRPr sz="2400" dirty="0"/>
          </a:p>
        </p:txBody>
      </p:sp>
      <p:sp>
        <p:nvSpPr>
          <p:cNvPr id="9" name="TextBox 8">
            <a:extLst>
              <a:ext uri="{FF2B5EF4-FFF2-40B4-BE49-F238E27FC236}">
                <a16:creationId xmlns:a16="http://schemas.microsoft.com/office/drawing/2014/main" id="{C9261057-953B-AD4E-8700-526A9C2162D1}"/>
              </a:ext>
            </a:extLst>
          </p:cNvPr>
          <p:cNvSpPr txBox="1"/>
          <p:nvPr/>
        </p:nvSpPr>
        <p:spPr>
          <a:xfrm>
            <a:off x="4929188" y="5736818"/>
            <a:ext cx="6707980" cy="646331"/>
          </a:xfrm>
          <a:prstGeom prst="rect">
            <a:avLst/>
          </a:prstGeom>
          <a:solidFill>
            <a:schemeClr val="bg1"/>
          </a:solidFill>
        </p:spPr>
        <p:txBody>
          <a:bodyPr wrap="square">
            <a:spAutoFit/>
          </a:bodyPr>
          <a:lstStyle/>
          <a:p>
            <a:pPr marL="285750" indent="-285750">
              <a:buFont typeface="Arial" panose="020B0604020202020204" pitchFamily="34" charset="0"/>
              <a:buChar char="•"/>
              <a:defRPr sz="1200"/>
            </a:pPr>
            <a:r>
              <a:rPr lang="el-GR" sz="1800" i="1" dirty="0"/>
              <a:t>Ιστορικό ηλιακών εγκαυμάτων και χρήσης μηχανών μαυρίσματος</a:t>
            </a:r>
          </a:p>
          <a:p>
            <a:pPr marL="285750" indent="-285750">
              <a:buFont typeface="Arial" panose="020B0604020202020204" pitchFamily="34" charset="0"/>
              <a:buChar char="•"/>
              <a:defRPr sz="1200"/>
            </a:pPr>
            <a:r>
              <a:rPr lang="el-GR" sz="1800" i="1" dirty="0"/>
              <a:t>Τύπος δέρματος </a:t>
            </a:r>
          </a:p>
        </p:txBody>
      </p:sp>
    </p:spTree>
    <p:extLst>
      <p:ext uri="{BB962C8B-B14F-4D97-AF65-F5344CB8AC3E}">
        <p14:creationId xmlns:p14="http://schemas.microsoft.com/office/powerpoint/2010/main" val="2218445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1E5"/>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7E05BC-C73B-2C4D-85F7-A58509CE580D}"/>
              </a:ext>
            </a:extLst>
          </p:cNvPr>
          <p:cNvSpPr>
            <a:spLocks noGrp="1"/>
          </p:cNvSpPr>
          <p:nvPr>
            <p:ph type="title"/>
          </p:nvPr>
        </p:nvSpPr>
        <p:spPr/>
        <p:txBody>
          <a:bodyPr/>
          <a:lstStyle/>
          <a:p>
            <a:endParaRPr lang="el-GR"/>
          </a:p>
        </p:txBody>
      </p:sp>
      <p:pic>
        <p:nvPicPr>
          <p:cNvPr id="4098" name="Picture 2" descr="What's Your Phototype—And Should It Affect Your Skincare ...">
            <a:extLst>
              <a:ext uri="{FF2B5EF4-FFF2-40B4-BE49-F238E27FC236}">
                <a16:creationId xmlns:a16="http://schemas.microsoft.com/office/drawing/2014/main" id="{2905E2A4-D3E7-3D40-B08B-27D3D5AD9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81171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ETERMINE YOUR SKIN PHOTOTYPE - INNOAESTHETICS">
            <a:extLst>
              <a:ext uri="{FF2B5EF4-FFF2-40B4-BE49-F238E27FC236}">
                <a16:creationId xmlns:a16="http://schemas.microsoft.com/office/drawing/2014/main" id="{513D0D31-F2FA-9C44-881D-68A4CEBC6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5339" y="4347746"/>
            <a:ext cx="4011612" cy="202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99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E277D1-611D-9040-A961-89F007C652C7}"/>
              </a:ext>
            </a:extLst>
          </p:cNvPr>
          <p:cNvSpPr>
            <a:spLocks noGrp="1"/>
          </p:cNvSpPr>
          <p:nvPr>
            <p:ph type="title"/>
          </p:nvPr>
        </p:nvSpPr>
        <p:spPr>
          <a:xfrm>
            <a:off x="566738" y="160337"/>
            <a:ext cx="10515600" cy="1325563"/>
          </a:xfrm>
        </p:spPr>
        <p:txBody>
          <a:bodyPr>
            <a:normAutofit/>
          </a:bodyPr>
          <a:lstStyle/>
          <a:p>
            <a:r>
              <a:rPr lang="el-GR" sz="3600" dirty="0"/>
              <a:t>Κλινική Εξέταση </a:t>
            </a:r>
          </a:p>
        </p:txBody>
      </p:sp>
      <p:graphicFrame>
        <p:nvGraphicFramePr>
          <p:cNvPr id="3" name="Διάγραμμα 2">
            <a:extLst>
              <a:ext uri="{FF2B5EF4-FFF2-40B4-BE49-F238E27FC236}">
                <a16:creationId xmlns:a16="http://schemas.microsoft.com/office/drawing/2014/main" id="{67E66943-B6AE-DE46-B7F7-0A7C1471A7AA}"/>
              </a:ext>
            </a:extLst>
          </p:cNvPr>
          <p:cNvGraphicFramePr/>
          <p:nvPr>
            <p:extLst>
              <p:ext uri="{D42A27DB-BD31-4B8C-83A1-F6EECF244321}">
                <p14:modId xmlns:p14="http://schemas.microsoft.com/office/powerpoint/2010/main" val="2517134773"/>
              </p:ext>
            </p:extLst>
          </p:nvPr>
        </p:nvGraphicFramePr>
        <p:xfrm>
          <a:off x="4484687" y="1485900"/>
          <a:ext cx="6869113" cy="4123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Annual Skin Examination | U.S. Dermatology Partners">
            <a:extLst>
              <a:ext uri="{FF2B5EF4-FFF2-40B4-BE49-F238E27FC236}">
                <a16:creationId xmlns:a16="http://schemas.microsoft.com/office/drawing/2014/main" id="{F472E1EC-F319-8A42-BEB8-C23BFD717F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9400" y="2266950"/>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39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a:extLst>
              <a:ext uri="{FF2B5EF4-FFF2-40B4-BE49-F238E27FC236}">
                <a16:creationId xmlns:a16="http://schemas.microsoft.com/office/drawing/2014/main" id="{A7F4C38E-C528-5057-130A-D5C54103A316}"/>
              </a:ext>
            </a:extLst>
          </p:cNvPr>
          <p:cNvSpPr>
            <a:spLocks noGrp="1" noChangeArrowheads="1"/>
          </p:cNvSpPr>
          <p:nvPr>
            <p:ph type="title"/>
          </p:nvPr>
        </p:nvSpPr>
        <p:spPr>
          <a:xfrm>
            <a:off x="963613" y="335515"/>
            <a:ext cx="8523288" cy="812800"/>
          </a:xfrm>
        </p:spPr>
        <p:txBody>
          <a:bodyPr>
            <a:normAutofit/>
          </a:bodyPr>
          <a:lstStyle/>
          <a:p>
            <a:pPr eaLnBrk="1" hangingPunct="1"/>
            <a:r>
              <a:rPr lang="el-GR" altLang="en-US" sz="3200" dirty="0">
                <a:latin typeface="Arial" panose="020B0604020202020204" pitchFamily="34" charset="0"/>
                <a:cs typeface="Arial" panose="020B0604020202020204" pitchFamily="34" charset="0"/>
              </a:rPr>
              <a:t>Πώς περιγράφουμε ένα εξάνθημα</a:t>
            </a:r>
            <a:r>
              <a:rPr lang="en-US" altLang="en-US" sz="3200" dirty="0">
                <a:latin typeface="Arial" panose="020B0604020202020204" pitchFamily="34" charset="0"/>
                <a:cs typeface="Arial" panose="020B0604020202020204" pitchFamily="34" charset="0"/>
              </a:rPr>
              <a:t>;</a:t>
            </a:r>
          </a:p>
        </p:txBody>
      </p:sp>
      <p:graphicFrame>
        <p:nvGraphicFramePr>
          <p:cNvPr id="4" name="Table 3">
            <a:extLst>
              <a:ext uri="{FF2B5EF4-FFF2-40B4-BE49-F238E27FC236}">
                <a16:creationId xmlns:a16="http://schemas.microsoft.com/office/drawing/2014/main" id="{9C3940CF-4E6A-5D84-3070-CE3EAC7DE3C0}"/>
              </a:ext>
            </a:extLst>
          </p:cNvPr>
          <p:cNvGraphicFramePr>
            <a:graphicFrameLocks noGrp="1"/>
          </p:cNvGraphicFramePr>
          <p:nvPr>
            <p:extLst>
              <p:ext uri="{D42A27DB-BD31-4B8C-83A1-F6EECF244321}">
                <p14:modId xmlns:p14="http://schemas.microsoft.com/office/powerpoint/2010/main" val="3442331820"/>
              </p:ext>
            </p:extLst>
          </p:nvPr>
        </p:nvGraphicFramePr>
        <p:xfrm>
          <a:off x="1765301" y="1814310"/>
          <a:ext cx="7721600" cy="3674650"/>
        </p:xfrm>
        <a:graphic>
          <a:graphicData uri="http://schemas.openxmlformats.org/drawingml/2006/table">
            <a:tbl>
              <a:tblPr firstRow="1" bandRow="1">
                <a:tableStyleId>{5940675A-B579-460E-94D1-54222C63F5DA}</a:tableStyleId>
              </a:tblPr>
              <a:tblGrid>
                <a:gridCol w="2686908">
                  <a:extLst>
                    <a:ext uri="{9D8B030D-6E8A-4147-A177-3AD203B41FA5}">
                      <a16:colId xmlns:a16="http://schemas.microsoft.com/office/drawing/2014/main" val="20000"/>
                    </a:ext>
                  </a:extLst>
                </a:gridCol>
                <a:gridCol w="5034692">
                  <a:extLst>
                    <a:ext uri="{9D8B030D-6E8A-4147-A177-3AD203B41FA5}">
                      <a16:colId xmlns:a16="http://schemas.microsoft.com/office/drawing/2014/main" val="20001"/>
                    </a:ext>
                  </a:extLst>
                </a:gridCol>
              </a:tblGrid>
              <a:tr h="329563">
                <a:tc>
                  <a:txBody>
                    <a:bodyPr/>
                    <a:lstStyle/>
                    <a:p>
                      <a:r>
                        <a:rPr lang="el-GR" sz="1600" dirty="0">
                          <a:solidFill>
                            <a:schemeClr val="bg1"/>
                          </a:solidFill>
                        </a:rPr>
                        <a:t>Δερματικές βλάβες</a:t>
                      </a:r>
                      <a:endParaRPr lang="en-US" sz="1600" dirty="0">
                        <a:solidFill>
                          <a:schemeClr val="bg1"/>
                        </a:solidFill>
                        <a:latin typeface="Arial" panose="020B0604020202020204" pitchFamily="34" charset="0"/>
                        <a:cs typeface="Arial" panose="020B0604020202020204" pitchFamily="34" charset="0"/>
                      </a:endParaRPr>
                    </a:p>
                  </a:txBody>
                  <a:tcPr marL="81280" marR="81280" marT="40631" marB="40631">
                    <a:solidFill>
                      <a:srgbClr val="0070C0"/>
                    </a:solidFill>
                  </a:tcPr>
                </a:tc>
                <a:tc>
                  <a:txBody>
                    <a:bodyPr/>
                    <a:lstStyle/>
                    <a:p>
                      <a:r>
                        <a:rPr lang="el-GR" sz="1600" dirty="0">
                          <a:solidFill>
                            <a:schemeClr val="bg1"/>
                          </a:solidFill>
                        </a:rPr>
                        <a:t>Χαρακτηριστικά</a:t>
                      </a:r>
                      <a:endParaRPr lang="en-US" sz="1600" dirty="0">
                        <a:solidFill>
                          <a:schemeClr val="bg1"/>
                        </a:solidFill>
                        <a:latin typeface="Arial" panose="020B0604020202020204" pitchFamily="34" charset="0"/>
                        <a:cs typeface="Arial" panose="020B0604020202020204" pitchFamily="34" charset="0"/>
                      </a:endParaRPr>
                    </a:p>
                  </a:txBody>
                  <a:tcPr marL="81280" marR="81280" marT="40631" marB="40631">
                    <a:solidFill>
                      <a:srgbClr val="0070C0"/>
                    </a:solidFill>
                  </a:tcPr>
                </a:tc>
                <a:extLst>
                  <a:ext uri="{0D108BD9-81ED-4DB2-BD59-A6C34878D82A}">
                    <a16:rowId xmlns:a16="http://schemas.microsoft.com/office/drawing/2014/main" val="10000"/>
                  </a:ext>
                </a:extLst>
              </a:tr>
              <a:tr h="476711">
                <a:tc>
                  <a:txBody>
                    <a:bodyPr/>
                    <a:lstStyle/>
                    <a:p>
                      <a:r>
                        <a:rPr lang="el-GR" sz="1600" b="1" dirty="0"/>
                        <a:t>Πρωτογενής βλάβη</a:t>
                      </a:r>
                      <a:endParaRPr lang="en-US" sz="1600" b="1" dirty="0">
                        <a:latin typeface="Arial" panose="020B0604020202020204" pitchFamily="34" charset="0"/>
                        <a:cs typeface="Arial" panose="020B0604020202020204" pitchFamily="34" charset="0"/>
                      </a:endParaRPr>
                    </a:p>
                  </a:txBody>
                  <a:tcPr marL="81280" marR="81280" marT="40631" marB="40631"/>
                </a:tc>
                <a:tc>
                  <a:txBody>
                    <a:bodyPr/>
                    <a:lstStyle/>
                    <a:p>
                      <a:r>
                        <a:rPr lang="el-GR" sz="1600" dirty="0"/>
                        <a:t>Βλατίδα, πλάκα, οζίδιο, φυσαλίδα, πομφόλυγα, φλύκταινα</a:t>
                      </a:r>
                      <a:endParaRPr lang="en-US" sz="1600" dirty="0">
                        <a:latin typeface="Arial" panose="020B0604020202020204" pitchFamily="34" charset="0"/>
                        <a:cs typeface="Arial" panose="020B0604020202020204" pitchFamily="34" charset="0"/>
                      </a:endParaRPr>
                    </a:p>
                  </a:txBody>
                  <a:tcPr marL="81280" marR="81280" marT="40631" marB="40631"/>
                </a:tc>
                <a:extLst>
                  <a:ext uri="{0D108BD9-81ED-4DB2-BD59-A6C34878D82A}">
                    <a16:rowId xmlns:a16="http://schemas.microsoft.com/office/drawing/2014/main" val="10001"/>
                  </a:ext>
                </a:extLst>
              </a:tr>
              <a:tr h="400050">
                <a:tc>
                  <a:txBody>
                    <a:bodyPr/>
                    <a:lstStyle/>
                    <a:p>
                      <a:r>
                        <a:rPr lang="el-GR" sz="1600" b="1" dirty="0"/>
                        <a:t>Χρώμα</a:t>
                      </a:r>
                      <a:endParaRPr lang="en-US" sz="1600" b="1" dirty="0">
                        <a:latin typeface="Arial" panose="020B0604020202020204" pitchFamily="34" charset="0"/>
                        <a:cs typeface="Arial" panose="020B0604020202020204" pitchFamily="34" charset="0"/>
                      </a:endParaRPr>
                    </a:p>
                  </a:txBody>
                  <a:tcPr marL="81280" marR="81280" marT="40631" marB="40631"/>
                </a:tc>
                <a:tc>
                  <a:txBody>
                    <a:bodyPr/>
                    <a:lstStyle/>
                    <a:p>
                      <a:r>
                        <a:rPr lang="el-GR" sz="1600" dirty="0"/>
                        <a:t>Ερυθρό, </a:t>
                      </a:r>
                      <a:r>
                        <a:rPr lang="el-GR" sz="1600" dirty="0" err="1"/>
                        <a:t>ερυθροιώδες</a:t>
                      </a:r>
                      <a:r>
                        <a:rPr lang="el-GR" sz="1600" dirty="0"/>
                        <a:t>, κυανό, λευκό, κίτρινο, </a:t>
                      </a:r>
                      <a:r>
                        <a:rPr lang="el-GR" sz="1600" dirty="0" err="1"/>
                        <a:t>καφεόχρωμο</a:t>
                      </a:r>
                      <a:endParaRPr lang="en-US" sz="1600" dirty="0">
                        <a:latin typeface="Arial" panose="020B0604020202020204" pitchFamily="34" charset="0"/>
                        <a:cs typeface="Arial" panose="020B0604020202020204" pitchFamily="34" charset="0"/>
                      </a:endParaRPr>
                    </a:p>
                  </a:txBody>
                  <a:tcPr marL="81280" marR="81280" marT="40631" marB="40631"/>
                </a:tc>
                <a:extLst>
                  <a:ext uri="{0D108BD9-81ED-4DB2-BD59-A6C34878D82A}">
                    <a16:rowId xmlns:a16="http://schemas.microsoft.com/office/drawing/2014/main" val="10002"/>
                  </a:ext>
                </a:extLst>
              </a:tr>
              <a:tr h="542925">
                <a:tc>
                  <a:txBody>
                    <a:bodyPr/>
                    <a:lstStyle/>
                    <a:p>
                      <a:r>
                        <a:rPr lang="el-GR" sz="1600" b="1" dirty="0"/>
                        <a:t>Περίγραμμα - σχήμα</a:t>
                      </a:r>
                      <a:endParaRPr lang="en-US" sz="1600" b="1" dirty="0">
                        <a:latin typeface="Arial" panose="020B0604020202020204" pitchFamily="34" charset="0"/>
                        <a:cs typeface="Arial" panose="020B0604020202020204" pitchFamily="34" charset="0"/>
                      </a:endParaRPr>
                    </a:p>
                  </a:txBody>
                  <a:tcPr marL="81280" marR="81280" marT="40631" marB="40631"/>
                </a:tc>
                <a:tc>
                  <a:txBody>
                    <a:bodyPr/>
                    <a:lstStyle/>
                    <a:p>
                      <a:r>
                        <a:rPr lang="el-GR" sz="1600" dirty="0"/>
                        <a:t>Σαφώς ή μη-</a:t>
                      </a:r>
                      <a:r>
                        <a:rPr lang="el-GR" sz="1600" dirty="0" err="1"/>
                        <a:t>περιγεγραμμένο</a:t>
                      </a:r>
                      <a:r>
                        <a:rPr lang="el-GR" sz="1600" dirty="0"/>
                        <a:t>, σχήμα κυκλικό, </a:t>
                      </a:r>
                      <a:r>
                        <a:rPr lang="el-GR" sz="1600" dirty="0" err="1"/>
                        <a:t>στοχοειδές</a:t>
                      </a:r>
                      <a:r>
                        <a:rPr lang="el-GR" sz="1600" dirty="0"/>
                        <a:t>, </a:t>
                      </a:r>
                      <a:r>
                        <a:rPr lang="el-GR" sz="1600" dirty="0" err="1"/>
                        <a:t>πολυκυκλικό</a:t>
                      </a:r>
                      <a:r>
                        <a:rPr lang="el-GR" sz="1600" dirty="0"/>
                        <a:t>, γραμμική</a:t>
                      </a:r>
                      <a:endParaRPr lang="en-US" sz="1600" dirty="0">
                        <a:latin typeface="Arial" panose="020B0604020202020204" pitchFamily="34" charset="0"/>
                        <a:cs typeface="Arial" panose="020B0604020202020204" pitchFamily="34" charset="0"/>
                      </a:endParaRPr>
                    </a:p>
                  </a:txBody>
                  <a:tcPr marL="81280" marR="81280" marT="40631" marB="40631"/>
                </a:tc>
                <a:extLst>
                  <a:ext uri="{0D108BD9-81ED-4DB2-BD59-A6C34878D82A}">
                    <a16:rowId xmlns:a16="http://schemas.microsoft.com/office/drawing/2014/main" val="10003"/>
                  </a:ext>
                </a:extLst>
              </a:tr>
              <a:tr h="329563">
                <a:tc>
                  <a:txBody>
                    <a:bodyPr/>
                    <a:lstStyle/>
                    <a:p>
                      <a:r>
                        <a:rPr lang="el-GR" sz="1600" b="1" dirty="0"/>
                        <a:t>Μέγεθος</a:t>
                      </a:r>
                      <a:endParaRPr lang="en-US" sz="1600" b="1" dirty="0">
                        <a:latin typeface="Arial" panose="020B0604020202020204" pitchFamily="34" charset="0"/>
                        <a:cs typeface="Arial" panose="020B0604020202020204" pitchFamily="34" charset="0"/>
                      </a:endParaRPr>
                    </a:p>
                  </a:txBody>
                  <a:tcPr marL="81280" marR="81280" marT="40631" marB="40631"/>
                </a:tc>
                <a:tc>
                  <a:txBody>
                    <a:bodyPr/>
                    <a:lstStyle/>
                    <a:p>
                      <a:endParaRPr lang="en-US" sz="1600" dirty="0">
                        <a:latin typeface="Arial" panose="020B0604020202020204" pitchFamily="34" charset="0"/>
                        <a:cs typeface="Arial" panose="020B0604020202020204" pitchFamily="34" charset="0"/>
                      </a:endParaRPr>
                    </a:p>
                  </a:txBody>
                  <a:tcPr marL="81280" marR="81280" marT="40631" marB="40631"/>
                </a:tc>
                <a:extLst>
                  <a:ext uri="{0D108BD9-81ED-4DB2-BD59-A6C34878D82A}">
                    <a16:rowId xmlns:a16="http://schemas.microsoft.com/office/drawing/2014/main" val="10004"/>
                  </a:ext>
                </a:extLst>
              </a:tr>
              <a:tr h="757039">
                <a:tc>
                  <a:txBody>
                    <a:bodyPr/>
                    <a:lstStyle/>
                    <a:p>
                      <a:r>
                        <a:rPr lang="el-GR" sz="1600" b="1" dirty="0"/>
                        <a:t>Διαταραχές επιφάνειας</a:t>
                      </a:r>
                      <a:r>
                        <a:rPr lang="en-US" sz="1600" b="1" dirty="0"/>
                        <a:t> – </a:t>
                      </a:r>
                      <a:r>
                        <a:rPr lang="el-GR" sz="1600" b="1" dirty="0"/>
                        <a:t>Δευτερογενείς βλάβες</a:t>
                      </a:r>
                      <a:endParaRPr lang="en-US" sz="1600" b="1" dirty="0">
                        <a:latin typeface="Arial" panose="020B0604020202020204" pitchFamily="34" charset="0"/>
                        <a:cs typeface="Arial" panose="020B0604020202020204" pitchFamily="34" charset="0"/>
                      </a:endParaRPr>
                    </a:p>
                  </a:txBody>
                  <a:tcPr marL="81280" marR="81280" marT="40631" marB="40631"/>
                </a:tc>
                <a:tc>
                  <a:txBody>
                    <a:bodyPr/>
                    <a:lstStyle/>
                    <a:p>
                      <a:r>
                        <a:rPr lang="el-GR" sz="1600" dirty="0"/>
                        <a:t>Απολέπιση, εφελκίδα, </a:t>
                      </a:r>
                      <a:r>
                        <a:rPr lang="el-GR" sz="1600" dirty="0" err="1"/>
                        <a:t>λειχηνοποίηση</a:t>
                      </a:r>
                      <a:r>
                        <a:rPr lang="el-GR" sz="1600" dirty="0"/>
                        <a:t>, σκλήρυνση, εξέλκωση, διάβρωση</a:t>
                      </a:r>
                      <a:endParaRPr lang="en-US" sz="1600" dirty="0">
                        <a:latin typeface="Arial" panose="020B0604020202020204" pitchFamily="34" charset="0"/>
                        <a:cs typeface="Arial" panose="020B0604020202020204" pitchFamily="34" charset="0"/>
                      </a:endParaRPr>
                    </a:p>
                  </a:txBody>
                  <a:tcPr marL="81280" marR="81280" marT="40631" marB="40631"/>
                </a:tc>
                <a:extLst>
                  <a:ext uri="{0D108BD9-81ED-4DB2-BD59-A6C34878D82A}">
                    <a16:rowId xmlns:a16="http://schemas.microsoft.com/office/drawing/2014/main" val="10005"/>
                  </a:ext>
                </a:extLst>
              </a:tr>
              <a:tr h="812782">
                <a:tc>
                  <a:txBody>
                    <a:bodyPr/>
                    <a:lstStyle/>
                    <a:p>
                      <a:r>
                        <a:rPr lang="el-GR" sz="1600" b="1" dirty="0"/>
                        <a:t>Κατανομή - εντόπιση</a:t>
                      </a:r>
                      <a:endParaRPr lang="en-US" sz="1600" b="1" dirty="0">
                        <a:latin typeface="Arial" panose="020B0604020202020204" pitchFamily="34" charset="0"/>
                        <a:cs typeface="Arial" panose="020B0604020202020204" pitchFamily="34" charset="0"/>
                      </a:endParaRPr>
                    </a:p>
                  </a:txBody>
                  <a:tcPr marL="81280" marR="81280" marT="40631" marB="40631"/>
                </a:tc>
                <a:tc>
                  <a:txBody>
                    <a:bodyPr/>
                    <a:lstStyle/>
                    <a:p>
                      <a:r>
                        <a:rPr lang="el-GR" sz="1600" dirty="0"/>
                        <a:t>Εντοπισμένο, διάσπαρτο, γενικευμένο, με ιδιαίτερη κατανομή</a:t>
                      </a:r>
                      <a:endParaRPr lang="en-US" sz="1600" dirty="0">
                        <a:latin typeface="Arial" panose="020B0604020202020204" pitchFamily="34" charset="0"/>
                        <a:cs typeface="Arial" panose="020B0604020202020204" pitchFamily="34" charset="0"/>
                      </a:endParaRPr>
                    </a:p>
                  </a:txBody>
                  <a:tcPr marL="81280" marR="81280" marT="40631" marB="40631"/>
                </a:tc>
                <a:extLst>
                  <a:ext uri="{0D108BD9-81ED-4DB2-BD59-A6C34878D82A}">
                    <a16:rowId xmlns:a16="http://schemas.microsoft.com/office/drawing/2014/main" val="10006"/>
                  </a:ext>
                </a:extLst>
              </a:tr>
            </a:tbl>
          </a:graphicData>
        </a:graphic>
      </p:graphicFrame>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7527</TotalTime>
  <Words>1239</Words>
  <Application>Microsoft Macintosh PowerPoint</Application>
  <PresentationFormat>Ευρεία οθόνη</PresentationFormat>
  <Paragraphs>232</Paragraphs>
  <Slides>48</Slides>
  <Notes>11</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48</vt:i4>
      </vt:variant>
    </vt:vector>
  </HeadingPairs>
  <TitlesOfParts>
    <vt:vector size="57" baseType="lpstr">
      <vt:lpstr>Arial</vt:lpstr>
      <vt:lpstr>Calibri</vt:lpstr>
      <vt:lpstr>Calibri Light</vt:lpstr>
      <vt:lpstr>Noto Sans</vt:lpstr>
      <vt:lpstr>pg-1ff2</vt:lpstr>
      <vt:lpstr>pg-1ff3</vt:lpstr>
      <vt:lpstr>Times New Roman</vt:lpstr>
      <vt:lpstr>Wingdings</vt:lpstr>
      <vt:lpstr>Θέμα του Office</vt:lpstr>
      <vt:lpstr>Κλινική Εξέταση Δέρματος Λήψη Δερματολογικού Ιστορικού</vt:lpstr>
      <vt:lpstr>Δερματολογία</vt:lpstr>
      <vt:lpstr>Μαθησιακοί στόχοι:</vt:lpstr>
      <vt:lpstr>Παρουσίαση του PowerPoint</vt:lpstr>
      <vt:lpstr>Παρουσίαση του PowerPoint</vt:lpstr>
      <vt:lpstr>Λήψη δερματολογικού ιστορικού</vt:lpstr>
      <vt:lpstr>Παρουσίαση του PowerPoint</vt:lpstr>
      <vt:lpstr>Κλινική Εξέταση </vt:lpstr>
      <vt:lpstr>Πώς περιγράφουμε ένα εξάνθημα;</vt:lpstr>
      <vt:lpstr>Πρωτογενείς βλάβες</vt:lpstr>
      <vt:lpstr>Πρωτογενείς βλάβες</vt:lpstr>
      <vt:lpstr>Πρωτογενείς βλάβες</vt:lpstr>
      <vt:lpstr>Πρωτογενείς βλάβες</vt:lpstr>
      <vt:lpstr>Πρωτογενείς βλάβες</vt:lpstr>
      <vt:lpstr>Πρωτογενείς βλάβες</vt:lpstr>
      <vt:lpstr>Πρωτογενείς βλάβες</vt:lpstr>
      <vt:lpstr>Χρώμα </vt:lpstr>
      <vt:lpstr>Χρώμα</vt:lpstr>
      <vt:lpstr>Πορφύρα: Μη ψηλαφητή vs. Ψηλαφητή</vt:lpstr>
      <vt:lpstr>Παρουσίαση του PowerPoint</vt:lpstr>
      <vt:lpstr>Παρουσίαση του PowerPoint</vt:lpstr>
      <vt:lpstr>Παρουσίαση του PowerPoint</vt:lpstr>
      <vt:lpstr>Παρουσίαση του PowerPoint</vt:lpstr>
      <vt:lpstr>Κατανομή </vt:lpstr>
      <vt:lpstr>Δερματοτομική </vt:lpstr>
      <vt:lpstr>Φωτοεκτεθειμένες περιοχές. </vt:lpstr>
      <vt:lpstr>Φαινόμενο  Koebner </vt:lpstr>
      <vt:lpstr>Μορφολογία βλαβών </vt:lpstr>
      <vt:lpstr>Παρουσίαση του PowerPoint</vt:lpstr>
      <vt:lpstr>Κλινική Εξέταση </vt:lpstr>
      <vt:lpstr>Παρουσίαση του PowerPoint</vt:lpstr>
      <vt:lpstr>Κλινική Εξέταση </vt:lpstr>
      <vt:lpstr>Παρουσίαση του PowerPoint</vt:lpstr>
      <vt:lpstr>Παρουσίαση του PowerPoint</vt:lpstr>
      <vt:lpstr>Πόνος </vt:lpstr>
      <vt:lpstr>Πόνος </vt:lpstr>
      <vt:lpstr>Κνησμός </vt:lpstr>
      <vt:lpstr>Κλινική εικόνα </vt:lpstr>
      <vt:lpstr>Παρουσίαση του PowerPoint</vt:lpstr>
      <vt:lpstr>Κνησμός &amp; Κακοήθεια </vt:lpstr>
      <vt:lpstr>Ουραιμικός κνησμός</vt:lpstr>
      <vt:lpstr>Κνησμός επαγόμενος από φαρμακευτικούς παράγοντες</vt:lpstr>
      <vt:lpstr>Διαβήτης </vt:lpstr>
      <vt:lpstr>ΧΚ σε ηπατική νόσο</vt:lpstr>
      <vt:lpstr>Ιδιοπαθής χρόνιος κνησμός</vt:lpstr>
      <vt:lpstr>Ψυχογενής κνησμός </vt:lpstr>
      <vt:lpstr>Παρουσίαση του PowerPoint</vt:lpstr>
      <vt:lpstr>Σας ευχαριστώ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Viky Nikolaou</dc:creator>
  <cp:lastModifiedBy>Viky Nikolaou</cp:lastModifiedBy>
  <cp:revision>12</cp:revision>
  <dcterms:created xsi:type="dcterms:W3CDTF">2025-08-31T16:01:36Z</dcterms:created>
  <dcterms:modified xsi:type="dcterms:W3CDTF">2025-09-21T07:21:28Z</dcterms:modified>
</cp:coreProperties>
</file>