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324" r:id="rId21"/>
    <p:sldId id="279" r:id="rId22"/>
    <p:sldId id="280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301" r:id="rId36"/>
    <p:sldId id="302" r:id="rId37"/>
    <p:sldId id="303" r:id="rId38"/>
    <p:sldId id="304" r:id="rId39"/>
    <p:sldId id="306" r:id="rId40"/>
    <p:sldId id="305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83E6-36C0-48D9-933C-6FEA73F8C61E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Bookman Old Style" pitchFamily="18" charset="0"/>
              </a:rPr>
              <a:t>ANA</a:t>
            </a:r>
            <a:r>
              <a:rPr lang="el-GR" b="1" dirty="0">
                <a:latin typeface="Bookman Old Style" pitchFamily="18" charset="0"/>
              </a:rPr>
              <a:t>ΣΚΟΠΗΣΗ ΔΕΡΜΑΤΟΛΟΓΙΑΣ- ΑΦΡΟΔΙΣΙΟΛΟΓΙΑΣ</a:t>
            </a:r>
            <a:endParaRPr lang="en-US" b="1" dirty="0">
              <a:latin typeface="Bookman Old Style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2704"/>
            <a:ext cx="6400800" cy="1752600"/>
          </a:xfrm>
        </p:spPr>
        <p:txBody>
          <a:bodyPr>
            <a:normAutofit/>
          </a:bodyPr>
          <a:lstStyle/>
          <a:p>
            <a:r>
              <a:rPr lang="el-GR" sz="3500" dirty="0">
                <a:latin typeface="Bookman Old Style" pitchFamily="18" charset="0"/>
              </a:rPr>
              <a:t>Νικολάου  Βασιλική</a:t>
            </a:r>
          </a:p>
          <a:p>
            <a:r>
              <a:rPr lang="el-GR" dirty="0" err="1"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Επ</a:t>
            </a:r>
            <a:r>
              <a:rPr lang="el-GR" dirty="0"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Καθηγήτρια ΕΚΠΑ</a:t>
            </a:r>
            <a:endParaRPr lang="el-GR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Ερυσίπελας (</a:t>
            </a:r>
            <a:r>
              <a:rPr lang="en-US" dirty="0">
                <a:latin typeface="Bookman Old Style" pitchFamily="18" charset="0"/>
              </a:rPr>
              <a:t>erysipelas)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7091" y="2123435"/>
            <a:ext cx="502171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44824"/>
            <a:ext cx="35909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Μολυσματικό κηρίο (</a:t>
            </a:r>
            <a:r>
              <a:rPr lang="en-US" dirty="0"/>
              <a:t>impetigo)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417" y="1824547"/>
            <a:ext cx="5487166" cy="407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Δοθιήνας </a:t>
            </a:r>
            <a:r>
              <a:rPr lang="en-US" dirty="0">
                <a:latin typeface="Bookman Old Style" pitchFamily="18" charset="0"/>
              </a:rPr>
              <a:t>(furuncle)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470" y="1810257"/>
            <a:ext cx="4725060" cy="410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Έρπητας γεννητικών οργάνων (</a:t>
            </a:r>
            <a:r>
              <a:rPr lang="en-US" dirty="0">
                <a:latin typeface="Bookman Old Style" pitchFamily="18" charset="0"/>
              </a:rPr>
              <a:t>herpes simplex </a:t>
            </a:r>
            <a:r>
              <a:rPr lang="en-US" dirty="0" err="1">
                <a:latin typeface="Bookman Old Style" pitchFamily="18" charset="0"/>
              </a:rPr>
              <a:t>genitalis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346029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88840"/>
            <a:ext cx="3384376" cy="420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Έρπητας ζωστήρας (</a:t>
            </a:r>
            <a:r>
              <a:rPr lang="en-US" dirty="0">
                <a:latin typeface="Bookman Old Style" pitchFamily="18" charset="0"/>
              </a:rPr>
              <a:t>herpes zoster)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448652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2"/>
            <a:ext cx="403951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Μυρμηγκιές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l-GR" dirty="0">
                <a:latin typeface="Bookman Old Style" pitchFamily="18" charset="0"/>
              </a:rPr>
              <a:t>(</a:t>
            </a:r>
            <a:r>
              <a:rPr lang="en-US" dirty="0">
                <a:latin typeface="Bookman Old Style" pitchFamily="18" charset="0"/>
              </a:rPr>
              <a:t>common warts)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3207" y="2353566"/>
            <a:ext cx="5184576" cy="330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39828" y="1388964"/>
            <a:ext cx="32670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789040"/>
            <a:ext cx="4176464" cy="280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Κονδυλώματα (</a:t>
            </a:r>
            <a:r>
              <a:rPr lang="en-US" dirty="0">
                <a:latin typeface="Bookman Old Style" pitchFamily="18" charset="0"/>
              </a:rPr>
              <a:t>genital warts)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48880"/>
            <a:ext cx="3574215" cy="291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89827" y="2387038"/>
            <a:ext cx="4816774" cy="315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Μελάνωμα </a:t>
            </a:r>
            <a:r>
              <a:rPr lang="en-US" dirty="0">
                <a:latin typeface="Bookman Old Style" pitchFamily="18" charset="0"/>
              </a:rPr>
              <a:t>(malignant melanoma)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341629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6"/>
            <a:ext cx="3600400" cy="291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861048"/>
            <a:ext cx="3384376" cy="253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77072"/>
            <a:ext cx="362097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Βασικοκυτταρικό</a:t>
            </a:r>
            <a:r>
              <a:rPr lang="el-GR" dirty="0">
                <a:latin typeface="Bookman Old Style" pitchFamily="18" charset="0"/>
              </a:rPr>
              <a:t> καρκίνωμα (</a:t>
            </a:r>
            <a:r>
              <a:rPr lang="en-US" dirty="0">
                <a:latin typeface="Bookman Old Style" pitchFamily="18" charset="0"/>
              </a:rPr>
              <a:t>basal cell carcinoma)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3743848" cy="271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509120"/>
            <a:ext cx="27363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700808"/>
            <a:ext cx="3919339" cy="47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Ακανθοκυτταρικό</a:t>
            </a:r>
            <a:r>
              <a:rPr lang="el-GR" dirty="0">
                <a:latin typeface="Bookman Old Style" pitchFamily="18" charset="0"/>
              </a:rPr>
              <a:t> καρκίνωμα (</a:t>
            </a:r>
            <a:r>
              <a:rPr lang="en-US" dirty="0" err="1">
                <a:latin typeface="Bookman Old Style" pitchFamily="18" charset="0"/>
              </a:rPr>
              <a:t>squamous</a:t>
            </a:r>
            <a:r>
              <a:rPr lang="en-US" dirty="0">
                <a:latin typeface="Bookman Old Style" pitchFamily="18" charset="0"/>
              </a:rPr>
              <a:t> cell carcinoma)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5563377" cy="313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933056"/>
            <a:ext cx="46101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Ατοπική</a:t>
            </a:r>
            <a:r>
              <a:rPr lang="el-GR" dirty="0">
                <a:latin typeface="Bookman Old Style" pitchFamily="18" charset="0"/>
              </a:rPr>
              <a:t> δερματίτιδα ενηλίκων (</a:t>
            </a:r>
            <a:r>
              <a:rPr lang="en-US" dirty="0">
                <a:latin typeface="Bookman Old Style" pitchFamily="18" charset="0"/>
              </a:rPr>
              <a:t>atopic dermatitis)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320187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3358" y="1628799"/>
            <a:ext cx="3293018" cy="450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Κερατοακάνθωμα (</a:t>
            </a:r>
            <a:r>
              <a:rPr lang="en-US" dirty="0" err="1">
                <a:latin typeface="Bookman Old Style" pitchFamily="18" charset="0"/>
              </a:rPr>
              <a:t>keratoacanthoma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052" name="Picture 4" descr="https://encrypted-tbn0.gstatic.com/images?q=tbn:ANd9GcT51z9cthRpXfWaR-fS_AS7A9gES4gEDgXqcJ3vEj_xazMFV2Xr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17646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1.gstatic.com/images?q=tbn:ANd9GcTmf4bKx441inYZ3INWH52a2BEgid0hLTkowgjfGBuzQhlgKI2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82168"/>
            <a:ext cx="3312368" cy="268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15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Δερματοΐνωμα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 err="1">
                <a:latin typeface="Bookman Old Style" pitchFamily="18" charset="0"/>
              </a:rPr>
              <a:t>dermatofibroma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17487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420888"/>
            <a:ext cx="47434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Σμηγματορροϊκές</a:t>
            </a:r>
            <a:r>
              <a:rPr lang="el-GR" dirty="0">
                <a:latin typeface="Bookman Old Style" pitchFamily="18" charset="0"/>
              </a:rPr>
              <a:t> </a:t>
            </a:r>
            <a:r>
              <a:rPr lang="el-GR" dirty="0" err="1">
                <a:latin typeface="Bookman Old Style" pitchFamily="18" charset="0"/>
              </a:rPr>
              <a:t>υπερκερατώσεις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 err="1">
                <a:latin typeface="Bookman Old Style" pitchFamily="18" charset="0"/>
              </a:rPr>
              <a:t>seborrheic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keratoses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52197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17032"/>
            <a:ext cx="37623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Κνίδωση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urticaria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558202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420888"/>
            <a:ext cx="3400802" cy="302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latin typeface="Bookman Old Style" pitchFamily="18" charset="0"/>
              </a:rPr>
              <a:t>Αγγειοοίδημα</a:t>
            </a:r>
            <a:r>
              <a:rPr lang="el-GR" dirty="0"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angioedema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558102" cy="344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284984"/>
            <a:ext cx="4968552" cy="319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Δερμογραφισμός (</a:t>
            </a:r>
            <a:r>
              <a:rPr lang="en-US" dirty="0" err="1">
                <a:latin typeface="Bookman Old Style" pitchFamily="18" charset="0"/>
              </a:rPr>
              <a:t>dermographism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08940" y="2377292"/>
            <a:ext cx="4824536" cy="318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77740" y="2211092"/>
            <a:ext cx="4752528" cy="35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Αγγειίτιδα (</a:t>
            </a:r>
            <a:r>
              <a:rPr lang="en-US" dirty="0" err="1">
                <a:latin typeface="Bookman Old Style" pitchFamily="18" charset="0"/>
              </a:rPr>
              <a:t>vasculitis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700808"/>
            <a:ext cx="432179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435972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Φαρμακευτικό εξάνθημα (</a:t>
            </a:r>
            <a:r>
              <a:rPr lang="en-US" dirty="0">
                <a:latin typeface="Bookman Old Style" pitchFamily="18" charset="0"/>
              </a:rPr>
              <a:t>drug eruption)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4696481" cy="305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89040"/>
            <a:ext cx="358626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Πολύμορφο ερύθημα (</a:t>
            </a:r>
            <a:r>
              <a:rPr lang="en-US" dirty="0" err="1">
                <a:latin typeface="Bookman Old Style" pitchFamily="18" charset="0"/>
              </a:rPr>
              <a:t>erythema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multiforme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2952328" cy="300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72816"/>
            <a:ext cx="3096344" cy="310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699792" y="3861048"/>
            <a:ext cx="3672408" cy="256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Πολύμορφο ερύθημα (</a:t>
            </a:r>
            <a:r>
              <a:rPr lang="en-US" dirty="0" err="1">
                <a:latin typeface="Bookman Old Style" pitchFamily="18" charset="0"/>
              </a:rPr>
              <a:t>erythema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multiforme</a:t>
            </a:r>
            <a:r>
              <a:rPr lang="en-US" dirty="0">
                <a:latin typeface="Bookman Old Style" pitchFamily="18" charset="0"/>
              </a:rPr>
              <a:t>)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3974263" cy="25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4342110" cy="324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628800"/>
            <a:ext cx="3096344" cy="274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Σμηγματορροϊκή</a:t>
            </a:r>
            <a:r>
              <a:rPr lang="el-GR" dirty="0">
                <a:latin typeface="Bookman Old Style" pitchFamily="18" charset="0"/>
              </a:rPr>
              <a:t> δερματίτιδα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seborrheic</a:t>
            </a:r>
            <a:r>
              <a:rPr lang="en-US" dirty="0">
                <a:latin typeface="Bookman Old Style" pitchFamily="18" charset="0"/>
              </a:rPr>
              <a:t> dermatitis)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204864"/>
            <a:ext cx="2734057" cy="374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360455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924944"/>
            <a:ext cx="318433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Σύνδρομο </a:t>
            </a:r>
            <a:r>
              <a:rPr lang="en-US" dirty="0">
                <a:latin typeface="Bookman Old Style" pitchFamily="18" charset="0"/>
              </a:rPr>
              <a:t>Stevens – Johnson </a:t>
            </a:r>
            <a:r>
              <a:rPr lang="el-GR" dirty="0">
                <a:latin typeface="Bookman Old Style" pitchFamily="18" charset="0"/>
              </a:rPr>
              <a:t>(</a:t>
            </a:r>
            <a:r>
              <a:rPr lang="en-US" dirty="0">
                <a:latin typeface="Bookman Old Style" pitchFamily="18" charset="0"/>
              </a:rPr>
              <a:t>SJS)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00808"/>
            <a:ext cx="30468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628800"/>
            <a:ext cx="3456384" cy="248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Τοξική </a:t>
            </a:r>
            <a:r>
              <a:rPr lang="el-GR" dirty="0" err="1">
                <a:latin typeface="Bookman Old Style" pitchFamily="18" charset="0"/>
              </a:rPr>
              <a:t>επιδερμιδική</a:t>
            </a:r>
            <a:r>
              <a:rPr lang="el-GR" dirty="0">
                <a:latin typeface="Bookman Old Style" pitchFamily="18" charset="0"/>
              </a:rPr>
              <a:t> </a:t>
            </a:r>
            <a:r>
              <a:rPr lang="el-GR" dirty="0" err="1">
                <a:latin typeface="Bookman Old Style" pitchFamily="18" charset="0"/>
              </a:rPr>
              <a:t>νεκρόλυση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>
                <a:latin typeface="Bookman Old Style" pitchFamily="18" charset="0"/>
              </a:rPr>
              <a:t>toxic epidermal </a:t>
            </a:r>
            <a:r>
              <a:rPr lang="en-US" dirty="0" err="1">
                <a:latin typeface="Bookman Old Style" pitchFamily="18" charset="0"/>
              </a:rPr>
              <a:t>necrolysis</a:t>
            </a:r>
            <a:r>
              <a:rPr lang="en-US" dirty="0">
                <a:latin typeface="Bookman Old Style" pitchFamily="18" charset="0"/>
              </a:rPr>
              <a:t> – TEN)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88840"/>
            <a:ext cx="684076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Οζώδες ερύθημα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erythema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nodosum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84784"/>
            <a:ext cx="3470589" cy="514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Ιογενές εξάνθημα (</a:t>
            </a:r>
            <a:r>
              <a:rPr lang="en-US" dirty="0">
                <a:latin typeface="Bookman Old Style" pitchFamily="18" charset="0"/>
              </a:rPr>
              <a:t>viral rash)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5458587" cy="399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068960"/>
            <a:ext cx="49625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latin typeface="Bookman Old Style" pitchFamily="18" charset="0"/>
              </a:rPr>
              <a:t>Ανεμευλογιά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 err="1">
                <a:latin typeface="Bookman Old Style" pitchFamily="18" charset="0"/>
              </a:rPr>
              <a:t>varicella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212976"/>
            <a:ext cx="4248472" cy="31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3"/>
            <a:ext cx="4536504" cy="402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Μυκητίαση τριχωτού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tinea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capitis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3951990" cy="255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861048"/>
            <a:ext cx="3483449" cy="284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852936"/>
            <a:ext cx="3240360" cy="248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Μυκητίαση δέρματος (</a:t>
            </a:r>
            <a:r>
              <a:rPr lang="en-US" dirty="0" err="1">
                <a:latin typeface="Bookman Old Style" pitchFamily="18" charset="0"/>
              </a:rPr>
              <a:t>tinea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corporis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5038194" cy="322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29000"/>
            <a:ext cx="4308326" cy="302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Ονυχομυκητίαση (</a:t>
            </a:r>
            <a:r>
              <a:rPr lang="en-US" dirty="0" err="1">
                <a:latin typeface="Bookman Old Style" pitchFamily="18" charset="0"/>
              </a:rPr>
              <a:t>onychomycosis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5696" y="3212976"/>
            <a:ext cx="4986433" cy="318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4176463" cy="340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Συφιλιδικό έλκος (</a:t>
            </a:r>
            <a:r>
              <a:rPr lang="en-US" dirty="0">
                <a:latin typeface="Bookman Old Style" pitchFamily="18" charset="0"/>
              </a:rPr>
              <a:t>chancre)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5477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933056"/>
            <a:ext cx="3573692" cy="263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996952"/>
            <a:ext cx="3552730" cy="266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Συφιλιδική </a:t>
            </a:r>
            <a:r>
              <a:rPr lang="el-GR" dirty="0" err="1">
                <a:latin typeface="Bookman Old Style" pitchFamily="18" charset="0"/>
              </a:rPr>
              <a:t>ροδάνθη</a:t>
            </a:r>
            <a:r>
              <a:rPr lang="el-GR" dirty="0">
                <a:latin typeface="Bookman Old Style" pitchFamily="18" charset="0"/>
              </a:rPr>
              <a:t> </a:t>
            </a:r>
            <a:endParaRPr lang="en-US" dirty="0">
              <a:latin typeface="Bookman Old Style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5040560" cy="30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19" y="1556792"/>
            <a:ext cx="3146857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Ψωρίαση κατά πλάκας </a:t>
            </a:r>
            <a:r>
              <a:rPr lang="en-US" dirty="0">
                <a:latin typeface="Bookman Old Style" pitchFamily="18" charset="0"/>
              </a:rPr>
              <a:t>(psoriasis en plaques)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00808"/>
            <a:ext cx="3240360" cy="494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00808"/>
            <a:ext cx="3456384" cy="228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293096"/>
            <a:ext cx="34086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3133725" algn="l"/>
              </a:tabLst>
            </a:pPr>
            <a:r>
              <a:rPr lang="el-GR" dirty="0">
                <a:latin typeface="Bookman Old Style" pitchFamily="18" charset="0"/>
              </a:rPr>
              <a:t>Γονόρροια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gonorrhoea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3744416" cy="446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584167"/>
            <a:ext cx="2808312" cy="429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Βλατιδοφλυκταινώδης</a:t>
            </a:r>
            <a:r>
              <a:rPr lang="el-GR" dirty="0">
                <a:latin typeface="Bookman Old Style" pitchFamily="18" charset="0"/>
              </a:rPr>
              <a:t> ακμή </a:t>
            </a:r>
            <a:r>
              <a:rPr lang="en-US" dirty="0">
                <a:latin typeface="Bookman Old Style" pitchFamily="18" charset="0"/>
              </a:rPr>
              <a:t>(acne </a:t>
            </a:r>
            <a:r>
              <a:rPr lang="en-US" dirty="0" err="1">
                <a:latin typeface="Bookman Old Style" pitchFamily="18" charset="0"/>
              </a:rPr>
              <a:t>papulopustulosa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44824"/>
            <a:ext cx="4536504" cy="456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Γυροειδής</a:t>
            </a:r>
            <a:r>
              <a:rPr lang="el-GR" dirty="0">
                <a:latin typeface="Bookman Old Style" pitchFamily="18" charset="0"/>
              </a:rPr>
              <a:t> αλωπεκία </a:t>
            </a:r>
            <a:r>
              <a:rPr lang="en-US" dirty="0">
                <a:latin typeface="Bookman Old Style" pitchFamily="18" charset="0"/>
              </a:rPr>
              <a:t>(alopecia </a:t>
            </a:r>
            <a:r>
              <a:rPr lang="en-US" dirty="0" err="1">
                <a:latin typeface="Bookman Old Style" pitchFamily="18" charset="0"/>
              </a:rPr>
              <a:t>areata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3528392" cy="276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25812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933056"/>
            <a:ext cx="3851920" cy="263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437112"/>
            <a:ext cx="2736304" cy="208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Ανδρογενετική</a:t>
            </a:r>
            <a:r>
              <a:rPr lang="el-GR" dirty="0">
                <a:latin typeface="Bookman Old Style" pitchFamily="18" charset="0"/>
              </a:rPr>
              <a:t> αλωπεκία (</a:t>
            </a:r>
            <a:r>
              <a:rPr lang="en-US" dirty="0" err="1">
                <a:latin typeface="Bookman Old Style" pitchFamily="18" charset="0"/>
              </a:rPr>
              <a:t>androgenetic</a:t>
            </a:r>
            <a:r>
              <a:rPr lang="en-US" dirty="0">
                <a:latin typeface="Bookman Old Style" pitchFamily="18" charset="0"/>
              </a:rPr>
              <a:t> alopecia)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3448532" cy="408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492896"/>
            <a:ext cx="3960440" cy="300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Ροδόχρους ακμή (</a:t>
            </a:r>
            <a:r>
              <a:rPr lang="en-US" dirty="0" err="1">
                <a:latin typeface="Bookman Old Style" pitchFamily="18" charset="0"/>
              </a:rPr>
              <a:t>rosacea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3600400" cy="240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3477084" cy="447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005064"/>
            <a:ext cx="2952328" cy="247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Ψώρα </a:t>
            </a:r>
            <a:r>
              <a:rPr lang="en-US" dirty="0">
                <a:latin typeface="Bookman Old Style" pitchFamily="18" charset="0"/>
              </a:rPr>
              <a:t>(scabies)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3600400" cy="238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12776"/>
            <a:ext cx="2473282" cy="367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77072"/>
            <a:ext cx="3600400" cy="252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5229200"/>
            <a:ext cx="2448272" cy="140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Φθειρίαση (</a:t>
            </a:r>
            <a:r>
              <a:rPr lang="en-US" dirty="0">
                <a:latin typeface="Bookman Old Style" pitchFamily="18" charset="0"/>
              </a:rPr>
              <a:t>lice)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4163006" cy="363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564904"/>
            <a:ext cx="3664376" cy="282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Ροδόχρους πιτυρίαση (</a:t>
            </a:r>
            <a:r>
              <a:rPr lang="en-US" dirty="0" err="1">
                <a:latin typeface="Bookman Old Style" pitchFamily="18" charset="0"/>
              </a:rPr>
              <a:t>pityriasis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rosea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9891" y="2119863"/>
            <a:ext cx="5144218" cy="348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Ποικιλόχρους</a:t>
            </a:r>
            <a:r>
              <a:rPr lang="el-GR" dirty="0">
                <a:latin typeface="Bookman Old Style" pitchFamily="18" charset="0"/>
              </a:rPr>
              <a:t> πιτυρίαση (</a:t>
            </a:r>
            <a:r>
              <a:rPr lang="en-US" dirty="0" err="1">
                <a:latin typeface="Bookman Old Style" pitchFamily="18" charset="0"/>
              </a:rPr>
              <a:t>pityriasis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versicolor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42681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0808"/>
            <a:ext cx="296243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365104"/>
            <a:ext cx="2737470" cy="221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latin typeface="Bookman Old Style" pitchFamily="18" charset="0"/>
              </a:rPr>
              <a:t>Καντιντίαση</a:t>
            </a:r>
            <a:r>
              <a:rPr lang="el-GR" dirty="0"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candidiasis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16832"/>
            <a:ext cx="5256584" cy="427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Ανάστροφη ψωρίαση (</a:t>
            </a:r>
            <a:r>
              <a:rPr lang="en-US" dirty="0">
                <a:latin typeface="Bookman Old Style" pitchFamily="18" charset="0"/>
              </a:rPr>
              <a:t>inverse psoriasis)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72816"/>
            <a:ext cx="3781953" cy="245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72816"/>
            <a:ext cx="3024672" cy="479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437112"/>
            <a:ext cx="37433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Δερματομυοσίτιδα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 err="1">
                <a:latin typeface="Bookman Old Style" pitchFamily="18" charset="0"/>
              </a:rPr>
              <a:t>dermatomyositis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700808"/>
            <a:ext cx="3096344" cy="445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861048"/>
            <a:ext cx="423000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484784"/>
            <a:ext cx="3414807" cy="224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Μορφέα (</a:t>
            </a:r>
            <a:r>
              <a:rPr lang="en-US" dirty="0" err="1">
                <a:latin typeface="Bookman Old Style" pitchFamily="18" charset="0"/>
              </a:rPr>
              <a:t>Morphea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556792"/>
            <a:ext cx="3096344" cy="48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84784"/>
            <a:ext cx="3312368" cy="220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861048"/>
            <a:ext cx="3456384" cy="258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Δισκοειδής λύκος (</a:t>
            </a:r>
            <a:r>
              <a:rPr lang="en-US" dirty="0">
                <a:latin typeface="Bookman Old Style" pitchFamily="18" charset="0"/>
              </a:rPr>
              <a:t>DLE)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996952"/>
            <a:ext cx="3917826" cy="347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529481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Ομαλός λειχήνας στόματος </a:t>
            </a:r>
            <a:r>
              <a:rPr lang="en-US" dirty="0">
                <a:latin typeface="Bookman Old Style" pitchFamily="18" charset="0"/>
              </a:rPr>
              <a:t>(oral lichen </a:t>
            </a:r>
            <a:r>
              <a:rPr lang="en-US" dirty="0" err="1">
                <a:latin typeface="Bookman Old Style" pitchFamily="18" charset="0"/>
              </a:rPr>
              <a:t>planus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132856"/>
            <a:ext cx="404050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16832"/>
            <a:ext cx="26479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Ομαλός λειχήνας (</a:t>
            </a:r>
            <a:r>
              <a:rPr lang="en-US" dirty="0">
                <a:latin typeface="Bookman Old Style" pitchFamily="18" charset="0"/>
              </a:rPr>
              <a:t>lichen </a:t>
            </a:r>
            <a:r>
              <a:rPr lang="en-US" dirty="0" err="1">
                <a:latin typeface="Bookman Old Style" pitchFamily="18" charset="0"/>
              </a:rPr>
              <a:t>planus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26" y="2373049"/>
            <a:ext cx="5184576" cy="326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347977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077072"/>
            <a:ext cx="299613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Πομφολυγώδες</a:t>
            </a:r>
            <a:r>
              <a:rPr lang="el-GR" dirty="0">
                <a:latin typeface="Bookman Old Style" pitchFamily="18" charset="0"/>
              </a:rPr>
              <a:t> </a:t>
            </a:r>
            <a:r>
              <a:rPr lang="el-GR" dirty="0" err="1">
                <a:latin typeface="Bookman Old Style" pitchFamily="18" charset="0"/>
              </a:rPr>
              <a:t>πεμφιγοειδές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 err="1">
                <a:latin typeface="Bookman Old Style" pitchFamily="18" charset="0"/>
              </a:rPr>
              <a:t>bullous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pemphigoid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4521" y="1838836"/>
            <a:ext cx="6134957" cy="404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Κοινή πέμφιγα (</a:t>
            </a:r>
            <a:r>
              <a:rPr lang="en-US" dirty="0" err="1">
                <a:latin typeface="Bookman Old Style" pitchFamily="18" charset="0"/>
              </a:rPr>
              <a:t>pemphigus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vulgaris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8"/>
            <a:ext cx="3480474" cy="466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492896"/>
            <a:ext cx="37528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287</Words>
  <Application>Microsoft Office PowerPoint</Application>
  <PresentationFormat>Προβολή στην οθόνη (4:3)</PresentationFormat>
  <Paragraphs>54</Paragraphs>
  <Slides>52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52</vt:i4>
      </vt:variant>
    </vt:vector>
  </HeadingPairs>
  <TitlesOfParts>
    <vt:vector size="56" baseType="lpstr">
      <vt:lpstr>Arial</vt:lpstr>
      <vt:lpstr>Bookman Old Style</vt:lpstr>
      <vt:lpstr>Calibri</vt:lpstr>
      <vt:lpstr>Office Theme</vt:lpstr>
      <vt:lpstr>ANAΣΚΟΠΗΣΗ ΔΕΡΜΑΤΟΛΟΓΙΑΣ- ΑΦΡΟΔΙΣΙΟΛΟΓΙΑΣ</vt:lpstr>
      <vt:lpstr>Ατοπική δερματίτιδα ενηλίκων (atopic dermatitis)</vt:lpstr>
      <vt:lpstr>Σμηγματορροϊκή δερματίτιδα (seborrheic dermatitis)</vt:lpstr>
      <vt:lpstr>Ψωρίαση κατά πλάκας (psoriasis en plaques)</vt:lpstr>
      <vt:lpstr>Ανάστροφη ψωρίαση (inverse psoriasis)</vt:lpstr>
      <vt:lpstr>Ομαλός λειχήνας στόματος (oral lichen planus)</vt:lpstr>
      <vt:lpstr>Ομαλός λειχήνας (lichen planus)</vt:lpstr>
      <vt:lpstr>Πομφολυγώδες πεμφιγοειδές (bullous pemphigoid)</vt:lpstr>
      <vt:lpstr>Κοινή πέμφιγα (pemphigus vulgaris)</vt:lpstr>
      <vt:lpstr>Ερυσίπελας (erysipelas)</vt:lpstr>
      <vt:lpstr>Μολυσματικό κηρίο (impetigo)</vt:lpstr>
      <vt:lpstr>Δοθιήνας (furuncle)</vt:lpstr>
      <vt:lpstr>Έρπητας γεννητικών οργάνων (herpes simplex genitalis)</vt:lpstr>
      <vt:lpstr>Έρπητας ζωστήρας (herpes zoster)</vt:lpstr>
      <vt:lpstr>Μυρμηγκιές (common warts)</vt:lpstr>
      <vt:lpstr>Κονδυλώματα (genital warts)</vt:lpstr>
      <vt:lpstr>Μελάνωμα (malignant melanoma)</vt:lpstr>
      <vt:lpstr>Βασικοκυτταρικό καρκίνωμα (basal cell carcinoma)</vt:lpstr>
      <vt:lpstr>Ακανθοκυτταρικό καρκίνωμα (squamous cell carcinoma)</vt:lpstr>
      <vt:lpstr>Κερατοακάνθωμα (keratoacanthoma)</vt:lpstr>
      <vt:lpstr>Δερματοΐνωμα (dermatofibroma)</vt:lpstr>
      <vt:lpstr>Σμηγματορροϊκές υπερκερατώσεις (seborrheic keratoses)</vt:lpstr>
      <vt:lpstr>Κνίδωση (urticaria)</vt:lpstr>
      <vt:lpstr>Αγγειοοίδημα (angioedema)</vt:lpstr>
      <vt:lpstr>Δερμογραφισμός (dermographism)</vt:lpstr>
      <vt:lpstr>Αγγειίτιδα (vasculitis)</vt:lpstr>
      <vt:lpstr>Φαρμακευτικό εξάνθημα (drug eruption)</vt:lpstr>
      <vt:lpstr>Πολύμορφο ερύθημα (erythema multiforme)</vt:lpstr>
      <vt:lpstr>Πολύμορφο ερύθημα (erythema multiforme)</vt:lpstr>
      <vt:lpstr>Σύνδρομο Stevens – Johnson (SJS)</vt:lpstr>
      <vt:lpstr>Τοξική επιδερμιδική νεκρόλυση (toxic epidermal necrolysis – TEN)</vt:lpstr>
      <vt:lpstr>Οζώδες ερύθημα (erythema nodosum)</vt:lpstr>
      <vt:lpstr>Ιογενές εξάνθημα (viral rash)</vt:lpstr>
      <vt:lpstr>Ανεμευλογιά (varicella)</vt:lpstr>
      <vt:lpstr>Μυκητίαση τριχωτού (tinea capitis)</vt:lpstr>
      <vt:lpstr>Μυκητίαση δέρματος (tinea corporis)</vt:lpstr>
      <vt:lpstr>Ονυχομυκητίαση (onychomycosis)</vt:lpstr>
      <vt:lpstr>Συφιλιδικό έλκος (chancre)</vt:lpstr>
      <vt:lpstr>Συφιλιδική ροδάνθη </vt:lpstr>
      <vt:lpstr>Γονόρροια (gonorrhoea)</vt:lpstr>
      <vt:lpstr>Βλατιδοφλυκταινώδης ακμή (acne papulopustulosa)</vt:lpstr>
      <vt:lpstr>Γυροειδής αλωπεκία (alopecia areata)</vt:lpstr>
      <vt:lpstr>Ανδρογενετική αλωπεκία (androgenetic alopecia)</vt:lpstr>
      <vt:lpstr>Ροδόχρους ακμή (rosacea)</vt:lpstr>
      <vt:lpstr>Ψώρα (scabies)</vt:lpstr>
      <vt:lpstr>Φθειρίαση (lice)</vt:lpstr>
      <vt:lpstr>Ροδόχρους πιτυρίαση (pityriasis rosea)</vt:lpstr>
      <vt:lpstr>Ποικιλόχρους πιτυρίαση (pityriasis versicolor)</vt:lpstr>
      <vt:lpstr>Καντιντίαση (candidiasis)</vt:lpstr>
      <vt:lpstr>Δερματομυοσίτιδα (dermatomyositis)</vt:lpstr>
      <vt:lpstr>Μορφέα (Morphea)</vt:lpstr>
      <vt:lpstr>Δισκοειδής λύκος (DLE)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Joanna</dc:creator>
  <cp:lastModifiedBy>mariakatsiapi</cp:lastModifiedBy>
  <cp:revision>122</cp:revision>
  <dcterms:created xsi:type="dcterms:W3CDTF">2013-10-15T10:40:05Z</dcterms:created>
  <dcterms:modified xsi:type="dcterms:W3CDTF">2025-11-13T06:48:46Z</dcterms:modified>
</cp:coreProperties>
</file>