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257" r:id="rId3"/>
    <p:sldId id="264" r:id="rId4"/>
    <p:sldId id="295" r:id="rId5"/>
    <p:sldId id="301" r:id="rId6"/>
    <p:sldId id="302" r:id="rId7"/>
    <p:sldId id="303" r:id="rId8"/>
    <p:sldId id="304" r:id="rId9"/>
    <p:sldId id="265" r:id="rId10"/>
    <p:sldId id="266" r:id="rId11"/>
    <p:sldId id="267" r:id="rId12"/>
    <p:sldId id="275" r:id="rId13"/>
    <p:sldId id="280" r:id="rId14"/>
    <p:sldId id="285" r:id="rId15"/>
    <p:sldId id="281" r:id="rId16"/>
    <p:sldId id="282" r:id="rId17"/>
    <p:sldId id="270" r:id="rId18"/>
    <p:sldId id="272" r:id="rId19"/>
    <p:sldId id="273" r:id="rId20"/>
    <p:sldId id="277" r:id="rId21"/>
    <p:sldId id="271" r:id="rId22"/>
    <p:sldId id="274" r:id="rId23"/>
    <p:sldId id="278" r:id="rId24"/>
    <p:sldId id="279" r:id="rId25"/>
    <p:sldId id="276" r:id="rId26"/>
    <p:sldId id="268" r:id="rId27"/>
    <p:sldId id="269" r:id="rId28"/>
    <p:sldId id="284" r:id="rId29"/>
    <p:sldId id="287" r:id="rId30"/>
    <p:sldId id="283" r:id="rId31"/>
    <p:sldId id="288" r:id="rId32"/>
    <p:sldId id="286" r:id="rId33"/>
    <p:sldId id="258" r:id="rId34"/>
    <p:sldId id="291" r:id="rId35"/>
    <p:sldId id="289" r:id="rId36"/>
    <p:sldId id="259" r:id="rId37"/>
    <p:sldId id="260" r:id="rId38"/>
    <p:sldId id="292" r:id="rId39"/>
    <p:sldId id="294" r:id="rId40"/>
    <p:sldId id="261" r:id="rId41"/>
    <p:sldId id="293" r:id="rId42"/>
    <p:sldId id="263" r:id="rId43"/>
    <p:sldId id="297" r:id="rId44"/>
    <p:sldId id="296" r:id="rId45"/>
    <p:sldId id="298" r:id="rId46"/>
    <p:sldId id="300" r:id="rId47"/>
    <p:sldId id="299" r:id="rId48"/>
    <p:sldId id="30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33"/>
  </p:normalViewPr>
  <p:slideViewPr>
    <p:cSldViewPr snapToGrid="0">
      <p:cViewPr varScale="1">
        <p:scale>
          <a:sx n="76" d="100"/>
          <a:sy n="76" d="100"/>
        </p:scale>
        <p:origin x="216" y="4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76A341-DE89-9E4F-95A2-7D8C56068ACE}" type="datetimeFigureOut">
              <a:rPr lang="en-US" smtClean="0"/>
              <a:t>10/14/24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6D7E2F-B4D3-2345-AD7F-0A9AF1B77288}" type="slidenum">
              <a:rPr lang="en-US" smtClean="0"/>
              <a:t>‹#›</a:t>
            </a:fld>
            <a:endParaRPr lang="en-US"/>
          </a:p>
        </p:txBody>
      </p:sp>
    </p:spTree>
    <p:extLst>
      <p:ext uri="{BB962C8B-B14F-4D97-AF65-F5344CB8AC3E}">
        <p14:creationId xmlns:p14="http://schemas.microsoft.com/office/powerpoint/2010/main" val="3858240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b="0" i="0" dirty="0">
                <a:solidFill>
                  <a:srgbClr val="000000"/>
                </a:solidFill>
                <a:effectLst/>
                <a:latin typeface="Arial" panose="020B0604020202020204" pitchFamily="34" charset="0"/>
              </a:rPr>
              <a:t>τα αλλεργιογόνα έρχονται σε επαφή με την ομόλογη </a:t>
            </a:r>
            <a:r>
              <a:rPr lang="el-GR" b="0" i="0" dirty="0" err="1">
                <a:solidFill>
                  <a:srgbClr val="000000"/>
                </a:solidFill>
                <a:effectLst/>
                <a:latin typeface="Arial" panose="020B0604020202020204" pitchFamily="34" charset="0"/>
              </a:rPr>
              <a:t>ανοσοσφαιρίνη</a:t>
            </a:r>
            <a:r>
              <a:rPr lang="el-GR" b="0" i="0" dirty="0">
                <a:solidFill>
                  <a:srgbClr val="000000"/>
                </a:solidFill>
                <a:effectLst/>
                <a:latin typeface="Arial" panose="020B0604020202020204" pitchFamily="34" charset="0"/>
              </a:rPr>
              <a:t> </a:t>
            </a:r>
            <a:r>
              <a:rPr lang="en-GB" b="0" i="0" dirty="0" err="1">
                <a:solidFill>
                  <a:srgbClr val="000000"/>
                </a:solidFill>
                <a:effectLst/>
                <a:latin typeface="Arial" panose="020B0604020202020204" pitchFamily="34" charset="0"/>
              </a:rPr>
              <a:t>IgE</a:t>
            </a:r>
            <a:r>
              <a:rPr lang="en-GB" b="0" i="0" dirty="0">
                <a:solidFill>
                  <a:srgbClr val="000000"/>
                </a:solidFill>
                <a:effectLst/>
                <a:latin typeface="Arial" panose="020B0604020202020204" pitchFamily="34" charset="0"/>
              </a:rPr>
              <a:t>, </a:t>
            </a:r>
            <a:r>
              <a:rPr lang="el-GR" b="0" i="0" dirty="0">
                <a:solidFill>
                  <a:srgbClr val="000000"/>
                </a:solidFill>
                <a:effectLst/>
                <a:latin typeface="Arial" panose="020B0604020202020204" pitchFamily="34" charset="0"/>
              </a:rPr>
              <a:t>που βρίσκεται στην επιφάνεια των </a:t>
            </a:r>
            <a:r>
              <a:rPr lang="el-GR" b="0" i="0" dirty="0" err="1">
                <a:solidFill>
                  <a:srgbClr val="000000"/>
                </a:solidFill>
                <a:effectLst/>
                <a:latin typeface="Arial" panose="020B0604020202020204" pitchFamily="34" charset="0"/>
              </a:rPr>
              <a:t>βασεόφιλων</a:t>
            </a:r>
            <a:r>
              <a:rPr lang="el-GR" b="0" i="0" dirty="0">
                <a:solidFill>
                  <a:srgbClr val="000000"/>
                </a:solidFill>
                <a:effectLst/>
                <a:latin typeface="Arial" panose="020B0604020202020204" pitchFamily="34" charset="0"/>
              </a:rPr>
              <a:t> και </a:t>
            </a:r>
            <a:r>
              <a:rPr lang="el-GR" b="0" i="0" dirty="0" err="1">
                <a:solidFill>
                  <a:srgbClr val="000000"/>
                </a:solidFill>
                <a:effectLst/>
                <a:latin typeface="Arial" panose="020B0604020202020204" pitchFamily="34" charset="0"/>
              </a:rPr>
              <a:t>σιτευτικών</a:t>
            </a:r>
            <a:r>
              <a:rPr lang="el-GR" b="0" i="0" dirty="0">
                <a:solidFill>
                  <a:srgbClr val="000000"/>
                </a:solidFill>
                <a:effectLst/>
                <a:latin typeface="Arial" panose="020B0604020202020204" pitchFamily="34" charset="0"/>
              </a:rPr>
              <a:t> κυττάρων των βλεννογόνων. Το αποτέλεσμα της σύνδεσης είναι η απελευθέρωση </a:t>
            </a:r>
            <a:r>
              <a:rPr lang="el-GR" b="0" i="0" dirty="0" err="1">
                <a:solidFill>
                  <a:srgbClr val="000000"/>
                </a:solidFill>
                <a:effectLst/>
                <a:latin typeface="Arial" panose="020B0604020202020204" pitchFamily="34" charset="0"/>
              </a:rPr>
              <a:t>ισταμίνης</a:t>
            </a:r>
            <a:r>
              <a:rPr lang="el-GR" b="0" i="0" dirty="0">
                <a:solidFill>
                  <a:srgbClr val="000000"/>
                </a:solidFill>
                <a:effectLst/>
                <a:latin typeface="Arial" panose="020B0604020202020204" pitchFamily="34" charset="0"/>
              </a:rPr>
              <a:t> από τα κύτταρα αυτά. Η ουσία αυτή προκαλεί αγγειοδιαστολή και αύξηση της αγγειακής διαπερατότητας, προκαλώντας νοσηρές εκδηλώσεις όπως φταρνίσματα (αλλεργική ρινίτιδα), </a:t>
            </a:r>
            <a:r>
              <a:rPr lang="el-GR" b="0" i="0" dirty="0" err="1">
                <a:solidFill>
                  <a:srgbClr val="000000"/>
                </a:solidFill>
                <a:effectLst/>
                <a:latin typeface="Arial" panose="020B0604020202020204" pitchFamily="34" charset="0"/>
              </a:rPr>
              <a:t>βρογχόσπασμο</a:t>
            </a:r>
            <a:r>
              <a:rPr lang="el-GR" b="0" i="0" dirty="0">
                <a:solidFill>
                  <a:srgbClr val="000000"/>
                </a:solidFill>
                <a:effectLst/>
                <a:latin typeface="Arial" panose="020B0604020202020204" pitchFamily="34" charset="0"/>
              </a:rPr>
              <a:t> (άσθμα), πομφούς και ερύθημα στο δέρμα (αλλεργία σε τρόφιμα και φάρμακα, έκζεμα) κ.α. Η εμφάνιση υπότασης, λόγω διαστολής των αγγείων, και η παρουσία </a:t>
            </a:r>
            <a:r>
              <a:rPr lang="el-GR" b="0" i="0" dirty="0" err="1">
                <a:solidFill>
                  <a:srgbClr val="000000"/>
                </a:solidFill>
                <a:effectLst/>
                <a:latin typeface="Arial" panose="020B0604020202020204" pitchFamily="34" charset="0"/>
              </a:rPr>
              <a:t>βρογχοσπάσμου</a:t>
            </a:r>
            <a:r>
              <a:rPr lang="el-GR" b="0" i="0" dirty="0">
                <a:solidFill>
                  <a:srgbClr val="000000"/>
                </a:solidFill>
                <a:effectLst/>
                <a:latin typeface="Arial" panose="020B0604020202020204" pitchFamily="34" charset="0"/>
              </a:rPr>
              <a:t> αποτελούν σοβαρότατες καταστάσεις, που μπορούν να απειλήσουν τη ζωή του ασθενούς (συστηματική αναφυλαξία ή </a:t>
            </a:r>
            <a:r>
              <a:rPr lang="el-GR" b="0" i="0" dirty="0" err="1">
                <a:solidFill>
                  <a:srgbClr val="000000"/>
                </a:solidFill>
                <a:effectLst/>
                <a:latin typeface="Arial" panose="020B0604020202020204" pitchFamily="34" charset="0"/>
              </a:rPr>
              <a:t>αναφυλακτικό</a:t>
            </a:r>
            <a:r>
              <a:rPr lang="el-GR" b="0" i="0" dirty="0">
                <a:solidFill>
                  <a:srgbClr val="000000"/>
                </a:solidFill>
                <a:effectLst/>
                <a:latin typeface="Arial" panose="020B0604020202020204" pitchFamily="34" charset="0"/>
              </a:rPr>
              <a:t> </a:t>
            </a:r>
            <a:r>
              <a:rPr lang="en-GB" b="0" i="0" dirty="0">
                <a:solidFill>
                  <a:srgbClr val="000000"/>
                </a:solidFill>
                <a:effectLst/>
                <a:latin typeface="Arial" panose="020B0604020202020204" pitchFamily="34" charset="0"/>
              </a:rPr>
              <a:t>shock). </a:t>
            </a:r>
            <a:r>
              <a:rPr lang="el-GR" b="0" i="0" dirty="0">
                <a:solidFill>
                  <a:srgbClr val="000000"/>
                </a:solidFill>
                <a:effectLst/>
                <a:latin typeface="Arial" panose="020B0604020202020204" pitchFamily="34" charset="0"/>
              </a:rPr>
              <a:t>Με τον όρο ατοπία χαρακτηρίζεται η κληρονομική προδιάθεση για την εμφάνιση κάποιου αλλεργικού νοσήματος</a:t>
            </a:r>
            <a:endParaRPr lang="en-US" dirty="0"/>
          </a:p>
          <a:p>
            <a:endParaRPr lang="en-US" dirty="0"/>
          </a:p>
        </p:txBody>
      </p:sp>
      <p:sp>
        <p:nvSpPr>
          <p:cNvPr id="4" name="Slide Number Placeholder 3"/>
          <p:cNvSpPr>
            <a:spLocks noGrp="1"/>
          </p:cNvSpPr>
          <p:nvPr>
            <p:ph type="sldNum" sz="quarter" idx="5"/>
          </p:nvPr>
        </p:nvSpPr>
        <p:spPr/>
        <p:txBody>
          <a:bodyPr/>
          <a:lstStyle/>
          <a:p>
            <a:fld id="{956D7E2F-B4D3-2345-AD7F-0A9AF1B77288}" type="slidenum">
              <a:rPr lang="en-US" smtClean="0"/>
              <a:t>5</a:t>
            </a:fld>
            <a:endParaRPr lang="en-US"/>
          </a:p>
        </p:txBody>
      </p:sp>
    </p:spTree>
    <p:extLst>
      <p:ext uri="{BB962C8B-B14F-4D97-AF65-F5344CB8AC3E}">
        <p14:creationId xmlns:p14="http://schemas.microsoft.com/office/powerpoint/2010/main" val="3745715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0" i="0" dirty="0">
                <a:effectLst/>
                <a:latin typeface="Arial" panose="020B0604020202020204" pitchFamily="34" charset="0"/>
              </a:rPr>
              <a:t>Τα </a:t>
            </a:r>
            <a:r>
              <a:rPr lang="el-GR" sz="1200" b="0" i="0" dirty="0" err="1">
                <a:effectLst/>
                <a:latin typeface="Arial" panose="020B0604020202020204" pitchFamily="34" charset="0"/>
              </a:rPr>
              <a:t>ανοσοσυμπλέγματα</a:t>
            </a:r>
            <a:r>
              <a:rPr lang="el-GR" sz="1200" b="0" i="0" dirty="0">
                <a:effectLst/>
                <a:latin typeface="Arial" panose="020B0604020202020204" pitchFamily="34" charset="0"/>
              </a:rPr>
              <a:t> δημιουργούνται από τη σύνδεση της </a:t>
            </a:r>
            <a:r>
              <a:rPr lang="el-GR" sz="1200" b="0" i="0" dirty="0" err="1">
                <a:effectLst/>
                <a:latin typeface="Arial" panose="020B0604020202020204" pitchFamily="34" charset="0"/>
              </a:rPr>
              <a:t>ανοσοσφαιρίνης</a:t>
            </a:r>
            <a:r>
              <a:rPr lang="el-GR" sz="1200" b="0" i="0" dirty="0">
                <a:effectLst/>
                <a:latin typeface="Arial" panose="020B0604020202020204" pitchFamily="34" charset="0"/>
              </a:rPr>
              <a:t> με το ομόλογο αντιγόνο. </a:t>
            </a:r>
          </a:p>
          <a:p>
            <a:r>
              <a:rPr lang="el-GR" sz="1200" b="0" i="0" dirty="0">
                <a:effectLst/>
                <a:latin typeface="Arial" panose="020B0604020202020204" pitchFamily="34" charset="0"/>
              </a:rPr>
              <a:t>Και εδώ, η </a:t>
            </a:r>
            <a:r>
              <a:rPr lang="el-GR" sz="1200" b="0" i="0" dirty="0" err="1">
                <a:effectLst/>
                <a:latin typeface="Arial" panose="020B0604020202020204" pitchFamily="34" charset="0"/>
              </a:rPr>
              <a:t>ανοσοσφαιρίνη</a:t>
            </a:r>
            <a:r>
              <a:rPr lang="el-GR" sz="1200" b="0" i="0" dirty="0">
                <a:effectLst/>
                <a:latin typeface="Arial" panose="020B0604020202020204" pitchFamily="34" charset="0"/>
              </a:rPr>
              <a:t> αυτή μπορεί να είναι είτε </a:t>
            </a:r>
            <a:r>
              <a:rPr lang="en-GB" sz="1200" b="0" i="0" dirty="0">
                <a:effectLst/>
                <a:latin typeface="Arial" panose="020B0604020202020204" pitchFamily="34" charset="0"/>
              </a:rPr>
              <a:t>IgG, </a:t>
            </a:r>
            <a:r>
              <a:rPr lang="el-GR" sz="1200" b="0" i="0" dirty="0">
                <a:effectLst/>
                <a:latin typeface="Arial" panose="020B0604020202020204" pitchFamily="34" charset="0"/>
              </a:rPr>
              <a:t>είτε </a:t>
            </a:r>
            <a:r>
              <a:rPr lang="en-GB" sz="1200" b="0" i="0" dirty="0">
                <a:effectLst/>
                <a:latin typeface="Arial" panose="020B0604020202020204" pitchFamily="34" charset="0"/>
              </a:rPr>
              <a:t>IgM</a:t>
            </a:r>
            <a:endParaRPr lang="el-GR" sz="1200" b="0" i="0" dirty="0">
              <a:effectLst/>
              <a:latin typeface="Arial" panose="020B0604020202020204" pitchFamily="34" charset="0"/>
            </a:endParaRPr>
          </a:p>
          <a:p>
            <a:r>
              <a:rPr lang="el-GR" sz="1200" b="0" i="0" dirty="0">
                <a:effectLst/>
                <a:latin typeface="Arial" panose="020B0604020202020204" pitchFamily="34" charset="0"/>
              </a:rPr>
              <a:t>Φυσιολογικά τα </a:t>
            </a:r>
            <a:r>
              <a:rPr lang="el-GR" sz="1200" b="0" i="0" dirty="0" err="1">
                <a:effectLst/>
                <a:latin typeface="Arial" panose="020B0604020202020204" pitchFamily="34" charset="0"/>
              </a:rPr>
              <a:t>ανοσοσυμπλέγματα</a:t>
            </a:r>
            <a:r>
              <a:rPr lang="el-GR" sz="1200" b="0" i="0" dirty="0">
                <a:effectLst/>
                <a:latin typeface="Arial" panose="020B0604020202020204" pitchFamily="34" charset="0"/>
              </a:rPr>
              <a:t> </a:t>
            </a:r>
            <a:r>
              <a:rPr lang="el-GR" sz="1200" b="0" i="0" dirty="0" err="1">
                <a:effectLst/>
                <a:latin typeface="Arial" panose="020B0604020202020204" pitchFamily="34" charset="0"/>
              </a:rPr>
              <a:t>καθαίρονται</a:t>
            </a:r>
            <a:r>
              <a:rPr lang="el-GR" sz="1200" b="0" i="0" dirty="0">
                <a:effectLst/>
                <a:latin typeface="Arial" panose="020B0604020202020204" pitchFamily="34" charset="0"/>
              </a:rPr>
              <a:t> από τα κύτταρα του ανοσοποιητικού συστήματος. </a:t>
            </a:r>
          </a:p>
          <a:p>
            <a:r>
              <a:rPr lang="el-GR" sz="1200" b="0" i="0" dirty="0">
                <a:effectLst/>
                <a:latin typeface="Arial" panose="020B0604020202020204" pitchFamily="34" charset="0"/>
              </a:rPr>
              <a:t>Όταν παράγονται χρονίως ή σε μεγάλες ποσότητες εναποτίθενται στους ιστούς και τα όργανα.</a:t>
            </a:r>
          </a:p>
          <a:p>
            <a:r>
              <a:rPr lang="el-GR" sz="1200" b="0" i="0" dirty="0">
                <a:effectLst/>
                <a:latin typeface="Arial" panose="020B0604020202020204" pitchFamily="34" charset="0"/>
              </a:rPr>
              <a:t>Εκεί έλκουν το συμπλήρωμα και τα </a:t>
            </a:r>
            <a:r>
              <a:rPr lang="el-GR" sz="1200" b="0" i="0" dirty="0" err="1">
                <a:effectLst/>
                <a:latin typeface="Arial" panose="020B0604020202020204" pitchFamily="34" charset="0"/>
              </a:rPr>
              <a:t>φαγοκύτταρ</a:t>
            </a:r>
            <a:endParaRPr lang="el-GR" sz="1200" b="0" i="0" dirty="0">
              <a:effectLst/>
              <a:latin typeface="Arial" panose="020B0604020202020204" pitchFamily="34" charset="0"/>
            </a:endParaRPr>
          </a:p>
          <a:p>
            <a:r>
              <a:rPr lang="el-GR" sz="1200" b="0" i="0" dirty="0">
                <a:effectLst/>
                <a:latin typeface="Arial" panose="020B0604020202020204" pitchFamily="34" charset="0"/>
              </a:rPr>
              <a:t> προκαλώντας νοσηρές εκδηλώσεις. Η ορονοσία είναι το επακόλουθο του μαζικού σχηματισμού </a:t>
            </a:r>
            <a:r>
              <a:rPr lang="el-GR" sz="1200" b="0" i="0" dirty="0" err="1">
                <a:effectLst/>
                <a:latin typeface="Arial" panose="020B0604020202020204" pitchFamily="34" charset="0"/>
              </a:rPr>
              <a:t>ανοσοσυμπλεγμάτων</a:t>
            </a:r>
            <a:r>
              <a:rPr lang="el-GR" sz="1200" b="0" i="0" dirty="0">
                <a:effectLst/>
                <a:latin typeface="Arial" panose="020B0604020202020204" pitchFamily="34" charset="0"/>
              </a:rPr>
              <a:t> στην κυκλοφορία και συνήθως οφείλεται στη χορήγηση </a:t>
            </a:r>
            <a:r>
              <a:rPr lang="el-GR" sz="1200" b="0" i="0" dirty="0" err="1">
                <a:effectLst/>
                <a:latin typeface="Arial" panose="020B0604020202020204" pitchFamily="34" charset="0"/>
              </a:rPr>
              <a:t>ξενογενούς</a:t>
            </a:r>
            <a:r>
              <a:rPr lang="el-GR" sz="1200" b="0" i="0" dirty="0">
                <a:effectLst/>
                <a:latin typeface="Arial" panose="020B0604020202020204" pitchFamily="34" charset="0"/>
              </a:rPr>
              <a:t> ορού (π.χ. αλόγου) για θεραπευτικούς σκοπούς. Η χρόνια δημιουργία και εναπόθεση των </a:t>
            </a:r>
            <a:r>
              <a:rPr lang="el-GR" sz="1200" b="0" i="0" dirty="0" err="1">
                <a:effectLst/>
                <a:latin typeface="Arial" panose="020B0604020202020204" pitchFamily="34" charset="0"/>
              </a:rPr>
              <a:t>ανοσοσυμπλεγμάτων</a:t>
            </a:r>
            <a:r>
              <a:rPr lang="el-GR" sz="1200" b="0" i="0" dirty="0">
                <a:effectLst/>
                <a:latin typeface="Arial" panose="020B0604020202020204" pitchFamily="34" charset="0"/>
              </a:rPr>
              <a:t> εμπλέκεται στην παθογένεια της χρόνιας </a:t>
            </a:r>
            <a:r>
              <a:rPr lang="el-GR" sz="1200" b="0" i="0" dirty="0" err="1">
                <a:effectLst/>
                <a:latin typeface="Arial" panose="020B0604020202020204" pitchFamily="34" charset="0"/>
              </a:rPr>
              <a:t>σπειραματονεφρίτιδας</a:t>
            </a:r>
            <a:r>
              <a:rPr lang="el-GR" sz="1200" b="0" i="0" dirty="0">
                <a:effectLst/>
                <a:latin typeface="Arial" panose="020B0604020202020204" pitchFamily="34" charset="0"/>
              </a:rPr>
              <a:t>, του συστηματικού </a:t>
            </a:r>
            <a:r>
              <a:rPr lang="el-GR" sz="1200" b="0" i="0" dirty="0" err="1">
                <a:effectLst/>
                <a:latin typeface="Arial" panose="020B0604020202020204" pitchFamily="34" charset="0"/>
              </a:rPr>
              <a:t>ερυθηματώδους</a:t>
            </a:r>
            <a:r>
              <a:rPr lang="el-GR" sz="1200" b="0" i="0" dirty="0">
                <a:effectLst/>
                <a:latin typeface="Arial" panose="020B0604020202020204" pitchFamily="34" charset="0"/>
              </a:rPr>
              <a:t> λύκου και των συστηματικών αγγειιτίδων</a:t>
            </a:r>
            <a:endParaRPr lang="en-US" sz="1200" dirty="0"/>
          </a:p>
          <a:p>
            <a:endParaRPr lang="en-US" dirty="0"/>
          </a:p>
        </p:txBody>
      </p:sp>
      <p:sp>
        <p:nvSpPr>
          <p:cNvPr id="4" name="Slide Number Placeholder 3"/>
          <p:cNvSpPr>
            <a:spLocks noGrp="1"/>
          </p:cNvSpPr>
          <p:nvPr>
            <p:ph type="sldNum" sz="quarter" idx="5"/>
          </p:nvPr>
        </p:nvSpPr>
        <p:spPr/>
        <p:txBody>
          <a:bodyPr/>
          <a:lstStyle/>
          <a:p>
            <a:fld id="{956D7E2F-B4D3-2345-AD7F-0A9AF1B77288}" type="slidenum">
              <a:rPr lang="en-US" smtClean="0"/>
              <a:t>7</a:t>
            </a:fld>
            <a:endParaRPr lang="en-US"/>
          </a:p>
        </p:txBody>
      </p:sp>
    </p:spTree>
    <p:extLst>
      <p:ext uri="{BB962C8B-B14F-4D97-AF65-F5344CB8AC3E}">
        <p14:creationId xmlns:p14="http://schemas.microsoft.com/office/powerpoint/2010/main" val="3643824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0" i="0" u="sng" dirty="0">
                <a:effectLst/>
                <a:latin typeface="Arial" panose="020B0604020202020204" pitchFamily="34" charset="0"/>
              </a:rPr>
              <a:t>δεν συμμετέχουν τα αντισώματα</a:t>
            </a:r>
            <a:endParaRPr lang="el-GR" sz="1200" u="sng" dirty="0">
              <a:latin typeface="Arial" panose="020B0604020202020204" pitchFamily="34" charset="0"/>
            </a:endParaRPr>
          </a:p>
          <a:p>
            <a:r>
              <a:rPr lang="el-GR" sz="1200" b="0" i="0" dirty="0">
                <a:effectLst/>
                <a:latin typeface="Arial" panose="020B0604020202020204" pitchFamily="34" charset="0"/>
              </a:rPr>
              <a:t>ενεργοποιημένα Τ-λεμφοκύτταρα</a:t>
            </a:r>
            <a:endParaRPr lang="el-GR" sz="1200" dirty="0">
              <a:latin typeface="Arial" panose="020B0604020202020204" pitchFamily="34" charset="0"/>
            </a:endParaRPr>
          </a:p>
          <a:p>
            <a:r>
              <a:rPr lang="el-GR" sz="1200" b="0" i="0" dirty="0">
                <a:effectLst/>
                <a:latin typeface="Arial" panose="020B0604020202020204" pitchFamily="34" charset="0"/>
              </a:rPr>
              <a:t>Η αντίδραση δεν εκλύεται άμεσα, αλλά μπορεί να απαιτηθούν ως και 48 ώρες για την εμφάνισή της</a:t>
            </a:r>
          </a:p>
          <a:p>
            <a:r>
              <a:rPr lang="el-GR" sz="1200" b="0" i="0" dirty="0">
                <a:effectLst/>
                <a:latin typeface="Arial" panose="020B0604020202020204" pitchFamily="34" charset="0"/>
              </a:rPr>
              <a:t>Παράδειγμα αποτελεί η αντίδραση φυματίνης (</a:t>
            </a:r>
            <a:r>
              <a:rPr lang="en-GB" sz="1200" b="0" i="0" dirty="0">
                <a:effectLst/>
                <a:latin typeface="Arial" panose="020B0604020202020204" pitchFamily="34" charset="0"/>
              </a:rPr>
              <a:t>Mantoux), </a:t>
            </a:r>
            <a:r>
              <a:rPr lang="el-GR" sz="1200" b="0" i="0" dirty="0">
                <a:effectLst/>
                <a:latin typeface="Arial" panose="020B0604020202020204" pitchFamily="34" charset="0"/>
              </a:rPr>
              <a:t>η οποία χρησιμεύει για τη διάγνωση προηγούμενης επαφής με το </a:t>
            </a:r>
            <a:r>
              <a:rPr lang="el-GR" sz="1200" b="0" i="0" dirty="0" err="1">
                <a:effectLst/>
                <a:latin typeface="Arial" panose="020B0604020202020204" pitchFamily="34" charset="0"/>
              </a:rPr>
              <a:t>μυκοβακτηρίδιο</a:t>
            </a:r>
            <a:r>
              <a:rPr lang="el-GR" sz="1200" b="0" i="0" dirty="0">
                <a:effectLst/>
                <a:latin typeface="Arial" panose="020B0604020202020204" pitchFamily="34" charset="0"/>
              </a:rPr>
              <a:t> της φυματίωσης. Γίνεται υποδόρια ένεση </a:t>
            </a:r>
            <a:r>
              <a:rPr lang="el-GR" sz="1200" b="0" i="0" dirty="0" err="1">
                <a:effectLst/>
                <a:latin typeface="Arial" panose="020B0604020202020204" pitchFamily="34" charset="0"/>
              </a:rPr>
              <a:t>κεκαθαρμένης</a:t>
            </a:r>
            <a:r>
              <a:rPr lang="el-GR" sz="1200" b="0" i="0" dirty="0">
                <a:effectLst/>
                <a:latin typeface="Arial" panose="020B0604020202020204" pitchFamily="34" charset="0"/>
              </a:rPr>
              <a:t> φυματίνης στο αντιβράχιο, και, σε περίπτωση θετικού αποτελέσματος, παρατηρείται πομφός με σκληρία στην περιοχή της ένεσης, μετά από παρέλευση 48 ωρών.</a:t>
            </a:r>
            <a:endParaRPr lang="en-US" sz="1200" dirty="0"/>
          </a:p>
          <a:p>
            <a:endParaRPr lang="en-US" dirty="0"/>
          </a:p>
        </p:txBody>
      </p:sp>
      <p:sp>
        <p:nvSpPr>
          <p:cNvPr id="4" name="Slide Number Placeholder 3"/>
          <p:cNvSpPr>
            <a:spLocks noGrp="1"/>
          </p:cNvSpPr>
          <p:nvPr>
            <p:ph type="sldNum" sz="quarter" idx="5"/>
          </p:nvPr>
        </p:nvSpPr>
        <p:spPr/>
        <p:txBody>
          <a:bodyPr/>
          <a:lstStyle/>
          <a:p>
            <a:fld id="{956D7E2F-B4D3-2345-AD7F-0A9AF1B77288}" type="slidenum">
              <a:rPr lang="en-US" smtClean="0"/>
              <a:t>8</a:t>
            </a:fld>
            <a:endParaRPr lang="en-US"/>
          </a:p>
        </p:txBody>
      </p:sp>
    </p:spTree>
    <p:extLst>
      <p:ext uri="{BB962C8B-B14F-4D97-AF65-F5344CB8AC3E}">
        <p14:creationId xmlns:p14="http://schemas.microsoft.com/office/powerpoint/2010/main" val="3739883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Septrin</a:t>
            </a:r>
            <a:r>
              <a:rPr lang="en-GB" dirty="0"/>
              <a:t>, </a:t>
            </a:r>
            <a:r>
              <a:rPr lang="en-GB" dirty="0" err="1"/>
              <a:t>bactrimel</a:t>
            </a:r>
            <a:endParaRPr lang="en-US" dirty="0"/>
          </a:p>
        </p:txBody>
      </p:sp>
      <p:sp>
        <p:nvSpPr>
          <p:cNvPr id="4" name="Slide Number Placeholder 3"/>
          <p:cNvSpPr>
            <a:spLocks noGrp="1"/>
          </p:cNvSpPr>
          <p:nvPr>
            <p:ph type="sldNum" sz="quarter" idx="5"/>
          </p:nvPr>
        </p:nvSpPr>
        <p:spPr/>
        <p:txBody>
          <a:bodyPr/>
          <a:lstStyle/>
          <a:p>
            <a:fld id="{956D7E2F-B4D3-2345-AD7F-0A9AF1B77288}" type="slidenum">
              <a:rPr lang="en-US" smtClean="0"/>
              <a:t>15</a:t>
            </a:fld>
            <a:endParaRPr lang="en-US"/>
          </a:p>
        </p:txBody>
      </p:sp>
    </p:spTree>
    <p:extLst>
      <p:ext uri="{BB962C8B-B14F-4D97-AF65-F5344CB8AC3E}">
        <p14:creationId xmlns:p14="http://schemas.microsoft.com/office/powerpoint/2010/main" val="2116934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διασταυρούμενη σύνδεση του φαρμάκου (</a:t>
            </a:r>
            <a:r>
              <a:rPr lang="el-GR" dirty="0" err="1"/>
              <a:t>hapten</a:t>
            </a:r>
            <a:r>
              <a:rPr lang="el-GR" dirty="0"/>
              <a:t>) με ειδικό φάρμακο </a:t>
            </a:r>
            <a:r>
              <a:rPr lang="el-GR" dirty="0" err="1"/>
              <a:t>IgE</a:t>
            </a:r>
            <a:r>
              <a:rPr lang="el-GR" dirty="0"/>
              <a:t> συνδεδεμένο με υποδοχείς </a:t>
            </a:r>
            <a:r>
              <a:rPr lang="el-GR" dirty="0" err="1"/>
              <a:t>IgE</a:t>
            </a:r>
            <a:r>
              <a:rPr lang="el-GR" dirty="0"/>
              <a:t> στα </a:t>
            </a:r>
            <a:r>
              <a:rPr lang="el-GR" dirty="0" err="1"/>
              <a:t>μαστοκύτταρα</a:t>
            </a:r>
            <a:r>
              <a:rPr lang="el-GR" dirty="0"/>
              <a:t> και στα </a:t>
            </a:r>
            <a:r>
              <a:rPr lang="el-GR" dirty="0" err="1"/>
              <a:t>βασεόφιλα</a:t>
            </a:r>
            <a:endParaRPr lang="en-GB" dirty="0"/>
          </a:p>
          <a:p>
            <a:endParaRPr lang="en-GB" dirty="0"/>
          </a:p>
          <a:p>
            <a:r>
              <a:rPr lang="el-GR" dirty="0"/>
              <a:t>Σε αντίθεση με την αντίδραση που προκαλείται από </a:t>
            </a:r>
            <a:r>
              <a:rPr lang="el-GR" dirty="0" err="1"/>
              <a:t>IgE</a:t>
            </a:r>
            <a:r>
              <a:rPr lang="el-GR" dirty="0"/>
              <a:t>, δεν υπάρχει φάση ευαισθητοποίησης και μπορεί να εμφανιστούν αντιδράσεις κατά την πρώτη έκθεση στο φάρμακο. Αντιδράσεις μπορεί να εμφανιστούν έως και 24 ώρες μετά την κατάποση, αν και έως και 50% εμφανίζονται εντός των πρώτων 6 ωρών. Φαίνεται να είναι </a:t>
            </a:r>
            <a:r>
              <a:rPr lang="el-GR" dirty="0" err="1"/>
              <a:t>δοσοεξαρτώμενες</a:t>
            </a:r>
            <a:r>
              <a:rPr lang="el-GR" dirty="0"/>
              <a:t> με μια «δόση κατωφλίου» η οποία, μόλις διασταυρωθεί, θα προκαλέσει αντίδραση.</a:t>
            </a:r>
          </a:p>
          <a:p>
            <a:r>
              <a:rPr lang="en-GB" b="0" i="0" dirty="0">
                <a:solidFill>
                  <a:srgbClr val="222222"/>
                </a:solidFill>
                <a:effectLst/>
                <a:latin typeface="Merriweather" pitchFamily="2" charset="77"/>
              </a:rPr>
              <a:t>Other medications that may cause this include antibiotics, such as polymyxin B, ciprofloxacin, vancomycin, as well as anaesthetic muscle relaxants (e.g. atracurium) and iodinated radiocontrast media. These drugs are referred to as “histamine liberators</a:t>
            </a:r>
            <a:endParaRPr lang="en-US" dirty="0"/>
          </a:p>
        </p:txBody>
      </p:sp>
      <p:sp>
        <p:nvSpPr>
          <p:cNvPr id="4" name="Slide Number Placeholder 3"/>
          <p:cNvSpPr>
            <a:spLocks noGrp="1"/>
          </p:cNvSpPr>
          <p:nvPr>
            <p:ph type="sldNum" sz="quarter" idx="5"/>
          </p:nvPr>
        </p:nvSpPr>
        <p:spPr/>
        <p:txBody>
          <a:bodyPr/>
          <a:lstStyle/>
          <a:p>
            <a:fld id="{956D7E2F-B4D3-2345-AD7F-0A9AF1B77288}" type="slidenum">
              <a:rPr lang="en-US" smtClean="0"/>
              <a:t>22</a:t>
            </a:fld>
            <a:endParaRPr lang="en-US"/>
          </a:p>
        </p:txBody>
      </p:sp>
    </p:spTree>
    <p:extLst>
      <p:ext uri="{BB962C8B-B14F-4D97-AF65-F5344CB8AC3E}">
        <p14:creationId xmlns:p14="http://schemas.microsoft.com/office/powerpoint/2010/main" val="1952417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F6AF2-9E7A-21B5-C356-3281B4FDFD8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DACBD39-D5B3-B5F2-C631-C822B5C34C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FF0A936-B9A0-4CE5-A0C6-0139D69FAAA8}"/>
              </a:ext>
            </a:extLst>
          </p:cNvPr>
          <p:cNvSpPr>
            <a:spLocks noGrp="1"/>
          </p:cNvSpPr>
          <p:nvPr>
            <p:ph type="dt" sz="half" idx="10"/>
          </p:nvPr>
        </p:nvSpPr>
        <p:spPr/>
        <p:txBody>
          <a:bodyPr/>
          <a:lstStyle/>
          <a:p>
            <a:fld id="{8882D6C7-0E8B-7B4C-AA0C-A3C8C4A4D280}" type="datetimeFigureOut">
              <a:rPr lang="en-US" smtClean="0"/>
              <a:t>10/14/24</a:t>
            </a:fld>
            <a:endParaRPr lang="en-US"/>
          </a:p>
        </p:txBody>
      </p:sp>
      <p:sp>
        <p:nvSpPr>
          <p:cNvPr id="5" name="Footer Placeholder 4">
            <a:extLst>
              <a:ext uri="{FF2B5EF4-FFF2-40B4-BE49-F238E27FC236}">
                <a16:creationId xmlns:a16="http://schemas.microsoft.com/office/drawing/2014/main" id="{3CA9AC75-DD1C-C2C9-C810-A68E21B35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3C3E82-6C0E-CAA9-9060-4C6BF7ED41C5}"/>
              </a:ext>
            </a:extLst>
          </p:cNvPr>
          <p:cNvSpPr>
            <a:spLocks noGrp="1"/>
          </p:cNvSpPr>
          <p:nvPr>
            <p:ph type="sldNum" sz="quarter" idx="12"/>
          </p:nvPr>
        </p:nvSpPr>
        <p:spPr/>
        <p:txBody>
          <a:bodyPr/>
          <a:lstStyle/>
          <a:p>
            <a:fld id="{FC95B625-907B-D54A-AC55-49075B9E753B}" type="slidenum">
              <a:rPr lang="en-US" smtClean="0"/>
              <a:t>‹#›</a:t>
            </a:fld>
            <a:endParaRPr lang="en-US"/>
          </a:p>
        </p:txBody>
      </p:sp>
    </p:spTree>
    <p:extLst>
      <p:ext uri="{BB962C8B-B14F-4D97-AF65-F5344CB8AC3E}">
        <p14:creationId xmlns:p14="http://schemas.microsoft.com/office/powerpoint/2010/main" val="952255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6636D-22A5-6B33-8262-0E0308D4364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E58A5A3-7BA0-1F2B-8292-003B4D15F0C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961B71-DF7C-F0D5-77D3-4BEC16EFE4E3}"/>
              </a:ext>
            </a:extLst>
          </p:cNvPr>
          <p:cNvSpPr>
            <a:spLocks noGrp="1"/>
          </p:cNvSpPr>
          <p:nvPr>
            <p:ph type="dt" sz="half" idx="10"/>
          </p:nvPr>
        </p:nvSpPr>
        <p:spPr/>
        <p:txBody>
          <a:bodyPr/>
          <a:lstStyle/>
          <a:p>
            <a:fld id="{8882D6C7-0E8B-7B4C-AA0C-A3C8C4A4D280}" type="datetimeFigureOut">
              <a:rPr lang="en-US" smtClean="0"/>
              <a:t>10/14/24</a:t>
            </a:fld>
            <a:endParaRPr lang="en-US"/>
          </a:p>
        </p:txBody>
      </p:sp>
      <p:sp>
        <p:nvSpPr>
          <p:cNvPr id="5" name="Footer Placeholder 4">
            <a:extLst>
              <a:ext uri="{FF2B5EF4-FFF2-40B4-BE49-F238E27FC236}">
                <a16:creationId xmlns:a16="http://schemas.microsoft.com/office/drawing/2014/main" id="{F9E6A135-54CE-C69F-A48A-3A088BADAE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64F4E-5F7F-B25B-3373-C8DA60AC6C21}"/>
              </a:ext>
            </a:extLst>
          </p:cNvPr>
          <p:cNvSpPr>
            <a:spLocks noGrp="1"/>
          </p:cNvSpPr>
          <p:nvPr>
            <p:ph type="sldNum" sz="quarter" idx="12"/>
          </p:nvPr>
        </p:nvSpPr>
        <p:spPr/>
        <p:txBody>
          <a:bodyPr/>
          <a:lstStyle/>
          <a:p>
            <a:fld id="{FC95B625-907B-D54A-AC55-49075B9E753B}" type="slidenum">
              <a:rPr lang="en-US" smtClean="0"/>
              <a:t>‹#›</a:t>
            </a:fld>
            <a:endParaRPr lang="en-US"/>
          </a:p>
        </p:txBody>
      </p:sp>
    </p:spTree>
    <p:extLst>
      <p:ext uri="{BB962C8B-B14F-4D97-AF65-F5344CB8AC3E}">
        <p14:creationId xmlns:p14="http://schemas.microsoft.com/office/powerpoint/2010/main" val="1591566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D6708-DB59-E30E-7C75-1484EEC3504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77F1DFA-87E5-493C-1925-9BC7E22BCFE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D6E4F3E-9E61-6C78-9490-B47AF4A9525B}"/>
              </a:ext>
            </a:extLst>
          </p:cNvPr>
          <p:cNvSpPr>
            <a:spLocks noGrp="1"/>
          </p:cNvSpPr>
          <p:nvPr>
            <p:ph type="dt" sz="half" idx="10"/>
          </p:nvPr>
        </p:nvSpPr>
        <p:spPr/>
        <p:txBody>
          <a:bodyPr/>
          <a:lstStyle/>
          <a:p>
            <a:fld id="{8882D6C7-0E8B-7B4C-AA0C-A3C8C4A4D280}" type="datetimeFigureOut">
              <a:rPr lang="en-US" smtClean="0"/>
              <a:t>10/14/24</a:t>
            </a:fld>
            <a:endParaRPr lang="en-US"/>
          </a:p>
        </p:txBody>
      </p:sp>
      <p:sp>
        <p:nvSpPr>
          <p:cNvPr id="5" name="Footer Placeholder 4">
            <a:extLst>
              <a:ext uri="{FF2B5EF4-FFF2-40B4-BE49-F238E27FC236}">
                <a16:creationId xmlns:a16="http://schemas.microsoft.com/office/drawing/2014/main" id="{CBD79173-B2A1-EB17-1FB0-780DA65B9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2853BB-EBDE-FE63-CA13-BCC09DE8B61E}"/>
              </a:ext>
            </a:extLst>
          </p:cNvPr>
          <p:cNvSpPr>
            <a:spLocks noGrp="1"/>
          </p:cNvSpPr>
          <p:nvPr>
            <p:ph type="sldNum" sz="quarter" idx="12"/>
          </p:nvPr>
        </p:nvSpPr>
        <p:spPr/>
        <p:txBody>
          <a:bodyPr/>
          <a:lstStyle/>
          <a:p>
            <a:fld id="{FC95B625-907B-D54A-AC55-49075B9E753B}" type="slidenum">
              <a:rPr lang="en-US" smtClean="0"/>
              <a:t>‹#›</a:t>
            </a:fld>
            <a:endParaRPr lang="en-US"/>
          </a:p>
        </p:txBody>
      </p:sp>
    </p:spTree>
    <p:extLst>
      <p:ext uri="{BB962C8B-B14F-4D97-AF65-F5344CB8AC3E}">
        <p14:creationId xmlns:p14="http://schemas.microsoft.com/office/powerpoint/2010/main" val="3269465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F5B6E-861F-A3FA-5AF4-F58667AF55B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E2B771C-6E1C-CBCC-22D4-602B8C1E672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0FC15C4-C9DC-0D18-E4D4-3AF8EA22AC1C}"/>
              </a:ext>
            </a:extLst>
          </p:cNvPr>
          <p:cNvSpPr>
            <a:spLocks noGrp="1"/>
          </p:cNvSpPr>
          <p:nvPr>
            <p:ph type="dt" sz="half" idx="10"/>
          </p:nvPr>
        </p:nvSpPr>
        <p:spPr/>
        <p:txBody>
          <a:bodyPr/>
          <a:lstStyle/>
          <a:p>
            <a:fld id="{8882D6C7-0E8B-7B4C-AA0C-A3C8C4A4D280}" type="datetimeFigureOut">
              <a:rPr lang="en-US" smtClean="0"/>
              <a:t>10/14/24</a:t>
            </a:fld>
            <a:endParaRPr lang="en-US"/>
          </a:p>
        </p:txBody>
      </p:sp>
      <p:sp>
        <p:nvSpPr>
          <p:cNvPr id="5" name="Footer Placeholder 4">
            <a:extLst>
              <a:ext uri="{FF2B5EF4-FFF2-40B4-BE49-F238E27FC236}">
                <a16:creationId xmlns:a16="http://schemas.microsoft.com/office/drawing/2014/main" id="{1BCA5034-823B-4654-3856-463108C2B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EC0BE-5E4A-2E66-9F6F-A8A6810489B6}"/>
              </a:ext>
            </a:extLst>
          </p:cNvPr>
          <p:cNvSpPr>
            <a:spLocks noGrp="1"/>
          </p:cNvSpPr>
          <p:nvPr>
            <p:ph type="sldNum" sz="quarter" idx="12"/>
          </p:nvPr>
        </p:nvSpPr>
        <p:spPr/>
        <p:txBody>
          <a:bodyPr/>
          <a:lstStyle/>
          <a:p>
            <a:fld id="{FC95B625-907B-D54A-AC55-49075B9E753B}" type="slidenum">
              <a:rPr lang="en-US" smtClean="0"/>
              <a:t>‹#›</a:t>
            </a:fld>
            <a:endParaRPr lang="en-US"/>
          </a:p>
        </p:txBody>
      </p:sp>
    </p:spTree>
    <p:extLst>
      <p:ext uri="{BB962C8B-B14F-4D97-AF65-F5344CB8AC3E}">
        <p14:creationId xmlns:p14="http://schemas.microsoft.com/office/powerpoint/2010/main" val="4093404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7E591-24A5-4121-EA38-49C9433FD99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D9D5913-E751-5E53-82DC-7AFBAED4E5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9985A1D-0F93-6737-EBC5-40CA190F1E37}"/>
              </a:ext>
            </a:extLst>
          </p:cNvPr>
          <p:cNvSpPr>
            <a:spLocks noGrp="1"/>
          </p:cNvSpPr>
          <p:nvPr>
            <p:ph type="dt" sz="half" idx="10"/>
          </p:nvPr>
        </p:nvSpPr>
        <p:spPr/>
        <p:txBody>
          <a:bodyPr/>
          <a:lstStyle/>
          <a:p>
            <a:fld id="{8882D6C7-0E8B-7B4C-AA0C-A3C8C4A4D280}" type="datetimeFigureOut">
              <a:rPr lang="en-US" smtClean="0"/>
              <a:t>10/14/24</a:t>
            </a:fld>
            <a:endParaRPr lang="en-US"/>
          </a:p>
        </p:txBody>
      </p:sp>
      <p:sp>
        <p:nvSpPr>
          <p:cNvPr id="5" name="Footer Placeholder 4">
            <a:extLst>
              <a:ext uri="{FF2B5EF4-FFF2-40B4-BE49-F238E27FC236}">
                <a16:creationId xmlns:a16="http://schemas.microsoft.com/office/drawing/2014/main" id="{5EDA46DE-E904-F071-A52B-41808195FF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2D7EB5-D4B8-3647-F311-33A5C88A181E}"/>
              </a:ext>
            </a:extLst>
          </p:cNvPr>
          <p:cNvSpPr>
            <a:spLocks noGrp="1"/>
          </p:cNvSpPr>
          <p:nvPr>
            <p:ph type="sldNum" sz="quarter" idx="12"/>
          </p:nvPr>
        </p:nvSpPr>
        <p:spPr/>
        <p:txBody>
          <a:bodyPr/>
          <a:lstStyle/>
          <a:p>
            <a:fld id="{FC95B625-907B-D54A-AC55-49075B9E753B}" type="slidenum">
              <a:rPr lang="en-US" smtClean="0"/>
              <a:t>‹#›</a:t>
            </a:fld>
            <a:endParaRPr lang="en-US"/>
          </a:p>
        </p:txBody>
      </p:sp>
    </p:spTree>
    <p:extLst>
      <p:ext uri="{BB962C8B-B14F-4D97-AF65-F5344CB8AC3E}">
        <p14:creationId xmlns:p14="http://schemas.microsoft.com/office/powerpoint/2010/main" val="3820707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71CBD-C82D-D3C9-D77F-0B7A283AD2A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CFEC59-01DA-D33A-4C77-35F3664B927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C1F1DAF-B465-B925-CCCF-C4982B9626B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894332B-D2CA-FCE8-E4E9-3D50E01C537F}"/>
              </a:ext>
            </a:extLst>
          </p:cNvPr>
          <p:cNvSpPr>
            <a:spLocks noGrp="1"/>
          </p:cNvSpPr>
          <p:nvPr>
            <p:ph type="dt" sz="half" idx="10"/>
          </p:nvPr>
        </p:nvSpPr>
        <p:spPr/>
        <p:txBody>
          <a:bodyPr/>
          <a:lstStyle/>
          <a:p>
            <a:fld id="{8882D6C7-0E8B-7B4C-AA0C-A3C8C4A4D280}" type="datetimeFigureOut">
              <a:rPr lang="en-US" smtClean="0"/>
              <a:t>10/14/24</a:t>
            </a:fld>
            <a:endParaRPr lang="en-US"/>
          </a:p>
        </p:txBody>
      </p:sp>
      <p:sp>
        <p:nvSpPr>
          <p:cNvPr id="6" name="Footer Placeholder 5">
            <a:extLst>
              <a:ext uri="{FF2B5EF4-FFF2-40B4-BE49-F238E27FC236}">
                <a16:creationId xmlns:a16="http://schemas.microsoft.com/office/drawing/2014/main" id="{9F6417C7-71BC-57EE-90FB-EFEA3B50B6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2986F5-DD01-44DE-29E0-CA0F356BB485}"/>
              </a:ext>
            </a:extLst>
          </p:cNvPr>
          <p:cNvSpPr>
            <a:spLocks noGrp="1"/>
          </p:cNvSpPr>
          <p:nvPr>
            <p:ph type="sldNum" sz="quarter" idx="12"/>
          </p:nvPr>
        </p:nvSpPr>
        <p:spPr/>
        <p:txBody>
          <a:bodyPr/>
          <a:lstStyle/>
          <a:p>
            <a:fld id="{FC95B625-907B-D54A-AC55-49075B9E753B}" type="slidenum">
              <a:rPr lang="en-US" smtClean="0"/>
              <a:t>‹#›</a:t>
            </a:fld>
            <a:endParaRPr lang="en-US"/>
          </a:p>
        </p:txBody>
      </p:sp>
    </p:spTree>
    <p:extLst>
      <p:ext uri="{BB962C8B-B14F-4D97-AF65-F5344CB8AC3E}">
        <p14:creationId xmlns:p14="http://schemas.microsoft.com/office/powerpoint/2010/main" val="3648486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79A62-613D-A2D1-E274-309A72C2165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31CC3EE-7E6D-12C6-4ADB-7BE63E2538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85DEE08-A3FB-C9ED-942F-5E67AB6DAFE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1C87113-3AAB-42BF-C485-762DB7EA9E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FB604CC-68E2-31DA-AE9C-BB78929E3F1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088BF0A-361E-DFD3-7E47-2240118A7445}"/>
              </a:ext>
            </a:extLst>
          </p:cNvPr>
          <p:cNvSpPr>
            <a:spLocks noGrp="1"/>
          </p:cNvSpPr>
          <p:nvPr>
            <p:ph type="dt" sz="half" idx="10"/>
          </p:nvPr>
        </p:nvSpPr>
        <p:spPr/>
        <p:txBody>
          <a:bodyPr/>
          <a:lstStyle/>
          <a:p>
            <a:fld id="{8882D6C7-0E8B-7B4C-AA0C-A3C8C4A4D280}" type="datetimeFigureOut">
              <a:rPr lang="en-US" smtClean="0"/>
              <a:t>10/14/24</a:t>
            </a:fld>
            <a:endParaRPr lang="en-US"/>
          </a:p>
        </p:txBody>
      </p:sp>
      <p:sp>
        <p:nvSpPr>
          <p:cNvPr id="8" name="Footer Placeholder 7">
            <a:extLst>
              <a:ext uri="{FF2B5EF4-FFF2-40B4-BE49-F238E27FC236}">
                <a16:creationId xmlns:a16="http://schemas.microsoft.com/office/drawing/2014/main" id="{B344C428-6109-2177-D47D-AEE95E2823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F86E87-C74B-906B-DD67-13CF7DCC1D87}"/>
              </a:ext>
            </a:extLst>
          </p:cNvPr>
          <p:cNvSpPr>
            <a:spLocks noGrp="1"/>
          </p:cNvSpPr>
          <p:nvPr>
            <p:ph type="sldNum" sz="quarter" idx="12"/>
          </p:nvPr>
        </p:nvSpPr>
        <p:spPr/>
        <p:txBody>
          <a:bodyPr/>
          <a:lstStyle/>
          <a:p>
            <a:fld id="{FC95B625-907B-D54A-AC55-49075B9E753B}" type="slidenum">
              <a:rPr lang="en-US" smtClean="0"/>
              <a:t>‹#›</a:t>
            </a:fld>
            <a:endParaRPr lang="en-US"/>
          </a:p>
        </p:txBody>
      </p:sp>
    </p:spTree>
    <p:extLst>
      <p:ext uri="{BB962C8B-B14F-4D97-AF65-F5344CB8AC3E}">
        <p14:creationId xmlns:p14="http://schemas.microsoft.com/office/powerpoint/2010/main" val="2382088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22C98-ABB3-6C59-191A-E1C47CB03F5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27C7439-3361-64F9-9B42-C21261DB0DE7}"/>
              </a:ext>
            </a:extLst>
          </p:cNvPr>
          <p:cNvSpPr>
            <a:spLocks noGrp="1"/>
          </p:cNvSpPr>
          <p:nvPr>
            <p:ph type="dt" sz="half" idx="10"/>
          </p:nvPr>
        </p:nvSpPr>
        <p:spPr/>
        <p:txBody>
          <a:bodyPr/>
          <a:lstStyle/>
          <a:p>
            <a:fld id="{8882D6C7-0E8B-7B4C-AA0C-A3C8C4A4D280}" type="datetimeFigureOut">
              <a:rPr lang="en-US" smtClean="0"/>
              <a:t>10/14/24</a:t>
            </a:fld>
            <a:endParaRPr lang="en-US"/>
          </a:p>
        </p:txBody>
      </p:sp>
      <p:sp>
        <p:nvSpPr>
          <p:cNvPr id="4" name="Footer Placeholder 3">
            <a:extLst>
              <a:ext uri="{FF2B5EF4-FFF2-40B4-BE49-F238E27FC236}">
                <a16:creationId xmlns:a16="http://schemas.microsoft.com/office/drawing/2014/main" id="{834F2BD4-4F67-A85C-F142-B7787824ED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DDE549-AB18-7CE3-EE0F-D961415CF2BC}"/>
              </a:ext>
            </a:extLst>
          </p:cNvPr>
          <p:cNvSpPr>
            <a:spLocks noGrp="1"/>
          </p:cNvSpPr>
          <p:nvPr>
            <p:ph type="sldNum" sz="quarter" idx="12"/>
          </p:nvPr>
        </p:nvSpPr>
        <p:spPr/>
        <p:txBody>
          <a:bodyPr/>
          <a:lstStyle/>
          <a:p>
            <a:fld id="{FC95B625-907B-D54A-AC55-49075B9E753B}" type="slidenum">
              <a:rPr lang="en-US" smtClean="0"/>
              <a:t>‹#›</a:t>
            </a:fld>
            <a:endParaRPr lang="en-US"/>
          </a:p>
        </p:txBody>
      </p:sp>
    </p:spTree>
    <p:extLst>
      <p:ext uri="{BB962C8B-B14F-4D97-AF65-F5344CB8AC3E}">
        <p14:creationId xmlns:p14="http://schemas.microsoft.com/office/powerpoint/2010/main" val="3795476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7EB118-ED78-5C84-111C-B7902DE5A4D0}"/>
              </a:ext>
            </a:extLst>
          </p:cNvPr>
          <p:cNvSpPr>
            <a:spLocks noGrp="1"/>
          </p:cNvSpPr>
          <p:nvPr>
            <p:ph type="dt" sz="half" idx="10"/>
          </p:nvPr>
        </p:nvSpPr>
        <p:spPr/>
        <p:txBody>
          <a:bodyPr/>
          <a:lstStyle/>
          <a:p>
            <a:fld id="{8882D6C7-0E8B-7B4C-AA0C-A3C8C4A4D280}" type="datetimeFigureOut">
              <a:rPr lang="en-US" smtClean="0"/>
              <a:t>10/14/24</a:t>
            </a:fld>
            <a:endParaRPr lang="en-US"/>
          </a:p>
        </p:txBody>
      </p:sp>
      <p:sp>
        <p:nvSpPr>
          <p:cNvPr id="3" name="Footer Placeholder 2">
            <a:extLst>
              <a:ext uri="{FF2B5EF4-FFF2-40B4-BE49-F238E27FC236}">
                <a16:creationId xmlns:a16="http://schemas.microsoft.com/office/drawing/2014/main" id="{A9CB7355-7618-6B55-11D4-FC07E84E9F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22F844-D378-2D43-AAEF-82A807B68301}"/>
              </a:ext>
            </a:extLst>
          </p:cNvPr>
          <p:cNvSpPr>
            <a:spLocks noGrp="1"/>
          </p:cNvSpPr>
          <p:nvPr>
            <p:ph type="sldNum" sz="quarter" idx="12"/>
          </p:nvPr>
        </p:nvSpPr>
        <p:spPr/>
        <p:txBody>
          <a:bodyPr/>
          <a:lstStyle/>
          <a:p>
            <a:fld id="{FC95B625-907B-D54A-AC55-49075B9E753B}" type="slidenum">
              <a:rPr lang="en-US" smtClean="0"/>
              <a:t>‹#›</a:t>
            </a:fld>
            <a:endParaRPr lang="en-US"/>
          </a:p>
        </p:txBody>
      </p:sp>
    </p:spTree>
    <p:extLst>
      <p:ext uri="{BB962C8B-B14F-4D97-AF65-F5344CB8AC3E}">
        <p14:creationId xmlns:p14="http://schemas.microsoft.com/office/powerpoint/2010/main" val="889569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3D318-E1B7-56DE-2999-5CE71C0E98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2357470-FBB1-1109-B0FB-49D7A13376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CF9890E-2E1F-E8EC-5C43-82B4C95BB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F994750-5E22-0808-4073-7F8A10A552C2}"/>
              </a:ext>
            </a:extLst>
          </p:cNvPr>
          <p:cNvSpPr>
            <a:spLocks noGrp="1"/>
          </p:cNvSpPr>
          <p:nvPr>
            <p:ph type="dt" sz="half" idx="10"/>
          </p:nvPr>
        </p:nvSpPr>
        <p:spPr/>
        <p:txBody>
          <a:bodyPr/>
          <a:lstStyle/>
          <a:p>
            <a:fld id="{8882D6C7-0E8B-7B4C-AA0C-A3C8C4A4D280}" type="datetimeFigureOut">
              <a:rPr lang="en-US" smtClean="0"/>
              <a:t>10/14/24</a:t>
            </a:fld>
            <a:endParaRPr lang="en-US"/>
          </a:p>
        </p:txBody>
      </p:sp>
      <p:sp>
        <p:nvSpPr>
          <p:cNvPr id="6" name="Footer Placeholder 5">
            <a:extLst>
              <a:ext uri="{FF2B5EF4-FFF2-40B4-BE49-F238E27FC236}">
                <a16:creationId xmlns:a16="http://schemas.microsoft.com/office/drawing/2014/main" id="{57E72511-1531-D307-65D7-34F2AA77D8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F0F842-B0B6-CCD1-5FAE-F13B9B42BC7C}"/>
              </a:ext>
            </a:extLst>
          </p:cNvPr>
          <p:cNvSpPr>
            <a:spLocks noGrp="1"/>
          </p:cNvSpPr>
          <p:nvPr>
            <p:ph type="sldNum" sz="quarter" idx="12"/>
          </p:nvPr>
        </p:nvSpPr>
        <p:spPr/>
        <p:txBody>
          <a:bodyPr/>
          <a:lstStyle/>
          <a:p>
            <a:fld id="{FC95B625-907B-D54A-AC55-49075B9E753B}" type="slidenum">
              <a:rPr lang="en-US" smtClean="0"/>
              <a:t>‹#›</a:t>
            </a:fld>
            <a:endParaRPr lang="en-US"/>
          </a:p>
        </p:txBody>
      </p:sp>
    </p:spTree>
    <p:extLst>
      <p:ext uri="{BB962C8B-B14F-4D97-AF65-F5344CB8AC3E}">
        <p14:creationId xmlns:p14="http://schemas.microsoft.com/office/powerpoint/2010/main" val="2865209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75B3B-B613-DE0D-6532-0AABFDA6354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F265C98-D791-B384-C1B8-64DAA8FC0C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716C90-4BE0-557F-FDA3-6F7A314570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A1CF06-A5AA-87B8-D5F5-9AD4D2FB2B42}"/>
              </a:ext>
            </a:extLst>
          </p:cNvPr>
          <p:cNvSpPr>
            <a:spLocks noGrp="1"/>
          </p:cNvSpPr>
          <p:nvPr>
            <p:ph type="dt" sz="half" idx="10"/>
          </p:nvPr>
        </p:nvSpPr>
        <p:spPr/>
        <p:txBody>
          <a:bodyPr/>
          <a:lstStyle/>
          <a:p>
            <a:fld id="{8882D6C7-0E8B-7B4C-AA0C-A3C8C4A4D280}" type="datetimeFigureOut">
              <a:rPr lang="en-US" smtClean="0"/>
              <a:t>10/14/24</a:t>
            </a:fld>
            <a:endParaRPr lang="en-US"/>
          </a:p>
        </p:txBody>
      </p:sp>
      <p:sp>
        <p:nvSpPr>
          <p:cNvPr id="6" name="Footer Placeholder 5">
            <a:extLst>
              <a:ext uri="{FF2B5EF4-FFF2-40B4-BE49-F238E27FC236}">
                <a16:creationId xmlns:a16="http://schemas.microsoft.com/office/drawing/2014/main" id="{D9450F31-1016-7B73-00D3-B466431860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777233-BBEF-AD43-46D3-59BCC2D1F033}"/>
              </a:ext>
            </a:extLst>
          </p:cNvPr>
          <p:cNvSpPr>
            <a:spLocks noGrp="1"/>
          </p:cNvSpPr>
          <p:nvPr>
            <p:ph type="sldNum" sz="quarter" idx="12"/>
          </p:nvPr>
        </p:nvSpPr>
        <p:spPr/>
        <p:txBody>
          <a:bodyPr/>
          <a:lstStyle/>
          <a:p>
            <a:fld id="{FC95B625-907B-D54A-AC55-49075B9E753B}" type="slidenum">
              <a:rPr lang="en-US" smtClean="0"/>
              <a:t>‹#›</a:t>
            </a:fld>
            <a:endParaRPr lang="en-US"/>
          </a:p>
        </p:txBody>
      </p:sp>
    </p:spTree>
    <p:extLst>
      <p:ext uri="{BB962C8B-B14F-4D97-AF65-F5344CB8AC3E}">
        <p14:creationId xmlns:p14="http://schemas.microsoft.com/office/powerpoint/2010/main" val="134924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22B2E-FED1-3993-793D-5B87517235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6AAC7C-EE7D-78A3-4CC4-747FB02D8A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E66062-6815-9466-3162-3D7B70476C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82D6C7-0E8B-7B4C-AA0C-A3C8C4A4D280}" type="datetimeFigureOut">
              <a:rPr lang="en-US" smtClean="0"/>
              <a:t>10/14/24</a:t>
            </a:fld>
            <a:endParaRPr lang="en-US"/>
          </a:p>
        </p:txBody>
      </p:sp>
      <p:sp>
        <p:nvSpPr>
          <p:cNvPr id="5" name="Footer Placeholder 4">
            <a:extLst>
              <a:ext uri="{FF2B5EF4-FFF2-40B4-BE49-F238E27FC236}">
                <a16:creationId xmlns:a16="http://schemas.microsoft.com/office/drawing/2014/main" id="{45241E9B-52B8-975C-1EAE-87479C9F91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0030E8-DD90-3242-902C-79DAA030FF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95B625-907B-D54A-AC55-49075B9E753B}" type="slidenum">
              <a:rPr lang="en-US" smtClean="0"/>
              <a:t>‹#›</a:t>
            </a:fld>
            <a:endParaRPr lang="en-US"/>
          </a:p>
        </p:txBody>
      </p:sp>
    </p:spTree>
    <p:extLst>
      <p:ext uri="{BB962C8B-B14F-4D97-AF65-F5344CB8AC3E}">
        <p14:creationId xmlns:p14="http://schemas.microsoft.com/office/powerpoint/2010/main" val="3052016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dermnetnz.org/topics/sulfa-drugs-and-the-skin"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56364-C049-4C63-39F4-5814BAE34D64}"/>
              </a:ext>
            </a:extLst>
          </p:cNvPr>
          <p:cNvSpPr>
            <a:spLocks noGrp="1"/>
          </p:cNvSpPr>
          <p:nvPr>
            <p:ph type="ctrTitle"/>
          </p:nvPr>
        </p:nvSpPr>
        <p:spPr/>
        <p:txBody>
          <a:bodyPr>
            <a:normAutofit fontScale="90000"/>
          </a:bodyPr>
          <a:lstStyle/>
          <a:p>
            <a:r>
              <a:rPr lang="el-GR" dirty="0"/>
              <a:t>Αντιδράσεις Υπερευαισθησίας</a:t>
            </a:r>
            <a:br>
              <a:rPr lang="el-GR" dirty="0"/>
            </a:br>
            <a:endParaRPr lang="en-US" dirty="0"/>
          </a:p>
        </p:txBody>
      </p:sp>
      <p:sp>
        <p:nvSpPr>
          <p:cNvPr id="3" name="Subtitle 2">
            <a:extLst>
              <a:ext uri="{FF2B5EF4-FFF2-40B4-BE49-F238E27FC236}">
                <a16:creationId xmlns:a16="http://schemas.microsoft.com/office/drawing/2014/main" id="{BCD86EB8-4884-C366-219B-C822185091A6}"/>
              </a:ext>
            </a:extLst>
          </p:cNvPr>
          <p:cNvSpPr>
            <a:spLocks noGrp="1"/>
          </p:cNvSpPr>
          <p:nvPr>
            <p:ph type="subTitle" idx="1"/>
          </p:nvPr>
        </p:nvSpPr>
        <p:spPr/>
        <p:txBody>
          <a:bodyPr>
            <a:normAutofit lnSpcReduction="10000"/>
          </a:bodyPr>
          <a:lstStyle/>
          <a:p>
            <a:r>
              <a:rPr lang="el-GR" dirty="0"/>
              <a:t>Ειρήνη </a:t>
            </a:r>
            <a:r>
              <a:rPr lang="el-GR" dirty="0" err="1"/>
              <a:t>Μερίκα</a:t>
            </a:r>
            <a:endParaRPr lang="el-GR" dirty="0"/>
          </a:p>
          <a:p>
            <a:r>
              <a:rPr lang="en-GB" dirty="0"/>
              <a:t>Consultant Dermatologist</a:t>
            </a:r>
          </a:p>
          <a:p>
            <a:r>
              <a:rPr lang="en-GB" dirty="0"/>
              <a:t>Chelsea &amp; Westminster Hospital NHS Trust</a:t>
            </a:r>
          </a:p>
          <a:p>
            <a:r>
              <a:rPr lang="el-GR" dirty="0"/>
              <a:t>Επιστημονικός Συνεργάτης ΕΚΠΑ</a:t>
            </a:r>
            <a:endParaRPr lang="en-US" dirty="0"/>
          </a:p>
        </p:txBody>
      </p:sp>
    </p:spTree>
    <p:extLst>
      <p:ext uri="{BB962C8B-B14F-4D97-AF65-F5344CB8AC3E}">
        <p14:creationId xmlns:p14="http://schemas.microsoft.com/office/powerpoint/2010/main" val="1958527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2C4175F-0C44-F7DD-8F70-7000453C91B8}"/>
              </a:ext>
            </a:extLst>
          </p:cNvPr>
          <p:cNvGraphicFramePr>
            <a:graphicFrameLocks noGrp="1"/>
          </p:cNvGraphicFramePr>
          <p:nvPr>
            <p:ph idx="1"/>
            <p:extLst>
              <p:ext uri="{D42A27DB-BD31-4B8C-83A1-F6EECF244321}">
                <p14:modId xmlns:p14="http://schemas.microsoft.com/office/powerpoint/2010/main" val="2912807094"/>
              </p:ext>
            </p:extLst>
          </p:nvPr>
        </p:nvGraphicFramePr>
        <p:xfrm>
          <a:off x="750093" y="971550"/>
          <a:ext cx="10691813" cy="4243386"/>
        </p:xfrm>
        <a:graphic>
          <a:graphicData uri="http://schemas.openxmlformats.org/drawingml/2006/table">
            <a:tbl>
              <a:tblPr firstRow="1" bandRow="1">
                <a:tableStyleId>{5C22544A-7EE6-4342-B048-85BDC9FD1C3A}</a:tableStyleId>
              </a:tblPr>
              <a:tblGrid>
                <a:gridCol w="2750430">
                  <a:extLst>
                    <a:ext uri="{9D8B030D-6E8A-4147-A177-3AD203B41FA5}">
                      <a16:colId xmlns:a16="http://schemas.microsoft.com/office/drawing/2014/main" val="1470373896"/>
                    </a:ext>
                  </a:extLst>
                </a:gridCol>
                <a:gridCol w="7941383">
                  <a:extLst>
                    <a:ext uri="{9D8B030D-6E8A-4147-A177-3AD203B41FA5}">
                      <a16:colId xmlns:a16="http://schemas.microsoft.com/office/drawing/2014/main" val="1239192988"/>
                    </a:ext>
                  </a:extLst>
                </a:gridCol>
              </a:tblGrid>
              <a:tr h="807671">
                <a:tc>
                  <a:txBody>
                    <a:bodyPr/>
                    <a:lstStyle/>
                    <a:p>
                      <a:r>
                        <a:rPr lang="el-GR" dirty="0"/>
                        <a:t>Κατηγορία</a:t>
                      </a:r>
                      <a:endParaRPr lang="en-US" dirty="0"/>
                    </a:p>
                  </a:txBody>
                  <a:tcPr/>
                </a:tc>
                <a:tc>
                  <a:txBody>
                    <a:bodyPr/>
                    <a:lstStyle/>
                    <a:p>
                      <a:r>
                        <a:rPr lang="el-GR" dirty="0"/>
                        <a:t>Ενδεικτικά Φάρμακα</a:t>
                      </a:r>
                      <a:endParaRPr lang="en-US" dirty="0"/>
                    </a:p>
                  </a:txBody>
                  <a:tcPr/>
                </a:tc>
                <a:extLst>
                  <a:ext uri="{0D108BD9-81ED-4DB2-BD59-A6C34878D82A}">
                    <a16:rowId xmlns:a16="http://schemas.microsoft.com/office/drawing/2014/main" val="86540612"/>
                  </a:ext>
                </a:extLst>
              </a:tr>
              <a:tr h="510809">
                <a:tc>
                  <a:txBody>
                    <a:bodyPr/>
                    <a:lstStyle/>
                    <a:p>
                      <a:r>
                        <a:rPr lang="el-GR" dirty="0"/>
                        <a:t>Αντιβιοτικά</a:t>
                      </a:r>
                      <a:endParaRPr lang="en-US" dirty="0"/>
                    </a:p>
                  </a:txBody>
                  <a:tcPr/>
                </a:tc>
                <a:tc>
                  <a:txBody>
                    <a:bodyPr/>
                    <a:lstStyle/>
                    <a:p>
                      <a:r>
                        <a:rPr lang="el-GR" dirty="0" err="1"/>
                        <a:t>Πενικιλλίνη</a:t>
                      </a:r>
                      <a:r>
                        <a:rPr lang="el-GR" dirty="0"/>
                        <a:t> ,</a:t>
                      </a:r>
                      <a:r>
                        <a:rPr lang="el-GR" dirty="0" err="1"/>
                        <a:t>Αμπικιλλίνη</a:t>
                      </a:r>
                      <a:r>
                        <a:rPr lang="el-GR" dirty="0"/>
                        <a:t>, </a:t>
                      </a:r>
                      <a:r>
                        <a:rPr lang="el-GR" dirty="0" err="1"/>
                        <a:t>Κεφαλοσπορίνες</a:t>
                      </a:r>
                      <a:r>
                        <a:rPr lang="el-GR" dirty="0"/>
                        <a:t>, </a:t>
                      </a:r>
                      <a:r>
                        <a:rPr lang="el-GR" dirty="0" err="1"/>
                        <a:t>Σουλφοναμίδες</a:t>
                      </a:r>
                      <a:r>
                        <a:rPr lang="el-GR" dirty="0"/>
                        <a:t>, </a:t>
                      </a:r>
                      <a:r>
                        <a:rPr lang="el-GR" dirty="0" err="1"/>
                        <a:t>Τετρακυκλίνες</a:t>
                      </a:r>
                      <a:endParaRPr lang="en-US" dirty="0"/>
                    </a:p>
                  </a:txBody>
                  <a:tcPr/>
                </a:tc>
                <a:extLst>
                  <a:ext uri="{0D108BD9-81ED-4DB2-BD59-A6C34878D82A}">
                    <a16:rowId xmlns:a16="http://schemas.microsoft.com/office/drawing/2014/main" val="2636127220"/>
                  </a:ext>
                </a:extLst>
              </a:tr>
              <a:tr h="881670">
                <a:tc>
                  <a:txBody>
                    <a:bodyPr/>
                    <a:lstStyle/>
                    <a:p>
                      <a:r>
                        <a:rPr lang="el-GR" dirty="0"/>
                        <a:t>Αντιφλεγμονώδη μη </a:t>
                      </a:r>
                      <a:r>
                        <a:rPr lang="el-GR" dirty="0" err="1"/>
                        <a:t>στεροειδή</a:t>
                      </a:r>
                      <a:endParaRPr lang="en-US" dirty="0"/>
                    </a:p>
                  </a:txBody>
                  <a:tcPr/>
                </a:tc>
                <a:tc>
                  <a:txBody>
                    <a:bodyPr/>
                    <a:lstStyle/>
                    <a:p>
                      <a:endParaRPr lang="en-US"/>
                    </a:p>
                  </a:txBody>
                  <a:tcPr/>
                </a:tc>
                <a:extLst>
                  <a:ext uri="{0D108BD9-81ED-4DB2-BD59-A6C34878D82A}">
                    <a16:rowId xmlns:a16="http://schemas.microsoft.com/office/drawing/2014/main" val="3757306213"/>
                  </a:ext>
                </a:extLst>
              </a:tr>
              <a:tr h="510809">
                <a:tc>
                  <a:txBody>
                    <a:bodyPr/>
                    <a:lstStyle/>
                    <a:p>
                      <a:r>
                        <a:rPr lang="el-GR" dirty="0"/>
                        <a:t>Διουρητικά</a:t>
                      </a:r>
                      <a:endParaRPr lang="en-US" dirty="0"/>
                    </a:p>
                  </a:txBody>
                  <a:tcPr/>
                </a:tc>
                <a:tc>
                  <a:txBody>
                    <a:bodyPr/>
                    <a:lstStyle/>
                    <a:p>
                      <a:r>
                        <a:rPr lang="el-GR" dirty="0" err="1"/>
                        <a:t>Θειαζίδες</a:t>
                      </a:r>
                      <a:r>
                        <a:rPr lang="el-GR" dirty="0"/>
                        <a:t>, </a:t>
                      </a:r>
                      <a:r>
                        <a:rPr lang="el-GR" dirty="0" err="1"/>
                        <a:t>Αμιλορίδη</a:t>
                      </a:r>
                      <a:endParaRPr lang="en-US" dirty="0"/>
                    </a:p>
                  </a:txBody>
                  <a:tcPr/>
                </a:tc>
                <a:extLst>
                  <a:ext uri="{0D108BD9-81ED-4DB2-BD59-A6C34878D82A}">
                    <a16:rowId xmlns:a16="http://schemas.microsoft.com/office/drawing/2014/main" val="3728041923"/>
                  </a:ext>
                </a:extLst>
              </a:tr>
              <a:tr h="510809">
                <a:tc>
                  <a:txBody>
                    <a:bodyPr/>
                    <a:lstStyle/>
                    <a:p>
                      <a:r>
                        <a:rPr lang="el-GR" dirty="0"/>
                        <a:t>Νευρολογικά</a:t>
                      </a:r>
                      <a:endParaRPr lang="en-US" dirty="0"/>
                    </a:p>
                  </a:txBody>
                  <a:tcPr/>
                </a:tc>
                <a:tc>
                  <a:txBody>
                    <a:bodyPr/>
                    <a:lstStyle/>
                    <a:p>
                      <a:r>
                        <a:rPr lang="el-GR" dirty="0"/>
                        <a:t>Βαρβιτουρικά, </a:t>
                      </a:r>
                      <a:r>
                        <a:rPr lang="el-GR" dirty="0" err="1"/>
                        <a:t>αμιτριπτιλίνη</a:t>
                      </a:r>
                      <a:r>
                        <a:rPr lang="el-GR" dirty="0"/>
                        <a:t>, </a:t>
                      </a:r>
                      <a:r>
                        <a:rPr lang="el-GR" dirty="0" err="1"/>
                        <a:t>Καρμπαμαζεπίνη</a:t>
                      </a:r>
                      <a:endParaRPr lang="en-US" dirty="0"/>
                    </a:p>
                  </a:txBody>
                  <a:tcPr/>
                </a:tc>
                <a:extLst>
                  <a:ext uri="{0D108BD9-81ED-4DB2-BD59-A6C34878D82A}">
                    <a16:rowId xmlns:a16="http://schemas.microsoft.com/office/drawing/2014/main" val="1612528926"/>
                  </a:ext>
                </a:extLst>
              </a:tr>
              <a:tr h="510809">
                <a:tc>
                  <a:txBody>
                    <a:bodyPr/>
                    <a:lstStyle/>
                    <a:p>
                      <a:r>
                        <a:rPr lang="el-GR" dirty="0"/>
                        <a:t>Καρδιολογικά </a:t>
                      </a:r>
                      <a:endParaRPr lang="en-US" dirty="0"/>
                    </a:p>
                  </a:txBody>
                  <a:tcPr/>
                </a:tc>
                <a:tc>
                  <a:txBody>
                    <a:bodyPr/>
                    <a:lstStyle/>
                    <a:p>
                      <a:r>
                        <a:rPr lang="el-GR" dirty="0"/>
                        <a:t>Β-αναστολείς, </a:t>
                      </a:r>
                      <a:r>
                        <a:rPr lang="el-GR" dirty="0" err="1"/>
                        <a:t>αμιοδαρόνη</a:t>
                      </a:r>
                      <a:r>
                        <a:rPr lang="el-GR" dirty="0"/>
                        <a:t>, </a:t>
                      </a:r>
                      <a:r>
                        <a:rPr lang="el-GR" dirty="0" err="1"/>
                        <a:t>καπτοπρίλη</a:t>
                      </a:r>
                      <a:endParaRPr lang="en-US" dirty="0"/>
                    </a:p>
                  </a:txBody>
                  <a:tcPr/>
                </a:tc>
                <a:extLst>
                  <a:ext uri="{0D108BD9-81ED-4DB2-BD59-A6C34878D82A}">
                    <a16:rowId xmlns:a16="http://schemas.microsoft.com/office/drawing/2014/main" val="2790819704"/>
                  </a:ext>
                </a:extLst>
              </a:tr>
              <a:tr h="510809">
                <a:tc>
                  <a:txBody>
                    <a:bodyPr/>
                    <a:lstStyle/>
                    <a:p>
                      <a:r>
                        <a:rPr lang="el-GR" dirty="0"/>
                        <a:t>Ρευματολογικά</a:t>
                      </a:r>
                      <a:endParaRPr lang="en-US" dirty="0"/>
                    </a:p>
                  </a:txBody>
                  <a:tcPr/>
                </a:tc>
                <a:tc>
                  <a:txBody>
                    <a:bodyPr/>
                    <a:lstStyle/>
                    <a:p>
                      <a:r>
                        <a:rPr lang="el-GR" dirty="0" err="1"/>
                        <a:t>Πενικιλλαμίνη</a:t>
                      </a:r>
                      <a:r>
                        <a:rPr lang="el-GR" dirty="0"/>
                        <a:t> ,</a:t>
                      </a:r>
                      <a:r>
                        <a:rPr lang="el-GR" dirty="0" err="1"/>
                        <a:t>Αλλοπουρινόλη</a:t>
                      </a:r>
                      <a:endParaRPr lang="en-GB" dirty="0"/>
                    </a:p>
                  </a:txBody>
                  <a:tcPr/>
                </a:tc>
                <a:extLst>
                  <a:ext uri="{0D108BD9-81ED-4DB2-BD59-A6C34878D82A}">
                    <a16:rowId xmlns:a16="http://schemas.microsoft.com/office/drawing/2014/main" val="2624496351"/>
                  </a:ext>
                </a:extLst>
              </a:tr>
            </a:tbl>
          </a:graphicData>
        </a:graphic>
      </p:graphicFrame>
      <p:sp>
        <p:nvSpPr>
          <p:cNvPr id="5" name="Footer Placeholder 4">
            <a:extLst>
              <a:ext uri="{FF2B5EF4-FFF2-40B4-BE49-F238E27FC236}">
                <a16:creationId xmlns:a16="http://schemas.microsoft.com/office/drawing/2014/main" id="{E08C4305-1FDD-B22E-24A3-DD1557EFB05E}"/>
              </a:ext>
            </a:extLst>
          </p:cNvPr>
          <p:cNvSpPr>
            <a:spLocks noGrp="1"/>
          </p:cNvSpPr>
          <p:nvPr>
            <p:ph type="ftr" sz="quarter" idx="11"/>
          </p:nvPr>
        </p:nvSpPr>
        <p:spPr>
          <a:xfrm>
            <a:off x="-177800" y="6492875"/>
            <a:ext cx="4114800" cy="365125"/>
          </a:xfrm>
        </p:spPr>
        <p:txBody>
          <a:bodyPr/>
          <a:lstStyle/>
          <a:p>
            <a:r>
              <a:rPr lang="el-GR" sz="1600" dirty="0">
                <a:solidFill>
                  <a:srgbClr val="00B050"/>
                </a:solidFill>
              </a:rPr>
              <a:t>Φαρμακευτικά εξανθήματα</a:t>
            </a:r>
            <a:endParaRPr lang="en-US" sz="1600" dirty="0">
              <a:solidFill>
                <a:srgbClr val="00B050"/>
              </a:solidFill>
            </a:endParaRPr>
          </a:p>
        </p:txBody>
      </p:sp>
    </p:spTree>
    <p:extLst>
      <p:ext uri="{BB962C8B-B14F-4D97-AF65-F5344CB8AC3E}">
        <p14:creationId xmlns:p14="http://schemas.microsoft.com/office/powerpoint/2010/main" val="3116840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3A617-D7DB-31E5-8228-E734CE0526F8}"/>
              </a:ext>
            </a:extLst>
          </p:cNvPr>
          <p:cNvSpPr>
            <a:spLocks noGrp="1"/>
          </p:cNvSpPr>
          <p:nvPr>
            <p:ph type="title"/>
          </p:nvPr>
        </p:nvSpPr>
        <p:spPr/>
        <p:txBody>
          <a:bodyPr/>
          <a:lstStyle/>
          <a:p>
            <a:r>
              <a:rPr lang="el-GR" dirty="0"/>
              <a:t>Συχνότερες μορφές</a:t>
            </a:r>
            <a:endParaRPr lang="en-US" dirty="0"/>
          </a:p>
        </p:txBody>
      </p:sp>
      <p:sp>
        <p:nvSpPr>
          <p:cNvPr id="3" name="Content Placeholder 2">
            <a:extLst>
              <a:ext uri="{FF2B5EF4-FFF2-40B4-BE49-F238E27FC236}">
                <a16:creationId xmlns:a16="http://schemas.microsoft.com/office/drawing/2014/main" id="{F1797EBC-6AB7-54D0-051D-09C915D4ECF9}"/>
              </a:ext>
            </a:extLst>
          </p:cNvPr>
          <p:cNvSpPr>
            <a:spLocks noGrp="1"/>
          </p:cNvSpPr>
          <p:nvPr>
            <p:ph idx="1"/>
          </p:nvPr>
        </p:nvSpPr>
        <p:spPr/>
        <p:txBody>
          <a:bodyPr/>
          <a:lstStyle/>
          <a:p>
            <a:r>
              <a:rPr lang="en-US" dirty="0"/>
              <a:t>Morbilliform</a:t>
            </a:r>
            <a:r>
              <a:rPr lang="en-GB" dirty="0"/>
              <a:t>/</a:t>
            </a:r>
            <a:r>
              <a:rPr lang="en-GB" dirty="0" err="1"/>
              <a:t>Exanthematous</a:t>
            </a:r>
            <a:endParaRPr lang="en-GB" dirty="0"/>
          </a:p>
          <a:p>
            <a:r>
              <a:rPr lang="el-GR" dirty="0" err="1"/>
              <a:t>Κνιδωτικό</a:t>
            </a:r>
            <a:r>
              <a:rPr lang="el-GR" dirty="0"/>
              <a:t> </a:t>
            </a:r>
          </a:p>
          <a:p>
            <a:pPr marL="0" indent="0">
              <a:buNone/>
            </a:pPr>
            <a:endParaRPr lang="el-GR" dirty="0"/>
          </a:p>
          <a:p>
            <a:pPr marL="0" indent="0">
              <a:buNone/>
            </a:pPr>
            <a:endParaRPr lang="el-GR" dirty="0"/>
          </a:p>
          <a:p>
            <a:pPr marL="0" indent="0">
              <a:buNone/>
            </a:pPr>
            <a:r>
              <a:rPr lang="el-GR" dirty="0"/>
              <a:t>Σπανιότερες μορφές</a:t>
            </a:r>
          </a:p>
          <a:p>
            <a:r>
              <a:rPr lang="el-GR" dirty="0"/>
              <a:t>D</a:t>
            </a:r>
            <a:r>
              <a:rPr lang="en-GB" dirty="0"/>
              <a:t>rug hypersensitivity Syndrome</a:t>
            </a:r>
            <a:r>
              <a:rPr lang="el-GR" dirty="0"/>
              <a:t> (</a:t>
            </a:r>
            <a:r>
              <a:rPr lang="en-GB" dirty="0"/>
              <a:t>DRESS</a:t>
            </a:r>
            <a:r>
              <a:rPr lang="el-GR" dirty="0"/>
              <a:t>)</a:t>
            </a:r>
          </a:p>
          <a:p>
            <a:r>
              <a:rPr lang="el-GR" dirty="0"/>
              <a:t>S</a:t>
            </a:r>
            <a:r>
              <a:rPr lang="en-GB" dirty="0" err="1"/>
              <a:t>teven</a:t>
            </a:r>
            <a:r>
              <a:rPr lang="en-GB" dirty="0"/>
              <a:t> Johnson’s/TEN</a:t>
            </a:r>
            <a:endParaRPr lang="en-US" dirty="0"/>
          </a:p>
        </p:txBody>
      </p:sp>
      <p:sp>
        <p:nvSpPr>
          <p:cNvPr id="4" name="Footer Placeholder 3">
            <a:extLst>
              <a:ext uri="{FF2B5EF4-FFF2-40B4-BE49-F238E27FC236}">
                <a16:creationId xmlns:a16="http://schemas.microsoft.com/office/drawing/2014/main" id="{88BE832F-0CAF-19C4-B6AE-D8143906F4B9}"/>
              </a:ext>
            </a:extLst>
          </p:cNvPr>
          <p:cNvSpPr>
            <a:spLocks noGrp="1"/>
          </p:cNvSpPr>
          <p:nvPr>
            <p:ph type="ftr" sz="quarter" idx="11"/>
          </p:nvPr>
        </p:nvSpPr>
        <p:spPr>
          <a:xfrm>
            <a:off x="-651933" y="6492875"/>
            <a:ext cx="4114800" cy="365125"/>
          </a:xfrm>
        </p:spPr>
        <p:txBody>
          <a:bodyPr/>
          <a:lstStyle/>
          <a:p>
            <a:r>
              <a:rPr lang="el-GR" sz="1600" dirty="0">
                <a:solidFill>
                  <a:srgbClr val="00B050"/>
                </a:solidFill>
              </a:rPr>
              <a:t>Φαρμακευτικά εξανθήματα</a:t>
            </a:r>
            <a:endParaRPr lang="en-US" sz="1600" dirty="0">
              <a:solidFill>
                <a:srgbClr val="00B050"/>
              </a:solidFill>
            </a:endParaRPr>
          </a:p>
        </p:txBody>
      </p:sp>
    </p:spTree>
    <p:extLst>
      <p:ext uri="{BB962C8B-B14F-4D97-AF65-F5344CB8AC3E}">
        <p14:creationId xmlns:p14="http://schemas.microsoft.com/office/powerpoint/2010/main" val="286855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CBEF12-C9B8-466E-A7FE-B00B9ADF4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59AF16-42CA-84BC-7B56-7ED5768B18F7}"/>
              </a:ext>
            </a:extLst>
          </p:cNvPr>
          <p:cNvSpPr>
            <a:spLocks noGrp="1"/>
          </p:cNvSpPr>
          <p:nvPr>
            <p:ph type="title"/>
          </p:nvPr>
        </p:nvSpPr>
        <p:spPr>
          <a:xfrm>
            <a:off x="838199" y="370319"/>
            <a:ext cx="4164401" cy="1851885"/>
          </a:xfrm>
        </p:spPr>
        <p:txBody>
          <a:bodyPr>
            <a:normAutofit/>
          </a:bodyPr>
          <a:lstStyle/>
          <a:p>
            <a:r>
              <a:rPr lang="en-US" sz="4000" dirty="0"/>
              <a:t>Morbilliform (</a:t>
            </a:r>
            <a:r>
              <a:rPr lang="el-GR" sz="4000" dirty="0" err="1"/>
              <a:t>ιλαροειδές</a:t>
            </a:r>
            <a:r>
              <a:rPr lang="el-GR" sz="4000" dirty="0"/>
              <a:t>)</a:t>
            </a:r>
            <a:endParaRPr lang="en-US" sz="4000" dirty="0"/>
          </a:p>
        </p:txBody>
      </p:sp>
      <p:sp>
        <p:nvSpPr>
          <p:cNvPr id="3" name="Content Placeholder 2">
            <a:extLst>
              <a:ext uri="{FF2B5EF4-FFF2-40B4-BE49-F238E27FC236}">
                <a16:creationId xmlns:a16="http://schemas.microsoft.com/office/drawing/2014/main" id="{036C6B49-2A34-9189-C2B0-AA3F8181384F}"/>
              </a:ext>
            </a:extLst>
          </p:cNvPr>
          <p:cNvSpPr>
            <a:spLocks noGrp="1"/>
          </p:cNvSpPr>
          <p:nvPr>
            <p:ph idx="1"/>
          </p:nvPr>
        </p:nvSpPr>
        <p:spPr>
          <a:xfrm>
            <a:off x="5188941" y="370319"/>
            <a:ext cx="6298971" cy="1851885"/>
          </a:xfrm>
        </p:spPr>
        <p:txBody>
          <a:bodyPr anchor="ctr">
            <a:normAutofit/>
          </a:bodyPr>
          <a:lstStyle/>
          <a:p>
            <a:r>
              <a:rPr lang="el-GR" sz="2000" dirty="0" err="1"/>
              <a:t>ερυθηματοβλατιδώδες</a:t>
            </a:r>
            <a:endParaRPr lang="en-US" sz="2000" dirty="0"/>
          </a:p>
        </p:txBody>
      </p:sp>
      <p:pic>
        <p:nvPicPr>
          <p:cNvPr id="5" name="Picture 4" descr="A close-up of a person's chest&#10;&#10;Description automatically generated">
            <a:extLst>
              <a:ext uri="{FF2B5EF4-FFF2-40B4-BE49-F238E27FC236}">
                <a16:creationId xmlns:a16="http://schemas.microsoft.com/office/drawing/2014/main" id="{37BF7D19-5BAE-56E1-4229-D17D4F1FDF9A}"/>
              </a:ext>
            </a:extLst>
          </p:cNvPr>
          <p:cNvPicPr>
            <a:picLocks noChangeAspect="1"/>
          </p:cNvPicPr>
          <p:nvPr/>
        </p:nvPicPr>
        <p:blipFill>
          <a:blip r:embed="rId2"/>
          <a:srcRect r="12291" b="-3"/>
          <a:stretch/>
        </p:blipFill>
        <p:spPr>
          <a:xfrm>
            <a:off x="838199" y="2392326"/>
            <a:ext cx="4164414" cy="3917209"/>
          </a:xfrm>
          <a:prstGeom prst="rect">
            <a:avLst/>
          </a:prstGeom>
        </p:spPr>
      </p:pic>
      <p:pic>
        <p:nvPicPr>
          <p:cNvPr id="7" name="Picture 6" descr="A close-up of a skin with red spots&#10;&#10;Description automatically generated">
            <a:extLst>
              <a:ext uri="{FF2B5EF4-FFF2-40B4-BE49-F238E27FC236}">
                <a16:creationId xmlns:a16="http://schemas.microsoft.com/office/drawing/2014/main" id="{626EECED-5C33-BAD2-66D2-7D1CD4E1C003}"/>
              </a:ext>
            </a:extLst>
          </p:cNvPr>
          <p:cNvPicPr>
            <a:picLocks noChangeAspect="1"/>
          </p:cNvPicPr>
          <p:nvPr/>
        </p:nvPicPr>
        <p:blipFill>
          <a:blip r:embed="rId3"/>
          <a:srcRect t="24621" r="-3" b="-3"/>
          <a:stretch/>
        </p:blipFill>
        <p:spPr>
          <a:xfrm>
            <a:off x="5188940" y="2392326"/>
            <a:ext cx="6298971" cy="3917209"/>
          </a:xfrm>
          <a:prstGeom prst="rect">
            <a:avLst/>
          </a:prstGeom>
        </p:spPr>
      </p:pic>
    </p:spTree>
    <p:extLst>
      <p:ext uri="{BB962C8B-B14F-4D97-AF65-F5344CB8AC3E}">
        <p14:creationId xmlns:p14="http://schemas.microsoft.com/office/powerpoint/2010/main" val="264457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95563" y="530514"/>
            <a:ext cx="4210050" cy="5372100"/>
          </a:xfrm>
          <a:prstGeom prst="rect">
            <a:avLst/>
          </a:prstGeom>
        </p:spPr>
      </p:pic>
      <p:pic>
        <p:nvPicPr>
          <p:cNvPr id="7" name="Picture 6"/>
          <p:cNvPicPr>
            <a:picLocks noChangeAspect="1"/>
          </p:cNvPicPr>
          <p:nvPr/>
        </p:nvPicPr>
        <p:blipFill>
          <a:blip r:embed="rId3"/>
          <a:stretch>
            <a:fillRect/>
          </a:stretch>
        </p:blipFill>
        <p:spPr>
          <a:xfrm>
            <a:off x="4917353" y="530514"/>
            <a:ext cx="5753100" cy="3810000"/>
          </a:xfrm>
          <a:prstGeom prst="rect">
            <a:avLst/>
          </a:prstGeom>
        </p:spPr>
      </p:pic>
      <p:sp>
        <p:nvSpPr>
          <p:cNvPr id="3" name="TextBox 2">
            <a:extLst>
              <a:ext uri="{FF2B5EF4-FFF2-40B4-BE49-F238E27FC236}">
                <a16:creationId xmlns:a16="http://schemas.microsoft.com/office/drawing/2014/main" id="{8AA5C6DE-EA6E-6FBA-C4C7-D36EEB20D7F2}"/>
              </a:ext>
            </a:extLst>
          </p:cNvPr>
          <p:cNvSpPr txBox="1"/>
          <p:nvPr/>
        </p:nvSpPr>
        <p:spPr>
          <a:xfrm>
            <a:off x="4917353" y="4633436"/>
            <a:ext cx="6096000" cy="923330"/>
          </a:xfrm>
          <a:prstGeom prst="rect">
            <a:avLst/>
          </a:prstGeom>
          <a:noFill/>
        </p:spPr>
        <p:txBody>
          <a:bodyPr wrap="square">
            <a:spAutoFit/>
          </a:bodyPr>
          <a:lstStyle/>
          <a:p>
            <a:r>
              <a:rPr lang="el-GR" dirty="0"/>
              <a:t>1-2 εβδομάδες μετά την έναρξη του φαρμάκου</a:t>
            </a:r>
          </a:p>
          <a:p>
            <a:r>
              <a:rPr lang="el-GR" dirty="0"/>
              <a:t>Κατά την </a:t>
            </a:r>
            <a:r>
              <a:rPr lang="el-GR" dirty="0" err="1"/>
              <a:t>επανέκθεση</a:t>
            </a:r>
            <a:r>
              <a:rPr lang="el-GR" dirty="0"/>
              <a:t> στο αιτιολογικό (ή σχετικό) φάρμακο, οι δερματικές βλάβες εμφανίζονται εντός 1-3 ημερών.</a:t>
            </a:r>
            <a:endParaRPr lang="en-US" dirty="0"/>
          </a:p>
        </p:txBody>
      </p:sp>
    </p:spTree>
    <p:extLst>
      <p:ext uri="{BB962C8B-B14F-4D97-AF65-F5344CB8AC3E}">
        <p14:creationId xmlns:p14="http://schemas.microsoft.com/office/powerpoint/2010/main" val="1478610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BCE62-5EA1-ADF3-AD30-9244FE1336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1D1ADF-9277-B1F3-59D3-DFDC554733E1}"/>
              </a:ext>
            </a:extLst>
          </p:cNvPr>
          <p:cNvSpPr>
            <a:spLocks noGrp="1"/>
          </p:cNvSpPr>
          <p:nvPr>
            <p:ph idx="1"/>
          </p:nvPr>
        </p:nvSpPr>
        <p:spPr/>
        <p:txBody>
          <a:bodyPr/>
          <a:lstStyle/>
          <a:p>
            <a:r>
              <a:rPr lang="el-GR" dirty="0"/>
              <a:t>Δακτυλιοειδές/</a:t>
            </a:r>
            <a:r>
              <a:rPr lang="el-GR" dirty="0" err="1"/>
              <a:t>στοχοειδές</a:t>
            </a:r>
            <a:r>
              <a:rPr lang="el-GR" dirty="0"/>
              <a:t>, </a:t>
            </a:r>
            <a:r>
              <a:rPr lang="el-GR" dirty="0" err="1"/>
              <a:t>κνιδωτικό</a:t>
            </a:r>
            <a:r>
              <a:rPr lang="el-GR" dirty="0"/>
              <a:t> ή πολύμορφο</a:t>
            </a:r>
          </a:p>
          <a:p>
            <a:r>
              <a:rPr lang="el-GR" dirty="0"/>
              <a:t>Οι βλάβες λευκαίνουν με πίεση </a:t>
            </a:r>
          </a:p>
          <a:p>
            <a:r>
              <a:rPr lang="el-GR" dirty="0" err="1"/>
              <a:t>Πορφυρώδεις</a:t>
            </a:r>
            <a:r>
              <a:rPr lang="el-GR" dirty="0"/>
              <a:t> στα κάτω άκρα </a:t>
            </a:r>
          </a:p>
          <a:p>
            <a:r>
              <a:rPr lang="el-GR" dirty="0"/>
              <a:t>Διακεκριμένες βλάβες μπορεί να συγχωνευθούν για να σχηματίσουν μεγάλες </a:t>
            </a:r>
            <a:r>
              <a:rPr lang="el-GR" dirty="0" err="1"/>
              <a:t>ερυθηματώδεις</a:t>
            </a:r>
            <a:r>
              <a:rPr lang="el-GR" dirty="0"/>
              <a:t> πλάκες. </a:t>
            </a:r>
          </a:p>
          <a:p>
            <a:r>
              <a:rPr lang="el-GR" dirty="0"/>
              <a:t>Η μασχάλη, η βουβωνική χώρα, τα χέρια και τα πέλματα συνήθως δε προσβάλλονται</a:t>
            </a:r>
          </a:p>
          <a:p>
            <a:r>
              <a:rPr lang="el-GR" dirty="0" err="1"/>
              <a:t>Βλενογόνοι</a:t>
            </a:r>
            <a:r>
              <a:rPr lang="el-GR" dirty="0"/>
              <a:t> καθαροί</a:t>
            </a:r>
            <a:endParaRPr lang="en-US" dirty="0"/>
          </a:p>
          <a:p>
            <a:endParaRPr lang="en-US" dirty="0"/>
          </a:p>
        </p:txBody>
      </p:sp>
    </p:spTree>
    <p:extLst>
      <p:ext uri="{BB962C8B-B14F-4D97-AF65-F5344CB8AC3E}">
        <p14:creationId xmlns:p14="http://schemas.microsoft.com/office/powerpoint/2010/main" val="2085802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9B338-7317-C69B-7A63-6958BB731A4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E9DAFF9-A40E-A6C6-7131-A3603CC20114}"/>
              </a:ext>
            </a:extLst>
          </p:cNvPr>
          <p:cNvSpPr>
            <a:spLocks noGrp="1"/>
          </p:cNvSpPr>
          <p:nvPr>
            <p:ph idx="1"/>
          </p:nvPr>
        </p:nvSpPr>
        <p:spPr/>
        <p:txBody>
          <a:bodyPr>
            <a:normAutofit fontScale="92500" lnSpcReduction="10000"/>
          </a:bodyPr>
          <a:lstStyle/>
          <a:p>
            <a:r>
              <a:rPr lang="el-GR" dirty="0"/>
              <a:t>Συχνότερη μορφή φαρμακευτικού εξανθήματος (95%)</a:t>
            </a:r>
            <a:endParaRPr lang="en-GB" dirty="0"/>
          </a:p>
          <a:p>
            <a:r>
              <a:rPr lang="en-GB" dirty="0"/>
              <a:t>Type IV</a:t>
            </a:r>
            <a:endParaRPr lang="el-GR" dirty="0"/>
          </a:p>
          <a:p>
            <a:endParaRPr lang="en-GB" dirty="0"/>
          </a:p>
          <a:p>
            <a:r>
              <a:rPr lang="en-GB" dirty="0"/>
              <a:t>Beta lactams</a:t>
            </a:r>
          </a:p>
          <a:p>
            <a:pPr lvl="1"/>
            <a:r>
              <a:rPr lang="el-GR" dirty="0" err="1"/>
              <a:t>Πενικιλλίνες</a:t>
            </a:r>
            <a:r>
              <a:rPr lang="el-GR" dirty="0"/>
              <a:t>, </a:t>
            </a:r>
            <a:r>
              <a:rPr lang="el-GR" dirty="0" err="1"/>
              <a:t>κεφαλοσπορίνες</a:t>
            </a:r>
            <a:endParaRPr lang="en-GB" dirty="0"/>
          </a:p>
          <a:p>
            <a:r>
              <a:rPr lang="el-GR" dirty="0" err="1"/>
              <a:t>Σουλφοναμίδες</a:t>
            </a:r>
            <a:endParaRPr lang="el-GR" dirty="0"/>
          </a:p>
          <a:p>
            <a:r>
              <a:rPr lang="el-GR" dirty="0" err="1"/>
              <a:t>Αλλοπουρινόλη</a:t>
            </a:r>
            <a:endParaRPr lang="el-GR" dirty="0"/>
          </a:p>
          <a:p>
            <a:r>
              <a:rPr lang="el-GR" dirty="0" err="1"/>
              <a:t>Αντι</a:t>
            </a:r>
            <a:r>
              <a:rPr lang="el-GR" dirty="0"/>
              <a:t>-επιληπτικά</a:t>
            </a:r>
          </a:p>
          <a:p>
            <a:r>
              <a:rPr lang="el-GR" dirty="0"/>
              <a:t>Μη </a:t>
            </a:r>
            <a:r>
              <a:rPr lang="el-GR" dirty="0" err="1"/>
              <a:t>στεροειδ</a:t>
            </a:r>
            <a:r>
              <a:rPr lang="en-GB" dirty="0" err="1"/>
              <a:t>ή</a:t>
            </a:r>
            <a:r>
              <a:rPr lang="el-GR" dirty="0"/>
              <a:t> αντιφλεγμονώδη (</a:t>
            </a:r>
            <a:r>
              <a:rPr lang="en-GB" dirty="0"/>
              <a:t>NSAIDs)</a:t>
            </a:r>
          </a:p>
          <a:p>
            <a:r>
              <a:rPr lang="el-GR" dirty="0"/>
              <a:t>φυτικές και φυσικές θεραπείες</a:t>
            </a:r>
            <a:endParaRPr lang="en-GB" dirty="0"/>
          </a:p>
          <a:p>
            <a:endParaRPr lang="el-GR" dirty="0"/>
          </a:p>
          <a:p>
            <a:endParaRPr lang="el-GR" dirty="0"/>
          </a:p>
          <a:p>
            <a:endParaRPr lang="en-US" dirty="0"/>
          </a:p>
        </p:txBody>
      </p:sp>
      <p:sp>
        <p:nvSpPr>
          <p:cNvPr id="4" name="Footer Placeholder 3">
            <a:extLst>
              <a:ext uri="{FF2B5EF4-FFF2-40B4-BE49-F238E27FC236}">
                <a16:creationId xmlns:a16="http://schemas.microsoft.com/office/drawing/2014/main" id="{6210731F-EA33-8B89-7B00-C7E18B8C452E}"/>
              </a:ext>
            </a:extLst>
          </p:cNvPr>
          <p:cNvSpPr>
            <a:spLocks noGrp="1"/>
          </p:cNvSpPr>
          <p:nvPr>
            <p:ph type="ftr" sz="quarter" idx="11"/>
          </p:nvPr>
        </p:nvSpPr>
        <p:spPr>
          <a:xfrm>
            <a:off x="-651933" y="6492875"/>
            <a:ext cx="4114800" cy="365125"/>
          </a:xfrm>
        </p:spPr>
        <p:txBody>
          <a:bodyPr/>
          <a:lstStyle/>
          <a:p>
            <a:r>
              <a:rPr lang="el-GR" sz="1600" dirty="0">
                <a:solidFill>
                  <a:srgbClr val="00B050"/>
                </a:solidFill>
              </a:rPr>
              <a:t>Φαρμακευτικά εξανθήματα</a:t>
            </a:r>
            <a:endParaRPr lang="en-US" sz="1600" dirty="0">
              <a:solidFill>
                <a:srgbClr val="00B050"/>
              </a:solidFill>
            </a:endParaRPr>
          </a:p>
        </p:txBody>
      </p:sp>
    </p:spTree>
    <p:extLst>
      <p:ext uri="{BB962C8B-B14F-4D97-AF65-F5344CB8AC3E}">
        <p14:creationId xmlns:p14="http://schemas.microsoft.com/office/powerpoint/2010/main" val="1660270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lage of cell types&#10;&#10;Description automatically generated">
            <a:extLst>
              <a:ext uri="{FF2B5EF4-FFF2-40B4-BE49-F238E27FC236}">
                <a16:creationId xmlns:a16="http://schemas.microsoft.com/office/drawing/2014/main" id="{6F92913C-E7D1-09E7-E3B2-20BF4FE97651}"/>
              </a:ext>
            </a:extLst>
          </p:cNvPr>
          <p:cNvPicPr>
            <a:picLocks noChangeAspect="1"/>
          </p:cNvPicPr>
          <p:nvPr/>
        </p:nvPicPr>
        <p:blipFill>
          <a:blip r:embed="rId2"/>
          <a:srcRect b="7592"/>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870E5D7-FCFD-60EF-8C77-B25EFCD571D5}"/>
              </a:ext>
            </a:extLst>
          </p:cNvPr>
          <p:cNvSpPr>
            <a:spLocks noGrp="1"/>
          </p:cNvSpPr>
          <p:nvPr>
            <p:ph idx="1"/>
          </p:nvPr>
        </p:nvSpPr>
        <p:spPr>
          <a:xfrm>
            <a:off x="838200" y="2434201"/>
            <a:ext cx="3822189" cy="3742762"/>
          </a:xfrm>
        </p:spPr>
        <p:txBody>
          <a:bodyPr>
            <a:normAutofit/>
          </a:bodyPr>
          <a:lstStyle/>
          <a:p>
            <a:r>
              <a:rPr lang="el-GR" sz="2000" b="0" i="0" dirty="0">
                <a:effectLst/>
                <a:latin typeface="Poppins" pitchFamily="2" charset="77"/>
                <a:cs typeface="Poppins" pitchFamily="2" charset="77"/>
              </a:rPr>
              <a:t>Μορφή αλλεργικής αν</a:t>
            </a:r>
            <a:r>
              <a:rPr lang="el-GR" sz="2000" dirty="0">
                <a:latin typeface="Poppins" pitchFamily="2" charset="77"/>
                <a:cs typeface="Poppins" pitchFamily="2" charset="77"/>
              </a:rPr>
              <a:t>τ</a:t>
            </a:r>
            <a:r>
              <a:rPr lang="el-GR" sz="2000" b="0" i="0" dirty="0">
                <a:effectLst/>
                <a:latin typeface="Poppins" pitchFamily="2" charset="77"/>
                <a:cs typeface="Poppins" pitchFamily="2" charset="77"/>
              </a:rPr>
              <a:t>ίδρασης</a:t>
            </a:r>
          </a:p>
          <a:p>
            <a:r>
              <a:rPr lang="en-GB" sz="2000" b="0" i="0" dirty="0">
                <a:effectLst/>
                <a:latin typeface="Poppins" pitchFamily="2" charset="77"/>
                <a:cs typeface="Poppins" pitchFamily="2" charset="77"/>
              </a:rPr>
              <a:t>Cytotoxic</a:t>
            </a:r>
            <a:r>
              <a:rPr lang="en-GB" sz="2000" dirty="0">
                <a:latin typeface="Poppins" pitchFamily="2" charset="77"/>
                <a:cs typeface="Poppins" pitchFamily="2" charset="77"/>
              </a:rPr>
              <a:t> </a:t>
            </a:r>
            <a:r>
              <a:rPr lang="en-GB" sz="2000" b="0" i="0" dirty="0">
                <a:effectLst/>
                <a:latin typeface="Poppins" pitchFamily="2" charset="77"/>
                <a:cs typeface="Poppins" pitchFamily="2" charset="77"/>
              </a:rPr>
              <a:t>T-cells </a:t>
            </a:r>
          </a:p>
          <a:p>
            <a:r>
              <a:rPr lang="en-GB" sz="2000" b="0" i="0" dirty="0">
                <a:effectLst/>
                <a:latin typeface="Poppins" pitchFamily="2" charset="77"/>
                <a:cs typeface="Poppins" pitchFamily="2" charset="77"/>
              </a:rPr>
              <a:t>Type IV immune reaction</a:t>
            </a:r>
          </a:p>
        </p:txBody>
      </p:sp>
      <p:sp>
        <p:nvSpPr>
          <p:cNvPr id="6" name="Oval 5">
            <a:extLst>
              <a:ext uri="{FF2B5EF4-FFF2-40B4-BE49-F238E27FC236}">
                <a16:creationId xmlns:a16="http://schemas.microsoft.com/office/drawing/2014/main" id="{E9D7DC0C-1BCB-D266-5F92-B9BEF96F7518}"/>
              </a:ext>
            </a:extLst>
          </p:cNvPr>
          <p:cNvSpPr/>
          <p:nvPr/>
        </p:nvSpPr>
        <p:spPr>
          <a:xfrm>
            <a:off x="9398000" y="0"/>
            <a:ext cx="3183467" cy="6976533"/>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281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D5C1C0-5C79-97CA-387D-4FAED2E5CBA7}"/>
              </a:ext>
            </a:extLst>
          </p:cNvPr>
          <p:cNvSpPr>
            <a:spLocks noGrp="1"/>
          </p:cNvSpPr>
          <p:nvPr>
            <p:ph type="title"/>
          </p:nvPr>
        </p:nvSpPr>
        <p:spPr>
          <a:xfrm>
            <a:off x="1005008" y="67263"/>
            <a:ext cx="10178934" cy="1328730"/>
          </a:xfrm>
        </p:spPr>
        <p:txBody>
          <a:bodyPr vert="horz" lIns="91440" tIns="45720" rIns="91440" bIns="45720" rtlCol="0" anchor="b">
            <a:normAutofit/>
          </a:bodyPr>
          <a:lstStyle/>
          <a:p>
            <a:pPr algn="ctr"/>
            <a:r>
              <a:rPr lang="en-US" sz="5200" kern="1200" dirty="0" err="1">
                <a:solidFill>
                  <a:schemeClr val="tx1"/>
                </a:solidFill>
                <a:latin typeface="+mj-lt"/>
                <a:ea typeface="+mj-ea"/>
                <a:cs typeface="+mj-cs"/>
              </a:rPr>
              <a:t>Κνιδωτικό</a:t>
            </a:r>
            <a:r>
              <a:rPr lang="en-US" sz="5200" kern="1200" dirty="0">
                <a:solidFill>
                  <a:schemeClr val="tx1"/>
                </a:solidFill>
                <a:latin typeface="+mj-lt"/>
                <a:ea typeface="+mj-ea"/>
                <a:cs typeface="+mj-cs"/>
              </a:rPr>
              <a:t> </a:t>
            </a:r>
            <a:r>
              <a:rPr lang="en-US" sz="5200" kern="1200" dirty="0" err="1">
                <a:solidFill>
                  <a:schemeClr val="tx1"/>
                </a:solidFill>
                <a:latin typeface="+mj-lt"/>
                <a:ea typeface="+mj-ea"/>
                <a:cs typeface="+mj-cs"/>
              </a:rPr>
              <a:t>εξάνθημ</a:t>
            </a:r>
            <a:r>
              <a:rPr lang="en-US" sz="5200" kern="1200" dirty="0">
                <a:solidFill>
                  <a:schemeClr val="tx1"/>
                </a:solidFill>
                <a:latin typeface="+mj-lt"/>
                <a:ea typeface="+mj-ea"/>
                <a:cs typeface="+mj-cs"/>
              </a:rPr>
              <a:t>α</a:t>
            </a:r>
          </a:p>
        </p:txBody>
      </p:sp>
      <p:pic>
        <p:nvPicPr>
          <p:cNvPr id="7" name="Content Placeholder 6" descr="A close up of a skin&#10;&#10;Description automatically generated">
            <a:extLst>
              <a:ext uri="{FF2B5EF4-FFF2-40B4-BE49-F238E27FC236}">
                <a16:creationId xmlns:a16="http://schemas.microsoft.com/office/drawing/2014/main" id="{E43533CA-6667-9AAC-BE1C-1E297874BA04}"/>
              </a:ext>
            </a:extLst>
          </p:cNvPr>
          <p:cNvPicPr>
            <a:picLocks noGrp="1" noChangeAspect="1"/>
          </p:cNvPicPr>
          <p:nvPr>
            <p:ph idx="1"/>
          </p:nvPr>
        </p:nvPicPr>
        <p:blipFill>
          <a:blip r:embed="rId2"/>
          <a:srcRect t="11210" r="-2" b="-2"/>
          <a:stretch/>
        </p:blipFill>
        <p:spPr>
          <a:xfrm>
            <a:off x="198741" y="2410448"/>
            <a:ext cx="5803323" cy="3890357"/>
          </a:xfrm>
          <a:prstGeom prst="rect">
            <a:avLst/>
          </a:prstGeom>
        </p:spPr>
      </p:pic>
      <p:pic>
        <p:nvPicPr>
          <p:cNvPr id="8" name="Picture 7" descr="A close-up of a rash on a person's back&#10;&#10;Description automatically generated">
            <a:extLst>
              <a:ext uri="{FF2B5EF4-FFF2-40B4-BE49-F238E27FC236}">
                <a16:creationId xmlns:a16="http://schemas.microsoft.com/office/drawing/2014/main" id="{5FDA607C-BE21-2C5D-89BF-6B16AEBB18F0}"/>
              </a:ext>
            </a:extLst>
          </p:cNvPr>
          <p:cNvPicPr>
            <a:picLocks noChangeAspect="1"/>
          </p:cNvPicPr>
          <p:nvPr/>
        </p:nvPicPr>
        <p:blipFill>
          <a:blip r:embed="rId3"/>
          <a:srcRect t="9103" r="-2" b="-2"/>
          <a:stretch/>
        </p:blipFill>
        <p:spPr>
          <a:xfrm>
            <a:off x="6189934" y="2410448"/>
            <a:ext cx="5803323" cy="3890357"/>
          </a:xfrm>
          <a:prstGeom prst="rect">
            <a:avLst/>
          </a:prstGeom>
        </p:spPr>
      </p:pic>
      <p:cxnSp>
        <p:nvCxnSpPr>
          <p:cNvPr id="10" name="Straight Arrow Connector 9">
            <a:extLst>
              <a:ext uri="{FF2B5EF4-FFF2-40B4-BE49-F238E27FC236}">
                <a16:creationId xmlns:a16="http://schemas.microsoft.com/office/drawing/2014/main" id="{59C138AF-79DB-9E77-6825-6AA6C62BBD8C}"/>
              </a:ext>
            </a:extLst>
          </p:cNvPr>
          <p:cNvCxnSpPr/>
          <p:nvPr/>
        </p:nvCxnSpPr>
        <p:spPr>
          <a:xfrm flipH="1">
            <a:off x="1001684" y="1710267"/>
            <a:ext cx="454583" cy="1049866"/>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3716E5-87E8-C4C5-1AFA-95F851AA300A}"/>
              </a:ext>
            </a:extLst>
          </p:cNvPr>
          <p:cNvSpPr txBox="1"/>
          <p:nvPr/>
        </p:nvSpPr>
        <p:spPr>
          <a:xfrm>
            <a:off x="947401" y="1201646"/>
            <a:ext cx="1879600" cy="523220"/>
          </a:xfrm>
          <a:prstGeom prst="rect">
            <a:avLst/>
          </a:prstGeom>
          <a:noFill/>
        </p:spPr>
        <p:txBody>
          <a:bodyPr wrap="square" rtlCol="0">
            <a:spAutoFit/>
          </a:bodyPr>
          <a:lstStyle/>
          <a:p>
            <a:r>
              <a:rPr lang="el-GR" sz="2800" dirty="0"/>
              <a:t>πομφός</a:t>
            </a:r>
            <a:endParaRPr lang="en-US" dirty="0"/>
          </a:p>
        </p:txBody>
      </p:sp>
      <p:pic>
        <p:nvPicPr>
          <p:cNvPr id="12" name="Picture 11">
            <a:extLst>
              <a:ext uri="{FF2B5EF4-FFF2-40B4-BE49-F238E27FC236}">
                <a16:creationId xmlns:a16="http://schemas.microsoft.com/office/drawing/2014/main" id="{85CF8D18-2490-A8A2-D028-B3820201405A}"/>
              </a:ext>
            </a:extLst>
          </p:cNvPr>
          <p:cNvPicPr>
            <a:picLocks noChangeAspect="1"/>
          </p:cNvPicPr>
          <p:nvPr/>
        </p:nvPicPr>
        <p:blipFill>
          <a:blip r:embed="rId4"/>
          <a:stretch>
            <a:fillRect/>
          </a:stretch>
        </p:blipFill>
        <p:spPr>
          <a:xfrm>
            <a:off x="3518348" y="4474135"/>
            <a:ext cx="2092547" cy="2105268"/>
          </a:xfrm>
          <a:prstGeom prst="rect">
            <a:avLst/>
          </a:prstGeom>
        </p:spPr>
      </p:pic>
      <p:sp>
        <p:nvSpPr>
          <p:cNvPr id="14" name="Footer Placeholder 13">
            <a:extLst>
              <a:ext uri="{FF2B5EF4-FFF2-40B4-BE49-F238E27FC236}">
                <a16:creationId xmlns:a16="http://schemas.microsoft.com/office/drawing/2014/main" id="{22F31283-7085-7144-698E-75F4DF6338A1}"/>
              </a:ext>
            </a:extLst>
          </p:cNvPr>
          <p:cNvSpPr>
            <a:spLocks noGrp="1"/>
          </p:cNvSpPr>
          <p:nvPr>
            <p:ph type="ftr" sz="quarter" idx="11"/>
          </p:nvPr>
        </p:nvSpPr>
        <p:spPr>
          <a:xfrm>
            <a:off x="-601133" y="6396840"/>
            <a:ext cx="4114800" cy="365125"/>
          </a:xfrm>
        </p:spPr>
        <p:txBody>
          <a:bodyPr/>
          <a:lstStyle/>
          <a:p>
            <a:r>
              <a:rPr lang="el-GR" sz="1600" dirty="0">
                <a:solidFill>
                  <a:srgbClr val="00B050"/>
                </a:solidFill>
              </a:rPr>
              <a:t>Φαρμακευτικά εξανθήματα</a:t>
            </a:r>
            <a:endParaRPr lang="en-US" sz="1600" dirty="0">
              <a:solidFill>
                <a:srgbClr val="00B050"/>
              </a:solidFill>
            </a:endParaRPr>
          </a:p>
        </p:txBody>
      </p:sp>
    </p:spTree>
    <p:extLst>
      <p:ext uri="{BB962C8B-B14F-4D97-AF65-F5344CB8AC3E}">
        <p14:creationId xmlns:p14="http://schemas.microsoft.com/office/powerpoint/2010/main" val="312783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Close up of a person's lips&#10;&#10;Description automatically generated">
            <a:extLst>
              <a:ext uri="{FF2B5EF4-FFF2-40B4-BE49-F238E27FC236}">
                <a16:creationId xmlns:a16="http://schemas.microsoft.com/office/drawing/2014/main" id="{79103874-3A77-2C03-2F69-4209AC812FBC}"/>
              </a:ext>
            </a:extLst>
          </p:cNvPr>
          <p:cNvPicPr>
            <a:picLocks noChangeAspect="1"/>
          </p:cNvPicPr>
          <p:nvPr/>
        </p:nvPicPr>
        <p:blipFill>
          <a:blip r:embed="rId2"/>
          <a:srcRect r="17617" b="2"/>
          <a:stretch/>
        </p:blipFill>
        <p:spPr>
          <a:xfrm>
            <a:off x="321734" y="321733"/>
            <a:ext cx="5674894" cy="3030842"/>
          </a:xfrm>
          <a:prstGeom prst="rect">
            <a:avLst/>
          </a:prstGeom>
        </p:spPr>
      </p:pic>
      <p:pic>
        <p:nvPicPr>
          <p:cNvPr id="9" name="Picture 8" descr="A close-up of a person's back&#10;&#10;Description automatically generated">
            <a:extLst>
              <a:ext uri="{FF2B5EF4-FFF2-40B4-BE49-F238E27FC236}">
                <a16:creationId xmlns:a16="http://schemas.microsoft.com/office/drawing/2014/main" id="{57E10049-8E31-14C8-A0B4-82E0BAF9975C}"/>
              </a:ext>
            </a:extLst>
          </p:cNvPr>
          <p:cNvPicPr>
            <a:picLocks noChangeAspect="1"/>
          </p:cNvPicPr>
          <p:nvPr/>
        </p:nvPicPr>
        <p:blipFill>
          <a:blip r:embed="rId3"/>
          <a:srcRect l="8430" r="19751" b="-2"/>
          <a:stretch/>
        </p:blipFill>
        <p:spPr>
          <a:xfrm>
            <a:off x="321735" y="3524289"/>
            <a:ext cx="2676579" cy="2776517"/>
          </a:xfrm>
          <a:prstGeom prst="rect">
            <a:avLst/>
          </a:prstGeom>
        </p:spPr>
      </p:pic>
      <p:pic>
        <p:nvPicPr>
          <p:cNvPr id="10" name="Picture 9">
            <a:extLst>
              <a:ext uri="{FF2B5EF4-FFF2-40B4-BE49-F238E27FC236}">
                <a16:creationId xmlns:a16="http://schemas.microsoft.com/office/drawing/2014/main" id="{0A01C16C-5773-F163-18BC-2C04292329FE}"/>
              </a:ext>
            </a:extLst>
          </p:cNvPr>
          <p:cNvPicPr>
            <a:picLocks noChangeAspect="1"/>
          </p:cNvPicPr>
          <p:nvPr/>
        </p:nvPicPr>
        <p:blipFill>
          <a:blip r:embed="rId4"/>
          <a:srcRect l="8919" r="15215" b="2"/>
          <a:stretch/>
        </p:blipFill>
        <p:spPr>
          <a:xfrm>
            <a:off x="3159553" y="3514855"/>
            <a:ext cx="2837076" cy="2785951"/>
          </a:xfrm>
          <a:prstGeom prst="rect">
            <a:avLst/>
          </a:prstGeom>
        </p:spPr>
      </p:pic>
      <p:pic>
        <p:nvPicPr>
          <p:cNvPr id="5" name="Content Placeholder 4" descr="A person's back with red spots on it&#10;&#10;Description automatically generated">
            <a:extLst>
              <a:ext uri="{FF2B5EF4-FFF2-40B4-BE49-F238E27FC236}">
                <a16:creationId xmlns:a16="http://schemas.microsoft.com/office/drawing/2014/main" id="{34EE8250-B908-AB27-D17B-E54C8A559A3E}"/>
              </a:ext>
            </a:extLst>
          </p:cNvPr>
          <p:cNvPicPr>
            <a:picLocks noGrp="1" noChangeAspect="1"/>
          </p:cNvPicPr>
          <p:nvPr>
            <p:ph idx="1"/>
          </p:nvPr>
        </p:nvPicPr>
        <p:blipFill>
          <a:blip r:embed="rId5"/>
          <a:srcRect l="2903" r="2" b="2"/>
          <a:stretch/>
        </p:blipFill>
        <p:spPr>
          <a:xfrm>
            <a:off x="6195373" y="321733"/>
            <a:ext cx="5674892" cy="5979074"/>
          </a:xfrm>
          <a:prstGeom prst="rect">
            <a:avLst/>
          </a:prstGeom>
        </p:spPr>
      </p:pic>
    </p:spTree>
    <p:extLst>
      <p:ext uri="{BB962C8B-B14F-4D97-AF65-F5344CB8AC3E}">
        <p14:creationId xmlns:p14="http://schemas.microsoft.com/office/powerpoint/2010/main" val="1024682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BD5FE-18C1-18DA-0010-F69FDD034308}"/>
              </a:ext>
            </a:extLst>
          </p:cNvPr>
          <p:cNvSpPr>
            <a:spLocks noGrp="1"/>
          </p:cNvSpPr>
          <p:nvPr>
            <p:ph type="title"/>
          </p:nvPr>
        </p:nvSpPr>
        <p:spPr/>
        <p:txBody>
          <a:bodyPr/>
          <a:lstStyle/>
          <a:p>
            <a:endParaRPr lang="en-US"/>
          </a:p>
        </p:txBody>
      </p:sp>
      <p:pic>
        <p:nvPicPr>
          <p:cNvPr id="7" name="Content Placeholder 6" descr="A person with red spots on their back&#10;&#10;Description automatically generated">
            <a:extLst>
              <a:ext uri="{FF2B5EF4-FFF2-40B4-BE49-F238E27FC236}">
                <a16:creationId xmlns:a16="http://schemas.microsoft.com/office/drawing/2014/main" id="{A098800C-C8A6-0515-E566-4C881F67C113}"/>
              </a:ext>
            </a:extLst>
          </p:cNvPr>
          <p:cNvPicPr>
            <a:picLocks noGrp="1" noChangeAspect="1"/>
          </p:cNvPicPr>
          <p:nvPr>
            <p:ph idx="1"/>
          </p:nvPr>
        </p:nvPicPr>
        <p:blipFill>
          <a:blip r:embed="rId2"/>
          <a:stretch>
            <a:fillRect/>
          </a:stretch>
        </p:blipFill>
        <p:spPr>
          <a:xfrm>
            <a:off x="530963" y="1690688"/>
            <a:ext cx="5565037" cy="4351338"/>
          </a:xfrm>
        </p:spPr>
      </p:pic>
      <p:sp>
        <p:nvSpPr>
          <p:cNvPr id="8" name="TextBox 7">
            <a:extLst>
              <a:ext uri="{FF2B5EF4-FFF2-40B4-BE49-F238E27FC236}">
                <a16:creationId xmlns:a16="http://schemas.microsoft.com/office/drawing/2014/main" id="{EF27B7F4-A090-879D-24CE-A31FF9F85E5C}"/>
              </a:ext>
            </a:extLst>
          </p:cNvPr>
          <p:cNvSpPr txBox="1"/>
          <p:nvPr/>
        </p:nvSpPr>
        <p:spPr>
          <a:xfrm>
            <a:off x="7179733" y="2235200"/>
            <a:ext cx="362373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&lt;24 </a:t>
            </a:r>
            <a:r>
              <a:rPr lang="el-GR" dirty="0"/>
              <a:t> από </a:t>
            </a:r>
            <a:r>
              <a:rPr lang="el-GR" dirty="0" err="1"/>
              <a:t>προσληψη</a:t>
            </a:r>
            <a:r>
              <a:rPr lang="el-GR" dirty="0"/>
              <a:t> φαρμάκου</a:t>
            </a:r>
            <a:endParaRPr lang="en-GB" dirty="0"/>
          </a:p>
          <a:p>
            <a:pPr marL="285750" indent="-285750">
              <a:buFont typeface="Arial" panose="020B0604020202020204" pitchFamily="34" charset="0"/>
              <a:buChar char="•"/>
            </a:pPr>
            <a:r>
              <a:rPr lang="el-GR" dirty="0" err="1"/>
              <a:t>Πομφο</a:t>
            </a:r>
            <a:r>
              <a:rPr lang="en-GB" dirty="0" err="1"/>
              <a:t>ύ</a:t>
            </a:r>
            <a:r>
              <a:rPr lang="el-GR" dirty="0"/>
              <a:t>ς</a:t>
            </a:r>
          </a:p>
          <a:p>
            <a:pPr marL="285750" indent="-285750">
              <a:buFont typeface="Arial" panose="020B0604020202020204" pitchFamily="34" charset="0"/>
              <a:buChar char="•"/>
            </a:pPr>
            <a:r>
              <a:rPr lang="el-GR" dirty="0"/>
              <a:t>καύσος</a:t>
            </a:r>
          </a:p>
          <a:p>
            <a:pPr marL="285750" indent="-285750">
              <a:buFont typeface="Arial" panose="020B0604020202020204" pitchFamily="34" charset="0"/>
              <a:buChar char="•"/>
            </a:pPr>
            <a:r>
              <a:rPr lang="el-GR" dirty="0"/>
              <a:t>Ίαση μετά από μερικές μέρες μετά τη διακοπή</a:t>
            </a:r>
          </a:p>
          <a:p>
            <a:pPr marL="285750" indent="-285750">
              <a:buFont typeface="Arial" panose="020B0604020202020204" pitchFamily="34" charset="0"/>
              <a:buChar char="•"/>
            </a:pPr>
            <a:endParaRPr lang="el-GR" dirty="0"/>
          </a:p>
        </p:txBody>
      </p:sp>
    </p:spTree>
    <p:extLst>
      <p:ext uri="{BB962C8B-B14F-4D97-AF65-F5344CB8AC3E}">
        <p14:creationId xmlns:p14="http://schemas.microsoft.com/office/powerpoint/2010/main" val="3015800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F9536-DC1D-DB5B-7295-765EAF313D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2044EE-7A4B-D437-5B4F-08CDD2101CF6}"/>
              </a:ext>
            </a:extLst>
          </p:cNvPr>
          <p:cNvSpPr>
            <a:spLocks noGrp="1"/>
          </p:cNvSpPr>
          <p:nvPr>
            <p:ph idx="1"/>
          </p:nvPr>
        </p:nvSpPr>
        <p:spPr/>
        <p:txBody>
          <a:bodyPr/>
          <a:lstStyle/>
          <a:p>
            <a:r>
              <a:rPr lang="el-GR" dirty="0"/>
              <a:t>Τι είναι οι αντιδράσεις υπερευαισθησίας</a:t>
            </a:r>
          </a:p>
          <a:p>
            <a:r>
              <a:rPr lang="el-GR" dirty="0" err="1"/>
              <a:t>Φαρμεκευτικά</a:t>
            </a:r>
            <a:r>
              <a:rPr lang="el-GR" dirty="0"/>
              <a:t> εξανθήματα</a:t>
            </a:r>
          </a:p>
          <a:p>
            <a:r>
              <a:rPr lang="el-GR" dirty="0"/>
              <a:t>Πολύμορφο ερύθημα</a:t>
            </a:r>
          </a:p>
          <a:p>
            <a:r>
              <a:rPr lang="el-GR" dirty="0"/>
              <a:t>Οζώδες ερύθημα</a:t>
            </a:r>
            <a:endParaRPr lang="en-US" dirty="0"/>
          </a:p>
        </p:txBody>
      </p:sp>
    </p:spTree>
    <p:extLst>
      <p:ext uri="{BB962C8B-B14F-4D97-AF65-F5344CB8AC3E}">
        <p14:creationId xmlns:p14="http://schemas.microsoft.com/office/powerpoint/2010/main" val="3650583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CBEF12-C9B8-466E-A7FE-B00B9ADF4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close up of a plant&#10;&#10;Description automatically generated">
            <a:extLst>
              <a:ext uri="{FF2B5EF4-FFF2-40B4-BE49-F238E27FC236}">
                <a16:creationId xmlns:a16="http://schemas.microsoft.com/office/drawing/2014/main" id="{CD69741E-F4F1-FAE0-799C-2AF736DAF49C}"/>
              </a:ext>
            </a:extLst>
          </p:cNvPr>
          <p:cNvPicPr>
            <a:picLocks noChangeAspect="1"/>
          </p:cNvPicPr>
          <p:nvPr/>
        </p:nvPicPr>
        <p:blipFill>
          <a:blip r:embed="rId2"/>
          <a:srcRect l="529" r="11234" b="2"/>
          <a:stretch/>
        </p:blipFill>
        <p:spPr>
          <a:xfrm>
            <a:off x="838199" y="2392326"/>
            <a:ext cx="4164414" cy="3917209"/>
          </a:xfrm>
          <a:prstGeom prst="rect">
            <a:avLst/>
          </a:prstGeom>
        </p:spPr>
      </p:pic>
      <p:pic>
        <p:nvPicPr>
          <p:cNvPr id="9" name="Picture 8" descr="A close-up of a person's skin&#10;&#10;Description automatically generated">
            <a:extLst>
              <a:ext uri="{FF2B5EF4-FFF2-40B4-BE49-F238E27FC236}">
                <a16:creationId xmlns:a16="http://schemas.microsoft.com/office/drawing/2014/main" id="{63658EF2-45BB-EB02-3D99-67471F265E21}"/>
              </a:ext>
            </a:extLst>
          </p:cNvPr>
          <p:cNvPicPr>
            <a:picLocks noChangeAspect="1"/>
          </p:cNvPicPr>
          <p:nvPr/>
        </p:nvPicPr>
        <p:blipFill>
          <a:blip r:embed="rId3"/>
          <a:srcRect l="18445" r="30902"/>
          <a:stretch/>
        </p:blipFill>
        <p:spPr>
          <a:xfrm>
            <a:off x="5188940" y="2392326"/>
            <a:ext cx="6298971" cy="3917209"/>
          </a:xfrm>
          <a:prstGeom prst="rect">
            <a:avLst/>
          </a:prstGeom>
        </p:spPr>
      </p:pic>
    </p:spTree>
    <p:extLst>
      <p:ext uri="{BB962C8B-B14F-4D97-AF65-F5344CB8AC3E}">
        <p14:creationId xmlns:p14="http://schemas.microsoft.com/office/powerpoint/2010/main" val="425562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cell&#10;&#10;Description automatically generated">
            <a:extLst>
              <a:ext uri="{FF2B5EF4-FFF2-40B4-BE49-F238E27FC236}">
                <a16:creationId xmlns:a16="http://schemas.microsoft.com/office/drawing/2014/main" id="{BED03701-FA26-A6B9-84D3-52D9BA3EFB34}"/>
              </a:ext>
            </a:extLst>
          </p:cNvPr>
          <p:cNvPicPr>
            <a:picLocks noGrp="1" noChangeAspect="1"/>
          </p:cNvPicPr>
          <p:nvPr>
            <p:ph idx="1"/>
          </p:nvPr>
        </p:nvPicPr>
        <p:blipFill>
          <a:blip r:embed="rId2"/>
          <a:stretch>
            <a:fillRect/>
          </a:stretch>
        </p:blipFill>
        <p:spPr>
          <a:xfrm>
            <a:off x="4073176" y="1253331"/>
            <a:ext cx="4689113" cy="4351338"/>
          </a:xfrm>
        </p:spPr>
      </p:pic>
    </p:spTree>
    <p:extLst>
      <p:ext uri="{BB962C8B-B14F-4D97-AF65-F5344CB8AC3E}">
        <p14:creationId xmlns:p14="http://schemas.microsoft.com/office/powerpoint/2010/main" val="1688299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doughnut&#10;&#10;Description automatically generated">
            <a:extLst>
              <a:ext uri="{FF2B5EF4-FFF2-40B4-BE49-F238E27FC236}">
                <a16:creationId xmlns:a16="http://schemas.microsoft.com/office/drawing/2014/main" id="{55381808-F495-FE28-6409-04223BF097C2}"/>
              </a:ext>
            </a:extLst>
          </p:cNvPr>
          <p:cNvPicPr>
            <a:picLocks noChangeAspect="1"/>
          </p:cNvPicPr>
          <p:nvPr/>
        </p:nvPicPr>
        <p:blipFill>
          <a:blip r:embed="rId3"/>
          <a:stretch>
            <a:fillRect/>
          </a:stretch>
        </p:blipFill>
        <p:spPr>
          <a:xfrm>
            <a:off x="3714222" y="132308"/>
            <a:ext cx="4763555" cy="3832606"/>
          </a:xfrm>
          <a:prstGeom prst="rect">
            <a:avLst/>
          </a:prstGeom>
        </p:spPr>
      </p:pic>
      <p:pic>
        <p:nvPicPr>
          <p:cNvPr id="5" name="Picture 4">
            <a:extLst>
              <a:ext uri="{FF2B5EF4-FFF2-40B4-BE49-F238E27FC236}">
                <a16:creationId xmlns:a16="http://schemas.microsoft.com/office/drawing/2014/main" id="{EBB2041F-2154-38FF-B004-3DB48C9D214D}"/>
              </a:ext>
            </a:extLst>
          </p:cNvPr>
          <p:cNvPicPr>
            <a:picLocks noChangeAspect="1"/>
          </p:cNvPicPr>
          <p:nvPr/>
        </p:nvPicPr>
        <p:blipFill>
          <a:blip r:embed="rId4"/>
          <a:stretch>
            <a:fillRect/>
          </a:stretch>
        </p:blipFill>
        <p:spPr>
          <a:xfrm>
            <a:off x="4152899" y="4140200"/>
            <a:ext cx="3886199" cy="2319183"/>
          </a:xfrm>
          <a:prstGeom prst="rect">
            <a:avLst/>
          </a:prstGeom>
        </p:spPr>
      </p:pic>
      <p:sp>
        <p:nvSpPr>
          <p:cNvPr id="6" name="Rectangle 5">
            <a:extLst>
              <a:ext uri="{FF2B5EF4-FFF2-40B4-BE49-F238E27FC236}">
                <a16:creationId xmlns:a16="http://schemas.microsoft.com/office/drawing/2014/main" id="{3BAE5C73-CA12-CD3D-D04E-25B806172E4B}"/>
              </a:ext>
            </a:extLst>
          </p:cNvPr>
          <p:cNvSpPr/>
          <p:nvPr/>
        </p:nvSpPr>
        <p:spPr>
          <a:xfrm>
            <a:off x="188515" y="359601"/>
            <a:ext cx="3243196" cy="769441"/>
          </a:xfrm>
          <a:prstGeom prst="rect">
            <a:avLst/>
          </a:prstGeom>
          <a:noFill/>
        </p:spPr>
        <p:txBody>
          <a:bodyPr wrap="none" lIns="91440" tIns="45720" rIns="91440" bIns="45720">
            <a:spAutoFit/>
          </a:bodyPr>
          <a:lstStyle/>
          <a:p>
            <a:pPr algn="ctr"/>
            <a:r>
              <a:rPr lang="en-GB" sz="4400" b="1" dirty="0">
                <a:ln w="22225">
                  <a:solidFill>
                    <a:schemeClr val="accent2"/>
                  </a:solidFill>
                  <a:prstDash val="solid"/>
                </a:ln>
                <a:solidFill>
                  <a:srgbClr val="FF0000"/>
                </a:solidFill>
              </a:rPr>
              <a:t>Immunologic</a:t>
            </a:r>
            <a:endParaRPr lang="en-GB" sz="4400" b="1" cap="none" spc="0" dirty="0">
              <a:ln w="22225">
                <a:solidFill>
                  <a:schemeClr val="accent2"/>
                </a:solidFill>
                <a:prstDash val="solid"/>
              </a:ln>
              <a:solidFill>
                <a:srgbClr val="FF0000"/>
              </a:solidFill>
              <a:effectLst/>
            </a:endParaRPr>
          </a:p>
        </p:txBody>
      </p:sp>
      <p:sp>
        <p:nvSpPr>
          <p:cNvPr id="7" name="Rectangle 6">
            <a:extLst>
              <a:ext uri="{FF2B5EF4-FFF2-40B4-BE49-F238E27FC236}">
                <a16:creationId xmlns:a16="http://schemas.microsoft.com/office/drawing/2014/main" id="{5EF7B064-A13D-D945-4F69-78C9DD294595}"/>
              </a:ext>
            </a:extLst>
          </p:cNvPr>
          <p:cNvSpPr/>
          <p:nvPr/>
        </p:nvSpPr>
        <p:spPr>
          <a:xfrm>
            <a:off x="8096267" y="359601"/>
            <a:ext cx="4006225" cy="707886"/>
          </a:xfrm>
          <a:prstGeom prst="rect">
            <a:avLst/>
          </a:prstGeom>
          <a:noFill/>
        </p:spPr>
        <p:txBody>
          <a:bodyPr wrap="none" lIns="91440" tIns="45720" rIns="91440" bIns="45720">
            <a:spAutoFit/>
          </a:bodyPr>
          <a:lstStyle/>
          <a:p>
            <a:pPr algn="ctr"/>
            <a:r>
              <a:rPr lang="en-GB" sz="4000" b="1" dirty="0">
                <a:ln w="22225">
                  <a:solidFill>
                    <a:schemeClr val="accent2"/>
                  </a:solidFill>
                  <a:prstDash val="solid"/>
                </a:ln>
                <a:solidFill>
                  <a:schemeClr val="accent1">
                    <a:lumMod val="75000"/>
                  </a:schemeClr>
                </a:solidFill>
              </a:rPr>
              <a:t>Non-immunologic</a:t>
            </a:r>
            <a:endParaRPr lang="en-GB" sz="4000" b="1" cap="none" spc="0" dirty="0">
              <a:ln w="22225">
                <a:solidFill>
                  <a:schemeClr val="accent2"/>
                </a:solidFill>
                <a:prstDash val="solid"/>
              </a:ln>
              <a:solidFill>
                <a:schemeClr val="accent1">
                  <a:lumMod val="75000"/>
                </a:schemeClr>
              </a:solidFill>
              <a:effectLst/>
            </a:endParaRPr>
          </a:p>
        </p:txBody>
      </p:sp>
      <p:sp>
        <p:nvSpPr>
          <p:cNvPr id="11" name="Oval 10">
            <a:extLst>
              <a:ext uri="{FF2B5EF4-FFF2-40B4-BE49-F238E27FC236}">
                <a16:creationId xmlns:a16="http://schemas.microsoft.com/office/drawing/2014/main" id="{1F3E5109-37A6-676F-C9DD-6F1C36C4CD8D}"/>
              </a:ext>
            </a:extLst>
          </p:cNvPr>
          <p:cNvSpPr/>
          <p:nvPr/>
        </p:nvSpPr>
        <p:spPr>
          <a:xfrm>
            <a:off x="9054644" y="1327617"/>
            <a:ext cx="2658533" cy="24387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Άμεση </a:t>
            </a:r>
            <a:r>
              <a:rPr lang="el-GR" dirty="0" err="1"/>
              <a:t>Αποκοκκίωση</a:t>
            </a:r>
            <a:r>
              <a:rPr lang="el-GR" dirty="0"/>
              <a:t> </a:t>
            </a:r>
            <a:r>
              <a:rPr lang="el-GR" dirty="0" err="1"/>
              <a:t>Μαστοκυττάρων</a:t>
            </a:r>
            <a:endParaRPr lang="en-US" dirty="0"/>
          </a:p>
        </p:txBody>
      </p:sp>
      <p:sp>
        <p:nvSpPr>
          <p:cNvPr id="15" name="TextBox 14">
            <a:extLst>
              <a:ext uri="{FF2B5EF4-FFF2-40B4-BE49-F238E27FC236}">
                <a16:creationId xmlns:a16="http://schemas.microsoft.com/office/drawing/2014/main" id="{9A176F8B-603D-830F-66D5-053E74ACA706}"/>
              </a:ext>
            </a:extLst>
          </p:cNvPr>
          <p:cNvSpPr txBox="1"/>
          <p:nvPr/>
        </p:nvSpPr>
        <p:spPr>
          <a:xfrm>
            <a:off x="9054644" y="4190075"/>
            <a:ext cx="3081866" cy="2308324"/>
          </a:xfrm>
          <a:prstGeom prst="rect">
            <a:avLst/>
          </a:prstGeom>
          <a:noFill/>
        </p:spPr>
        <p:txBody>
          <a:bodyPr wrap="square" rtlCol="0">
            <a:spAutoFit/>
          </a:bodyPr>
          <a:lstStyle/>
          <a:p>
            <a:r>
              <a:rPr lang="el-GR" dirty="0" err="1"/>
              <a:t>Οπιοειδ</a:t>
            </a:r>
            <a:r>
              <a:rPr lang="en-US" dirty="0" err="1"/>
              <a:t>ή</a:t>
            </a:r>
            <a:endParaRPr lang="el-GR" dirty="0"/>
          </a:p>
          <a:p>
            <a:r>
              <a:rPr lang="el-GR" dirty="0" err="1"/>
              <a:t>Αντιβιωτικά</a:t>
            </a:r>
            <a:endParaRPr lang="el-GR" dirty="0"/>
          </a:p>
          <a:p>
            <a:pPr marL="285750" indent="-285750">
              <a:buFont typeface="Arial" panose="020B0604020202020204" pitchFamily="34" charset="0"/>
              <a:buChar char="•"/>
            </a:pPr>
            <a:r>
              <a:rPr lang="en-GB" dirty="0"/>
              <a:t>Polymyxin B</a:t>
            </a:r>
          </a:p>
          <a:p>
            <a:pPr marL="285750" indent="-285750">
              <a:buFont typeface="Arial" panose="020B0604020202020204" pitchFamily="34" charset="0"/>
              <a:buChar char="•"/>
            </a:pPr>
            <a:r>
              <a:rPr lang="en-GB" dirty="0"/>
              <a:t>Ciprofloxacin</a:t>
            </a:r>
          </a:p>
          <a:p>
            <a:pPr marL="285750" indent="-285750">
              <a:buFont typeface="Arial" panose="020B0604020202020204" pitchFamily="34" charset="0"/>
              <a:buChar char="•"/>
            </a:pPr>
            <a:r>
              <a:rPr lang="en-GB" dirty="0"/>
              <a:t>Vancomycin</a:t>
            </a:r>
          </a:p>
          <a:p>
            <a:r>
              <a:rPr lang="el-GR" dirty="0" err="1"/>
              <a:t>Μυοχαλαρωτικ</a:t>
            </a:r>
            <a:r>
              <a:rPr lang="en-GB" dirty="0" err="1"/>
              <a:t>ά</a:t>
            </a:r>
            <a:endParaRPr lang="en-GB" dirty="0"/>
          </a:p>
          <a:p>
            <a:r>
              <a:rPr lang="en-GB" dirty="0"/>
              <a:t>I</a:t>
            </a:r>
            <a:r>
              <a:rPr lang="el-GR" dirty="0" err="1"/>
              <a:t>ωδιούχο</a:t>
            </a:r>
            <a:r>
              <a:rPr lang="el-GR" dirty="0"/>
              <a:t> </a:t>
            </a:r>
            <a:r>
              <a:rPr lang="el-GR" dirty="0" err="1"/>
              <a:t>ραδιοσκιαγραφικό</a:t>
            </a:r>
            <a:endParaRPr lang="el-GR" dirty="0"/>
          </a:p>
          <a:p>
            <a:endParaRPr lang="el-GR" dirty="0"/>
          </a:p>
        </p:txBody>
      </p:sp>
      <p:sp>
        <p:nvSpPr>
          <p:cNvPr id="16" name="Oval 15">
            <a:extLst>
              <a:ext uri="{FF2B5EF4-FFF2-40B4-BE49-F238E27FC236}">
                <a16:creationId xmlns:a16="http://schemas.microsoft.com/office/drawing/2014/main" id="{762542E7-A094-8B50-092F-0910B9E24394}"/>
              </a:ext>
            </a:extLst>
          </p:cNvPr>
          <p:cNvSpPr/>
          <p:nvPr/>
        </p:nvSpPr>
        <p:spPr>
          <a:xfrm>
            <a:off x="478822" y="1327617"/>
            <a:ext cx="2658533" cy="24387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Τ1 </a:t>
            </a:r>
            <a:r>
              <a:rPr lang="en-GB" dirty="0"/>
              <a:t>Hypersensitivity Reaction</a:t>
            </a:r>
            <a:endParaRPr lang="en-US" dirty="0"/>
          </a:p>
        </p:txBody>
      </p:sp>
      <p:sp>
        <p:nvSpPr>
          <p:cNvPr id="17" name="TextBox 16">
            <a:extLst>
              <a:ext uri="{FF2B5EF4-FFF2-40B4-BE49-F238E27FC236}">
                <a16:creationId xmlns:a16="http://schemas.microsoft.com/office/drawing/2014/main" id="{57153F86-1AB4-F583-B1CA-0D3D02A92E35}"/>
              </a:ext>
            </a:extLst>
          </p:cNvPr>
          <p:cNvSpPr txBox="1"/>
          <p:nvPr/>
        </p:nvSpPr>
        <p:spPr>
          <a:xfrm>
            <a:off x="478822" y="4198542"/>
            <a:ext cx="3081866" cy="1200329"/>
          </a:xfrm>
          <a:prstGeom prst="rect">
            <a:avLst/>
          </a:prstGeom>
          <a:noFill/>
        </p:spPr>
        <p:txBody>
          <a:bodyPr wrap="square" rtlCol="0">
            <a:spAutoFit/>
          </a:bodyPr>
          <a:lstStyle/>
          <a:p>
            <a:r>
              <a:rPr lang="el-GR" dirty="0" err="1"/>
              <a:t>Αντιβιωτικά</a:t>
            </a:r>
            <a:endParaRPr lang="el-GR" dirty="0"/>
          </a:p>
          <a:p>
            <a:pPr marL="285750" indent="-285750">
              <a:buFont typeface="Arial" panose="020B0604020202020204" pitchFamily="34" charset="0"/>
              <a:buChar char="•"/>
            </a:pPr>
            <a:r>
              <a:rPr lang="el-GR" dirty="0"/>
              <a:t>P</a:t>
            </a:r>
            <a:r>
              <a:rPr lang="en-GB" dirty="0" err="1"/>
              <a:t>enicillin</a:t>
            </a:r>
            <a:endParaRPr lang="en-GB" dirty="0"/>
          </a:p>
          <a:p>
            <a:pPr marL="285750" indent="-285750">
              <a:buFont typeface="Arial" panose="020B0604020202020204" pitchFamily="34" charset="0"/>
              <a:buChar char="•"/>
            </a:pPr>
            <a:r>
              <a:rPr lang="en-GB" dirty="0"/>
              <a:t>Sulfamethoxazole</a:t>
            </a:r>
            <a:endParaRPr lang="el-GR" dirty="0"/>
          </a:p>
          <a:p>
            <a:r>
              <a:rPr lang="el-GR" dirty="0" err="1"/>
              <a:t>Αντι</a:t>
            </a:r>
            <a:r>
              <a:rPr lang="el-GR" dirty="0"/>
              <a:t>-Επιληπτικά</a:t>
            </a:r>
          </a:p>
        </p:txBody>
      </p:sp>
      <p:sp>
        <p:nvSpPr>
          <p:cNvPr id="18" name="Footer Placeholder 17">
            <a:extLst>
              <a:ext uri="{FF2B5EF4-FFF2-40B4-BE49-F238E27FC236}">
                <a16:creationId xmlns:a16="http://schemas.microsoft.com/office/drawing/2014/main" id="{B896AD6D-825B-4FC6-B0CE-70621E68B84E}"/>
              </a:ext>
            </a:extLst>
          </p:cNvPr>
          <p:cNvSpPr>
            <a:spLocks noGrp="1"/>
          </p:cNvSpPr>
          <p:nvPr>
            <p:ph type="ftr" sz="quarter" idx="11"/>
          </p:nvPr>
        </p:nvSpPr>
        <p:spPr/>
        <p:txBody>
          <a:bodyPr/>
          <a:lstStyle/>
          <a:p>
            <a:r>
              <a:rPr lang="el-GR"/>
              <a:t>Κνίδωτικά εξανθήματα</a:t>
            </a:r>
            <a:endParaRPr lang="en-US"/>
          </a:p>
        </p:txBody>
      </p:sp>
    </p:spTree>
    <p:extLst>
      <p:ext uri="{BB962C8B-B14F-4D97-AF65-F5344CB8AC3E}">
        <p14:creationId xmlns:p14="http://schemas.microsoft.com/office/powerpoint/2010/main" val="200655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animBg="1"/>
      <p:bldP spid="15" grpId="0"/>
      <p:bldP spid="16"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B6B12-FFCB-7291-0C21-BB7587851E2D}"/>
              </a:ext>
            </a:extLst>
          </p:cNvPr>
          <p:cNvSpPr>
            <a:spLocks noGrp="1"/>
          </p:cNvSpPr>
          <p:nvPr>
            <p:ph type="title"/>
          </p:nvPr>
        </p:nvSpPr>
        <p:spPr/>
        <p:txBody>
          <a:bodyPr/>
          <a:lstStyle/>
          <a:p>
            <a:r>
              <a:rPr lang="el-GR" dirty="0"/>
              <a:t>Αναφυλαξία</a:t>
            </a:r>
            <a:endParaRPr lang="en-US" dirty="0"/>
          </a:p>
        </p:txBody>
      </p:sp>
      <p:sp>
        <p:nvSpPr>
          <p:cNvPr id="3" name="Content Placeholder 2">
            <a:extLst>
              <a:ext uri="{FF2B5EF4-FFF2-40B4-BE49-F238E27FC236}">
                <a16:creationId xmlns:a16="http://schemas.microsoft.com/office/drawing/2014/main" id="{CD4E5B39-AECB-A958-91C0-767C20FD780F}"/>
              </a:ext>
            </a:extLst>
          </p:cNvPr>
          <p:cNvSpPr>
            <a:spLocks noGrp="1"/>
          </p:cNvSpPr>
          <p:nvPr>
            <p:ph idx="1"/>
          </p:nvPr>
        </p:nvSpPr>
        <p:spPr/>
        <p:txBody>
          <a:bodyPr/>
          <a:lstStyle/>
          <a:p>
            <a:r>
              <a:rPr lang="el-GR" dirty="0"/>
              <a:t>Σοβαρή &amp; ταχέως αναπτυσσόμενη συστηματική αντίδραση υπερευαισθησίας</a:t>
            </a:r>
          </a:p>
          <a:p>
            <a:r>
              <a:rPr lang="el-GR" dirty="0" err="1"/>
              <a:t>Εξάνξημα</a:t>
            </a:r>
            <a:r>
              <a:rPr lang="el-GR" dirty="0"/>
              <a:t>/κνίδωση </a:t>
            </a:r>
          </a:p>
          <a:p>
            <a:r>
              <a:rPr lang="el-GR" dirty="0" err="1"/>
              <a:t>Αγγειοοίδημα</a:t>
            </a:r>
            <a:r>
              <a:rPr lang="el-GR" dirty="0"/>
              <a:t> </a:t>
            </a:r>
          </a:p>
          <a:p>
            <a:r>
              <a:rPr lang="el-GR" dirty="0"/>
              <a:t>Υπόταση</a:t>
            </a:r>
          </a:p>
          <a:p>
            <a:r>
              <a:rPr lang="el-GR" dirty="0" err="1"/>
              <a:t>Βρογχόσπασμο</a:t>
            </a:r>
            <a:endParaRPr lang="en-US" dirty="0"/>
          </a:p>
        </p:txBody>
      </p:sp>
      <p:pic>
        <p:nvPicPr>
          <p:cNvPr id="7" name="Picture 6" descr="A red and black sign&#10;&#10;Description automatically generated">
            <a:extLst>
              <a:ext uri="{FF2B5EF4-FFF2-40B4-BE49-F238E27FC236}">
                <a16:creationId xmlns:a16="http://schemas.microsoft.com/office/drawing/2014/main" id="{091CEA43-8A30-6DB2-5C83-6868F95795DA}"/>
              </a:ext>
            </a:extLst>
          </p:cNvPr>
          <p:cNvPicPr>
            <a:picLocks noChangeAspect="1"/>
          </p:cNvPicPr>
          <p:nvPr/>
        </p:nvPicPr>
        <p:blipFill>
          <a:blip r:embed="rId2"/>
          <a:stretch>
            <a:fillRect/>
          </a:stretch>
        </p:blipFill>
        <p:spPr>
          <a:xfrm>
            <a:off x="7644429" y="2860146"/>
            <a:ext cx="3336838" cy="3316817"/>
          </a:xfrm>
          <a:prstGeom prst="rect">
            <a:avLst/>
          </a:prstGeom>
        </p:spPr>
      </p:pic>
    </p:spTree>
    <p:extLst>
      <p:ext uri="{BB962C8B-B14F-4D97-AF65-F5344CB8AC3E}">
        <p14:creationId xmlns:p14="http://schemas.microsoft.com/office/powerpoint/2010/main" val="1489973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7AED8-589A-9094-20A4-EBC30DD8E044}"/>
              </a:ext>
            </a:extLst>
          </p:cNvPr>
          <p:cNvSpPr>
            <a:spLocks noGrp="1"/>
          </p:cNvSpPr>
          <p:nvPr>
            <p:ph type="title"/>
          </p:nvPr>
        </p:nvSpPr>
        <p:spPr>
          <a:xfrm>
            <a:off x="7958666" y="365125"/>
            <a:ext cx="3395133" cy="1325563"/>
          </a:xfrm>
        </p:spPr>
        <p:txBody>
          <a:bodyPr/>
          <a:lstStyle/>
          <a:p>
            <a:r>
              <a:rPr lang="el-GR" dirty="0"/>
              <a:t>Αναφυλαξία</a:t>
            </a:r>
            <a:endParaRPr lang="en-US" dirty="0"/>
          </a:p>
        </p:txBody>
      </p:sp>
      <p:sp>
        <p:nvSpPr>
          <p:cNvPr id="3" name="Content Placeholder 2">
            <a:extLst>
              <a:ext uri="{FF2B5EF4-FFF2-40B4-BE49-F238E27FC236}">
                <a16:creationId xmlns:a16="http://schemas.microsoft.com/office/drawing/2014/main" id="{B0D9BB73-5086-0EAD-630D-971523925987}"/>
              </a:ext>
            </a:extLst>
          </p:cNvPr>
          <p:cNvSpPr>
            <a:spLocks noGrp="1"/>
          </p:cNvSpPr>
          <p:nvPr>
            <p:ph idx="1"/>
          </p:nvPr>
        </p:nvSpPr>
        <p:spPr>
          <a:xfrm>
            <a:off x="220133" y="365124"/>
            <a:ext cx="11133667" cy="6492875"/>
          </a:xfrm>
        </p:spPr>
        <p:txBody>
          <a:bodyPr>
            <a:normAutofit fontScale="62500" lnSpcReduction="20000"/>
          </a:bodyPr>
          <a:lstStyle/>
          <a:p>
            <a:r>
              <a:rPr lang="en-US" dirty="0"/>
              <a:t>5-60 </a:t>
            </a:r>
            <a:r>
              <a:rPr lang="el-GR" dirty="0"/>
              <a:t>λεπτά</a:t>
            </a:r>
          </a:p>
          <a:p>
            <a:pPr marL="0" indent="0">
              <a:buNone/>
            </a:pPr>
            <a:r>
              <a:rPr lang="el-GR" b="1" dirty="0"/>
              <a:t>Δέρμα </a:t>
            </a:r>
          </a:p>
          <a:p>
            <a:r>
              <a:rPr lang="el-GR" dirty="0"/>
              <a:t>Επηρεάζεται σε &gt; 85% των αντιδράσεων </a:t>
            </a:r>
          </a:p>
          <a:p>
            <a:r>
              <a:rPr lang="el-GR" dirty="0"/>
              <a:t>Κνησμός (φαγούρα) είτε εντοπισμένος είτε γενικός </a:t>
            </a:r>
          </a:p>
          <a:p>
            <a:r>
              <a:rPr lang="el-GR" dirty="0"/>
              <a:t>Κνίδωση (κνίδωση), κόκκινο εξάνθημα και </a:t>
            </a:r>
            <a:r>
              <a:rPr lang="el-GR" dirty="0" err="1"/>
              <a:t>αγγειοοίδημα</a:t>
            </a:r>
            <a:r>
              <a:rPr lang="el-GR" dirty="0"/>
              <a:t> (πρήξιμο) Τ</a:t>
            </a:r>
          </a:p>
          <a:p>
            <a:r>
              <a:rPr lang="el-GR" dirty="0"/>
              <a:t>Το δέρμα μπορεί να αισθάνεται ζεστό και κοκκινισμένο </a:t>
            </a:r>
          </a:p>
          <a:p>
            <a:pPr marL="0" indent="0">
              <a:buNone/>
            </a:pPr>
            <a:r>
              <a:rPr lang="el-GR" b="1" dirty="0"/>
              <a:t>Αναπνευστικό </a:t>
            </a:r>
          </a:p>
          <a:p>
            <a:r>
              <a:rPr lang="el-GR" dirty="0"/>
              <a:t>Επηρεάζεται στο 50% περίπου των αντιδράσεων </a:t>
            </a:r>
          </a:p>
          <a:p>
            <a:r>
              <a:rPr lang="el-GR" dirty="0"/>
              <a:t>Δύσπνοια, σφίξιμο στο λαιμό, βήχας, φτέρνισμα, συριγμός </a:t>
            </a:r>
          </a:p>
          <a:p>
            <a:r>
              <a:rPr lang="el-GR" dirty="0"/>
              <a:t>Απόφραξη του ανώτερου αεραγωγού που υποδηλώνεται από ρινική συμφόρηση, πρήξιμο των χειλιών ή της γλώσσας, βραχνάδα </a:t>
            </a:r>
          </a:p>
          <a:p>
            <a:pPr marL="0" indent="0">
              <a:buNone/>
            </a:pPr>
            <a:r>
              <a:rPr lang="el-GR" b="1" dirty="0"/>
              <a:t>Καρδιά </a:t>
            </a:r>
          </a:p>
          <a:p>
            <a:r>
              <a:rPr lang="el-GR" dirty="0"/>
              <a:t>Πόνοι στο στήθος </a:t>
            </a:r>
          </a:p>
          <a:p>
            <a:r>
              <a:rPr lang="el-GR" dirty="0"/>
              <a:t>Ταχύς ή ακανόνιστος καρδιακός παλμός </a:t>
            </a:r>
          </a:p>
          <a:p>
            <a:r>
              <a:rPr lang="el-GR" dirty="0"/>
              <a:t>Χαμηλή αρτηριακή πίεση στο 30% περίπου των αντιδράσεων </a:t>
            </a:r>
          </a:p>
          <a:p>
            <a:pPr marL="0" indent="0">
              <a:buNone/>
            </a:pPr>
            <a:r>
              <a:rPr lang="el-GR" b="1" dirty="0"/>
              <a:t>Γαστρεντερικό </a:t>
            </a:r>
          </a:p>
          <a:p>
            <a:r>
              <a:rPr lang="el-GR" dirty="0"/>
              <a:t>Κράμπες στο στομάχι </a:t>
            </a:r>
          </a:p>
          <a:p>
            <a:r>
              <a:rPr lang="el-GR" dirty="0"/>
              <a:t>Ναυτία, έμετος και διάρροια στο 25% περίπου των αντιδράσεων </a:t>
            </a:r>
          </a:p>
          <a:p>
            <a:pPr marL="0" indent="0">
              <a:buNone/>
            </a:pPr>
            <a:r>
              <a:rPr lang="el-GR" b="1" dirty="0"/>
              <a:t>Συστηματικά</a:t>
            </a:r>
          </a:p>
          <a:p>
            <a:r>
              <a:rPr lang="el-GR" dirty="0"/>
              <a:t>Σύγχυση, ζάλη, τρόμος, κατάρρευση</a:t>
            </a:r>
            <a:endParaRPr lang="en-US" dirty="0"/>
          </a:p>
        </p:txBody>
      </p:sp>
      <p:pic>
        <p:nvPicPr>
          <p:cNvPr id="5" name="Picture 4" descr="A person holding a device&#10;&#10;Description automatically generated">
            <a:extLst>
              <a:ext uri="{FF2B5EF4-FFF2-40B4-BE49-F238E27FC236}">
                <a16:creationId xmlns:a16="http://schemas.microsoft.com/office/drawing/2014/main" id="{B83E4873-CDAC-27D0-CE72-EF43E1E5B114}"/>
              </a:ext>
            </a:extLst>
          </p:cNvPr>
          <p:cNvPicPr>
            <a:picLocks noChangeAspect="1"/>
          </p:cNvPicPr>
          <p:nvPr/>
        </p:nvPicPr>
        <p:blipFill>
          <a:blip r:embed="rId2"/>
          <a:stretch>
            <a:fillRect/>
          </a:stretch>
        </p:blipFill>
        <p:spPr>
          <a:xfrm>
            <a:off x="8348134" y="3524478"/>
            <a:ext cx="3623733" cy="3106056"/>
          </a:xfrm>
          <a:prstGeom prst="rect">
            <a:avLst/>
          </a:prstGeom>
        </p:spPr>
      </p:pic>
    </p:spTree>
    <p:extLst>
      <p:ext uri="{BB962C8B-B14F-4D97-AF65-F5344CB8AC3E}">
        <p14:creationId xmlns:p14="http://schemas.microsoft.com/office/powerpoint/2010/main" val="280102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linds(horizontal)">
                                      <p:cBhvr>
                                        <p:cTn id="27" dur="500"/>
                                        <p:tgtEl>
                                          <p:spTgt spid="3">
                                            <p:txEl>
                                              <p:pRg st="2" end="2"/>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blinds(horizontal)">
                                      <p:cBhvr>
                                        <p:cTn id="30" dur="500"/>
                                        <p:tgtEl>
                                          <p:spTgt spid="3">
                                            <p:txEl>
                                              <p:pRg st="3" end="3"/>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linds(horizontal)">
                                      <p:cBhvr>
                                        <p:cTn id="33" dur="500"/>
                                        <p:tgtEl>
                                          <p:spTgt spid="3">
                                            <p:txEl>
                                              <p:pRg st="4" end="4"/>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blinds(horizontal)">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blinds(horizontal)">
                                      <p:cBhvr>
                                        <p:cTn id="41" dur="500"/>
                                        <p:tgtEl>
                                          <p:spTgt spid="3">
                                            <p:txEl>
                                              <p:pRg st="7" end="7"/>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blinds(horizontal)">
                                      <p:cBhvr>
                                        <p:cTn id="44" dur="500"/>
                                        <p:tgtEl>
                                          <p:spTgt spid="3">
                                            <p:txEl>
                                              <p:pRg st="8" end="8"/>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blinds(horizontal)">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blinds(horizontal)">
                                      <p:cBhvr>
                                        <p:cTn id="52" dur="500"/>
                                        <p:tgtEl>
                                          <p:spTgt spid="3">
                                            <p:txEl>
                                              <p:pRg st="11" end="11"/>
                                            </p:txEl>
                                          </p:spTgt>
                                        </p:tgtEl>
                                      </p:cBhvr>
                                    </p:animEffect>
                                  </p:childTnLst>
                                </p:cTn>
                              </p:par>
                              <p:par>
                                <p:cTn id="53" presetID="3" presetClass="entr" presetSubtype="10" fill="hold" nodeType="with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blinds(horizontal)">
                                      <p:cBhvr>
                                        <p:cTn id="55" dur="500"/>
                                        <p:tgtEl>
                                          <p:spTgt spid="3">
                                            <p:txEl>
                                              <p:pRg st="12" end="12"/>
                                            </p:txEl>
                                          </p:spTgt>
                                        </p:tgtEl>
                                      </p:cBhvr>
                                    </p:animEffect>
                                  </p:childTnLst>
                                </p:cTn>
                              </p:par>
                              <p:par>
                                <p:cTn id="56" presetID="3" presetClass="entr" presetSubtype="10" fill="hold" nodeType="withEffect">
                                  <p:stCondLst>
                                    <p:cond delay="0"/>
                                  </p:stCondLst>
                                  <p:childTnLst>
                                    <p:set>
                                      <p:cBhvr>
                                        <p:cTn id="57" dur="1" fill="hold">
                                          <p:stCondLst>
                                            <p:cond delay="0"/>
                                          </p:stCondLst>
                                        </p:cTn>
                                        <p:tgtEl>
                                          <p:spTgt spid="3">
                                            <p:txEl>
                                              <p:pRg st="13" end="13"/>
                                            </p:txEl>
                                          </p:spTgt>
                                        </p:tgtEl>
                                        <p:attrNameLst>
                                          <p:attrName>style.visibility</p:attrName>
                                        </p:attrNameLst>
                                      </p:cBhvr>
                                      <p:to>
                                        <p:strVal val="visible"/>
                                      </p:to>
                                    </p:set>
                                    <p:animEffect transition="in" filter="blinds(horizontal)">
                                      <p:cBhvr>
                                        <p:cTn id="58" dur="500"/>
                                        <p:tgtEl>
                                          <p:spTgt spid="3">
                                            <p:txEl>
                                              <p:pRg st="13" end="1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3">
                                            <p:txEl>
                                              <p:pRg st="15" end="15"/>
                                            </p:txEl>
                                          </p:spTgt>
                                        </p:tgtEl>
                                        <p:attrNameLst>
                                          <p:attrName>style.visibility</p:attrName>
                                        </p:attrNameLst>
                                      </p:cBhvr>
                                      <p:to>
                                        <p:strVal val="visible"/>
                                      </p:to>
                                    </p:set>
                                    <p:animEffect transition="in" filter="blinds(horizontal)">
                                      <p:cBhvr>
                                        <p:cTn id="63" dur="500"/>
                                        <p:tgtEl>
                                          <p:spTgt spid="3">
                                            <p:txEl>
                                              <p:pRg st="15" end="15"/>
                                            </p:txEl>
                                          </p:spTgt>
                                        </p:tgtEl>
                                      </p:cBhvr>
                                    </p:animEffect>
                                  </p:childTnLst>
                                </p:cTn>
                              </p:par>
                              <p:par>
                                <p:cTn id="64" presetID="3" presetClass="entr" presetSubtype="10" fill="hold" nodeType="withEffect">
                                  <p:stCondLst>
                                    <p:cond delay="0"/>
                                  </p:stCondLst>
                                  <p:childTnLst>
                                    <p:set>
                                      <p:cBhvr>
                                        <p:cTn id="65" dur="1" fill="hold">
                                          <p:stCondLst>
                                            <p:cond delay="0"/>
                                          </p:stCondLst>
                                        </p:cTn>
                                        <p:tgtEl>
                                          <p:spTgt spid="3">
                                            <p:txEl>
                                              <p:pRg st="16" end="16"/>
                                            </p:txEl>
                                          </p:spTgt>
                                        </p:tgtEl>
                                        <p:attrNameLst>
                                          <p:attrName>style.visibility</p:attrName>
                                        </p:attrNameLst>
                                      </p:cBhvr>
                                      <p:to>
                                        <p:strVal val="visible"/>
                                      </p:to>
                                    </p:set>
                                    <p:animEffect transition="in" filter="blinds(horizontal)">
                                      <p:cBhvr>
                                        <p:cTn id="66" dur="500"/>
                                        <p:tgtEl>
                                          <p:spTgt spid="3">
                                            <p:txEl>
                                              <p:pRg st="16" end="1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nodeType="clickEffect">
                                  <p:stCondLst>
                                    <p:cond delay="0"/>
                                  </p:stCondLst>
                                  <p:childTnLst>
                                    <p:set>
                                      <p:cBhvr>
                                        <p:cTn id="70" dur="1" fill="hold">
                                          <p:stCondLst>
                                            <p:cond delay="0"/>
                                          </p:stCondLst>
                                        </p:cTn>
                                        <p:tgtEl>
                                          <p:spTgt spid="3">
                                            <p:txEl>
                                              <p:pRg st="18" end="18"/>
                                            </p:txEl>
                                          </p:spTgt>
                                        </p:tgtEl>
                                        <p:attrNameLst>
                                          <p:attrName>style.visibility</p:attrName>
                                        </p:attrNameLst>
                                      </p:cBhvr>
                                      <p:to>
                                        <p:strVal val="visible"/>
                                      </p:to>
                                    </p:set>
                                    <p:animEffect transition="in" filter="blinds(horizontal)">
                                      <p:cBhvr>
                                        <p:cTn id="71" dur="500"/>
                                        <p:tgtEl>
                                          <p:spTgt spid="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737B0-F48E-D6D6-604A-1D6663160C96}"/>
              </a:ext>
            </a:extLst>
          </p:cNvPr>
          <p:cNvSpPr>
            <a:spLocks noGrp="1"/>
          </p:cNvSpPr>
          <p:nvPr>
            <p:ph type="title"/>
          </p:nvPr>
        </p:nvSpPr>
        <p:spPr>
          <a:xfrm>
            <a:off x="6417737" y="5153818"/>
            <a:ext cx="5985929" cy="1325563"/>
          </a:xfrm>
        </p:spPr>
        <p:txBody>
          <a:bodyPr>
            <a:normAutofit fontScale="90000"/>
          </a:bodyPr>
          <a:lstStyle/>
          <a:p>
            <a:r>
              <a:rPr lang="el-GR" b="1" dirty="0">
                <a:solidFill>
                  <a:srgbClr val="FF0000"/>
                </a:solidFill>
              </a:rPr>
              <a:t>Φάρμακα που μπορεί να προκαλέσουν οξεία κνίδωση</a:t>
            </a:r>
            <a:endParaRPr lang="en-US" b="1" dirty="0">
              <a:solidFill>
                <a:srgbClr val="FF0000"/>
              </a:solidFill>
            </a:endParaRPr>
          </a:p>
        </p:txBody>
      </p:sp>
      <p:sp>
        <p:nvSpPr>
          <p:cNvPr id="3" name="Content Placeholder 2">
            <a:extLst>
              <a:ext uri="{FF2B5EF4-FFF2-40B4-BE49-F238E27FC236}">
                <a16:creationId xmlns:a16="http://schemas.microsoft.com/office/drawing/2014/main" id="{BA0B5EDF-A67F-BBB1-64B4-1942D63B825A}"/>
              </a:ext>
            </a:extLst>
          </p:cNvPr>
          <p:cNvSpPr>
            <a:spLocks noGrp="1"/>
          </p:cNvSpPr>
          <p:nvPr>
            <p:ph idx="1"/>
          </p:nvPr>
        </p:nvSpPr>
        <p:spPr>
          <a:xfrm>
            <a:off x="211665" y="238540"/>
            <a:ext cx="5562599" cy="6739466"/>
          </a:xfrm>
        </p:spPr>
        <p:txBody>
          <a:bodyPr>
            <a:normAutofit/>
          </a:bodyPr>
          <a:lstStyle/>
          <a:p>
            <a:r>
              <a:rPr lang="en-US" sz="1800" dirty="0"/>
              <a:t>Angiotensin-converting enzyme inhibitors (ACEIs)*</a:t>
            </a:r>
          </a:p>
          <a:p>
            <a:r>
              <a:rPr lang="en-US" sz="1800" dirty="0"/>
              <a:t>Antibiotics: </a:t>
            </a:r>
            <a:r>
              <a:rPr lang="en-US" sz="1800" dirty="0" err="1"/>
              <a:t>penicillins</a:t>
            </a:r>
            <a:r>
              <a:rPr lang="en-US" sz="1800" dirty="0"/>
              <a:t>*, cephalosporins*, macrolides (erythromycin), aminoglycosides, tetracyclines*, </a:t>
            </a:r>
            <a:r>
              <a:rPr lang="en-US" sz="1800" dirty="0" err="1"/>
              <a:t>sulphonamides</a:t>
            </a:r>
            <a:r>
              <a:rPr lang="en-US" sz="1800" dirty="0"/>
              <a:t>, vancomycin, fluoroquinolones</a:t>
            </a:r>
          </a:p>
          <a:p>
            <a:r>
              <a:rPr lang="en-US" sz="1800" dirty="0"/>
              <a:t>Anticoagulants: low molecular</a:t>
            </a:r>
          </a:p>
          <a:p>
            <a:r>
              <a:rPr lang="en-US" sz="1800" dirty="0"/>
              <a:t> weight heparin, protamine sulfate</a:t>
            </a:r>
          </a:p>
          <a:p>
            <a:r>
              <a:rPr lang="en-US" sz="1800" dirty="0"/>
              <a:t>Anticonvulsants</a:t>
            </a:r>
          </a:p>
          <a:p>
            <a:r>
              <a:rPr lang="en-US" sz="1800" dirty="0"/>
              <a:t>Oral antifungal agents: fluconazole, ketoconazole, griseofulvin*</a:t>
            </a:r>
          </a:p>
          <a:p>
            <a:r>
              <a:rPr lang="en-US" sz="1800" dirty="0"/>
              <a:t>Antineoplastic agents: alkylating agents, </a:t>
            </a:r>
            <a:r>
              <a:rPr lang="en-US" sz="1800" dirty="0" err="1"/>
              <a:t>taxanes</a:t>
            </a:r>
            <a:r>
              <a:rPr lang="en-US" sz="1800" dirty="0"/>
              <a:t>, methotrexate</a:t>
            </a:r>
          </a:p>
          <a:p>
            <a:r>
              <a:rPr lang="en-US" sz="1800" dirty="0"/>
              <a:t>Betadine (povidone-iodine)</a:t>
            </a:r>
          </a:p>
          <a:p>
            <a:r>
              <a:rPr lang="en-US" sz="1800" dirty="0"/>
              <a:t>Bisphosphonates</a:t>
            </a:r>
          </a:p>
          <a:p>
            <a:r>
              <a:rPr lang="en-US" sz="1800" dirty="0" err="1"/>
              <a:t>Dextrans</a:t>
            </a:r>
            <a:endParaRPr lang="en-US" sz="1800" dirty="0"/>
          </a:p>
          <a:p>
            <a:r>
              <a:rPr lang="en-US" sz="1800" dirty="0"/>
              <a:t>Dextromethorphan</a:t>
            </a:r>
          </a:p>
          <a:p>
            <a:r>
              <a:rPr lang="en-US" sz="1800" dirty="0"/>
              <a:t>Enzymes: trypsin, streptokinase, chymopapain</a:t>
            </a:r>
          </a:p>
          <a:p>
            <a:r>
              <a:rPr lang="en-US" sz="1800" dirty="0"/>
              <a:t>Hydantoins</a:t>
            </a:r>
          </a:p>
          <a:p>
            <a:r>
              <a:rPr lang="en-US" sz="1800" dirty="0"/>
              <a:t>Hydralazine</a:t>
            </a:r>
          </a:p>
        </p:txBody>
      </p:sp>
      <p:sp>
        <p:nvSpPr>
          <p:cNvPr id="5" name="TextBox 4">
            <a:extLst>
              <a:ext uri="{FF2B5EF4-FFF2-40B4-BE49-F238E27FC236}">
                <a16:creationId xmlns:a16="http://schemas.microsoft.com/office/drawing/2014/main" id="{801BBAC0-683F-9079-B114-D974FC197C81}"/>
              </a:ext>
            </a:extLst>
          </p:cNvPr>
          <p:cNvSpPr txBox="1"/>
          <p:nvPr/>
        </p:nvSpPr>
        <p:spPr>
          <a:xfrm>
            <a:off x="6417737" y="238540"/>
            <a:ext cx="6307666" cy="4247317"/>
          </a:xfrm>
          <a:prstGeom prst="rect">
            <a:avLst/>
          </a:prstGeom>
          <a:noFill/>
        </p:spPr>
        <p:txBody>
          <a:bodyPr wrap="square">
            <a:spAutoFit/>
          </a:bodyPr>
          <a:lstStyle/>
          <a:p>
            <a:pPr marL="285750" indent="-285750">
              <a:buFont typeface="Arial" panose="020B0604020202020204" pitchFamily="34" charset="0"/>
              <a:buChar char="•"/>
            </a:pPr>
            <a:r>
              <a:rPr lang="en-US" sz="1800" dirty="0"/>
              <a:t>Mannitol</a:t>
            </a:r>
          </a:p>
          <a:p>
            <a:pPr marL="285750" indent="-285750">
              <a:buFont typeface="Arial" panose="020B0604020202020204" pitchFamily="34" charset="0"/>
              <a:buChar char="•"/>
            </a:pPr>
            <a:r>
              <a:rPr lang="en-US" sz="1800" dirty="0"/>
              <a:t>Muscle relaxants: atracurium, vecuronium, succinylcholine, curare</a:t>
            </a:r>
          </a:p>
          <a:p>
            <a:pPr marL="285750" indent="-285750">
              <a:buFont typeface="Arial" panose="020B0604020202020204" pitchFamily="34" charset="0"/>
              <a:buChar char="•"/>
            </a:pPr>
            <a:r>
              <a:rPr lang="en-US" sz="1800" dirty="0"/>
              <a:t>NSAIDS*: ibuprofen, naproxen, diclofenac</a:t>
            </a:r>
          </a:p>
          <a:p>
            <a:pPr marL="285750" indent="-285750">
              <a:buFont typeface="Arial" panose="020B0604020202020204" pitchFamily="34" charset="0"/>
              <a:buChar char="•"/>
            </a:pPr>
            <a:r>
              <a:rPr lang="en-US" sz="1800" dirty="0"/>
              <a:t>Opioids: morphine*, codeine*, meperidine, fentanyl• Paracetamol</a:t>
            </a:r>
          </a:p>
          <a:p>
            <a:pPr marL="285750" indent="-285750">
              <a:buFont typeface="Arial" panose="020B0604020202020204" pitchFamily="34" charset="0"/>
              <a:buChar char="•"/>
            </a:pPr>
            <a:r>
              <a:rPr lang="en-US" sz="1800" dirty="0"/>
              <a:t>Polypeptide hormones: insulin, corticotrophin, vasopressin</a:t>
            </a:r>
          </a:p>
          <a:p>
            <a:pPr marL="285750" indent="-285750">
              <a:buFont typeface="Arial" panose="020B0604020202020204" pitchFamily="34" charset="0"/>
              <a:buChar char="•"/>
            </a:pPr>
            <a:r>
              <a:rPr lang="en-US" sz="1800" dirty="0"/>
              <a:t>Progesterone</a:t>
            </a:r>
          </a:p>
          <a:p>
            <a:pPr marL="285750" indent="-285750">
              <a:buFont typeface="Arial" panose="020B0604020202020204" pitchFamily="34" charset="0"/>
              <a:buChar char="•"/>
            </a:pPr>
            <a:r>
              <a:rPr lang="en-US" sz="1800" dirty="0"/>
              <a:t>Quinidine</a:t>
            </a:r>
          </a:p>
          <a:p>
            <a:pPr marL="285750" indent="-285750">
              <a:buFont typeface="Arial" panose="020B0604020202020204" pitchFamily="34" charset="0"/>
              <a:buChar char="•"/>
            </a:pPr>
            <a:r>
              <a:rPr lang="en-US" sz="1800" dirty="0"/>
              <a:t>Radiographic contrast agents*</a:t>
            </a:r>
          </a:p>
          <a:p>
            <a:pPr marL="285750" indent="-285750">
              <a:buFont typeface="Arial" panose="020B0604020202020204" pitchFamily="34" charset="0"/>
              <a:buChar char="•"/>
            </a:pPr>
            <a:r>
              <a:rPr lang="en-US" sz="1800" dirty="0"/>
              <a:t>Salicylates* including aspirin</a:t>
            </a:r>
          </a:p>
          <a:p>
            <a:pPr marL="285750" indent="-285750">
              <a:buFont typeface="Arial" panose="020B0604020202020204" pitchFamily="34" charset="0"/>
              <a:buChar char="•"/>
            </a:pPr>
            <a:r>
              <a:rPr lang="en-US" sz="1800" dirty="0"/>
              <a:t>Sorbitol complexes</a:t>
            </a:r>
          </a:p>
          <a:p>
            <a:pPr marL="285750" indent="-285750">
              <a:buFont typeface="Arial" panose="020B0604020202020204" pitchFamily="34" charset="0"/>
              <a:buChar char="•"/>
            </a:pPr>
            <a:r>
              <a:rPr lang="en-US" sz="1800" dirty="0"/>
              <a:t>Corticosteroids</a:t>
            </a:r>
          </a:p>
          <a:p>
            <a:pPr marL="285750" indent="-285750">
              <a:buFont typeface="Arial" panose="020B0604020202020204" pitchFamily="34" charset="0"/>
              <a:buChar char="•"/>
            </a:pPr>
            <a:r>
              <a:rPr lang="en-US" sz="1800" dirty="0"/>
              <a:t>Thrombolytics: alteplase, urokinase</a:t>
            </a:r>
          </a:p>
          <a:p>
            <a:pPr marL="285750" indent="-285750">
              <a:buFont typeface="Arial" panose="020B0604020202020204" pitchFamily="34" charset="0"/>
              <a:buChar char="•"/>
            </a:pPr>
            <a:r>
              <a:rPr lang="en-US" sz="1800" dirty="0"/>
              <a:t>Vaccines</a:t>
            </a:r>
          </a:p>
        </p:txBody>
      </p:sp>
    </p:spTree>
    <p:extLst>
      <p:ext uri="{BB962C8B-B14F-4D97-AF65-F5344CB8AC3E}">
        <p14:creationId xmlns:p14="http://schemas.microsoft.com/office/powerpoint/2010/main" val="2045933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6D5E0-BEC6-FA39-781B-A09832535F23}"/>
              </a:ext>
            </a:extLst>
          </p:cNvPr>
          <p:cNvSpPr>
            <a:spLocks noGrp="1"/>
          </p:cNvSpPr>
          <p:nvPr>
            <p:ph type="title"/>
          </p:nvPr>
        </p:nvSpPr>
        <p:spPr>
          <a:xfrm>
            <a:off x="180975" y="244475"/>
            <a:ext cx="11830050" cy="1606550"/>
          </a:xfrm>
        </p:spPr>
        <p:txBody>
          <a:bodyPr>
            <a:normAutofit fontScale="90000"/>
          </a:bodyPr>
          <a:lstStyle/>
          <a:p>
            <a:r>
              <a:rPr lang="en-US" b="1" dirty="0">
                <a:solidFill>
                  <a:srgbClr val="FF0000"/>
                </a:solidFill>
              </a:rPr>
              <a:t>DRESS</a:t>
            </a:r>
            <a:br>
              <a:rPr lang="en-US" dirty="0"/>
            </a:br>
            <a:r>
              <a:rPr lang="en-US" dirty="0">
                <a:solidFill>
                  <a:srgbClr val="FF0000"/>
                </a:solidFill>
              </a:rPr>
              <a:t>D</a:t>
            </a:r>
            <a:r>
              <a:rPr lang="en-US" dirty="0"/>
              <a:t>rug </a:t>
            </a:r>
            <a:r>
              <a:rPr lang="en-US" dirty="0">
                <a:solidFill>
                  <a:srgbClr val="FF0000"/>
                </a:solidFill>
              </a:rPr>
              <a:t>R</a:t>
            </a:r>
            <a:r>
              <a:rPr lang="en-US" dirty="0"/>
              <a:t>eaction with </a:t>
            </a:r>
            <a:r>
              <a:rPr lang="en-US" dirty="0">
                <a:solidFill>
                  <a:srgbClr val="FF0000"/>
                </a:solidFill>
              </a:rPr>
              <a:t>E</a:t>
            </a:r>
            <a:r>
              <a:rPr lang="en-US" dirty="0"/>
              <a:t>osinophilia and </a:t>
            </a:r>
            <a:r>
              <a:rPr lang="en-US" dirty="0">
                <a:solidFill>
                  <a:srgbClr val="FF0000"/>
                </a:solidFill>
              </a:rPr>
              <a:t>S</a:t>
            </a:r>
            <a:r>
              <a:rPr lang="en-US" dirty="0"/>
              <a:t>ystemic </a:t>
            </a:r>
            <a:r>
              <a:rPr lang="en-US" dirty="0">
                <a:solidFill>
                  <a:srgbClr val="FF0000"/>
                </a:solidFill>
              </a:rPr>
              <a:t>S</a:t>
            </a:r>
            <a:r>
              <a:rPr lang="en-US" dirty="0"/>
              <a:t>ymptoms </a:t>
            </a:r>
          </a:p>
        </p:txBody>
      </p:sp>
      <p:sp>
        <p:nvSpPr>
          <p:cNvPr id="3" name="Content Placeholder 2">
            <a:extLst>
              <a:ext uri="{FF2B5EF4-FFF2-40B4-BE49-F238E27FC236}">
                <a16:creationId xmlns:a16="http://schemas.microsoft.com/office/drawing/2014/main" id="{6AAFCA5B-5C15-11A2-AA40-484805C4CE79}"/>
              </a:ext>
            </a:extLst>
          </p:cNvPr>
          <p:cNvSpPr>
            <a:spLocks noGrp="1"/>
          </p:cNvSpPr>
          <p:nvPr>
            <p:ph idx="1"/>
          </p:nvPr>
        </p:nvSpPr>
        <p:spPr>
          <a:xfrm>
            <a:off x="466725" y="2141537"/>
            <a:ext cx="10515600" cy="4351338"/>
          </a:xfrm>
        </p:spPr>
        <p:txBody>
          <a:bodyPr/>
          <a:lstStyle/>
          <a:p>
            <a:r>
              <a:rPr lang="el-GR" dirty="0"/>
              <a:t>Υψηλός πυρετός</a:t>
            </a:r>
          </a:p>
          <a:p>
            <a:r>
              <a:rPr lang="el-GR" dirty="0" err="1"/>
              <a:t>Ερυθηματοβλατιδ</a:t>
            </a:r>
            <a:r>
              <a:rPr lang="en-GB" dirty="0" err="1"/>
              <a:t>ώ</a:t>
            </a:r>
            <a:r>
              <a:rPr lang="el-GR" dirty="0"/>
              <a:t>δες Εξάνθημα</a:t>
            </a:r>
          </a:p>
          <a:p>
            <a:r>
              <a:rPr lang="el-GR" dirty="0"/>
              <a:t>Αιματολογικές διαταραχές</a:t>
            </a:r>
          </a:p>
          <a:p>
            <a:pPr lvl="1"/>
            <a:r>
              <a:rPr lang="en-GB" dirty="0"/>
              <a:t>Eosinophilia, transaminitis</a:t>
            </a:r>
            <a:endParaRPr lang="el-GR" dirty="0"/>
          </a:p>
          <a:p>
            <a:r>
              <a:rPr lang="el-GR" dirty="0" err="1"/>
              <a:t>Λεμφαδενοπάθεια</a:t>
            </a:r>
            <a:endParaRPr lang="el-GR" dirty="0"/>
          </a:p>
          <a:p>
            <a:r>
              <a:rPr lang="el-GR" dirty="0"/>
              <a:t>Φλεγμονή εσωτερικών οργάνων</a:t>
            </a:r>
            <a:endParaRPr lang="en-US" dirty="0"/>
          </a:p>
        </p:txBody>
      </p:sp>
      <p:sp>
        <p:nvSpPr>
          <p:cNvPr id="4" name="Footer Placeholder 3">
            <a:extLst>
              <a:ext uri="{FF2B5EF4-FFF2-40B4-BE49-F238E27FC236}">
                <a16:creationId xmlns:a16="http://schemas.microsoft.com/office/drawing/2014/main" id="{4263AC84-0F6D-D27D-2D5D-9875643003E7}"/>
              </a:ext>
            </a:extLst>
          </p:cNvPr>
          <p:cNvSpPr>
            <a:spLocks noGrp="1"/>
          </p:cNvSpPr>
          <p:nvPr>
            <p:ph type="ftr" sz="quarter" idx="11"/>
          </p:nvPr>
        </p:nvSpPr>
        <p:spPr>
          <a:xfrm>
            <a:off x="-618067" y="6418262"/>
            <a:ext cx="4114800" cy="365125"/>
          </a:xfrm>
        </p:spPr>
        <p:txBody>
          <a:bodyPr/>
          <a:lstStyle/>
          <a:p>
            <a:r>
              <a:rPr lang="el-GR" sz="1600" dirty="0">
                <a:solidFill>
                  <a:srgbClr val="00B050"/>
                </a:solidFill>
              </a:rPr>
              <a:t>Φαρμακευτικά εξανθήματα</a:t>
            </a:r>
            <a:endParaRPr lang="en-US" sz="1600" dirty="0">
              <a:solidFill>
                <a:srgbClr val="00B050"/>
              </a:solidFill>
            </a:endParaRPr>
          </a:p>
        </p:txBody>
      </p:sp>
      <p:pic>
        <p:nvPicPr>
          <p:cNvPr id="6" name="Picture 5" descr="A close-up of a person's chest&#10;&#10;Description automatically generated">
            <a:extLst>
              <a:ext uri="{FF2B5EF4-FFF2-40B4-BE49-F238E27FC236}">
                <a16:creationId xmlns:a16="http://schemas.microsoft.com/office/drawing/2014/main" id="{598907A9-B89C-D738-1108-8D802A75EE8F}"/>
              </a:ext>
            </a:extLst>
          </p:cNvPr>
          <p:cNvPicPr>
            <a:picLocks noChangeAspect="1"/>
          </p:cNvPicPr>
          <p:nvPr/>
        </p:nvPicPr>
        <p:blipFill>
          <a:blip r:embed="rId2"/>
          <a:stretch>
            <a:fillRect/>
          </a:stretch>
        </p:blipFill>
        <p:spPr>
          <a:xfrm>
            <a:off x="6950075" y="2141537"/>
            <a:ext cx="4775200" cy="3060700"/>
          </a:xfrm>
          <a:prstGeom prst="rect">
            <a:avLst/>
          </a:prstGeom>
        </p:spPr>
      </p:pic>
    </p:spTree>
    <p:extLst>
      <p:ext uri="{BB962C8B-B14F-4D97-AF65-F5344CB8AC3E}">
        <p14:creationId xmlns:p14="http://schemas.microsoft.com/office/powerpoint/2010/main" val="585793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CA954-59A3-E405-D28D-3993129576B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59DCF7F-833B-D4DB-C6B0-E5B5FE756506}"/>
              </a:ext>
            </a:extLst>
          </p:cNvPr>
          <p:cNvSpPr>
            <a:spLocks noGrp="1"/>
          </p:cNvSpPr>
          <p:nvPr>
            <p:ph idx="1"/>
          </p:nvPr>
        </p:nvSpPr>
        <p:spPr/>
        <p:txBody>
          <a:bodyPr/>
          <a:lstStyle/>
          <a:p>
            <a:r>
              <a:rPr lang="el-GR" dirty="0"/>
              <a:t>Αντιεπιληπτικά</a:t>
            </a:r>
          </a:p>
          <a:p>
            <a:pPr lvl="1"/>
            <a:r>
              <a:rPr lang="el-GR" dirty="0" err="1"/>
              <a:t>Καρμπαμαζεπίνη</a:t>
            </a:r>
            <a:r>
              <a:rPr lang="el-GR" dirty="0"/>
              <a:t>, </a:t>
            </a:r>
            <a:r>
              <a:rPr lang="el-GR" dirty="0" err="1"/>
              <a:t>φενοβαρβιτόλη</a:t>
            </a:r>
            <a:r>
              <a:rPr lang="el-GR" dirty="0"/>
              <a:t>, </a:t>
            </a:r>
            <a:r>
              <a:rPr lang="el-GR" dirty="0" err="1"/>
              <a:t>φενυτοϊνη</a:t>
            </a:r>
            <a:endParaRPr lang="el-GR" dirty="0"/>
          </a:p>
          <a:p>
            <a:r>
              <a:rPr lang="en-GB" dirty="0"/>
              <a:t>Gout</a:t>
            </a:r>
            <a:endParaRPr lang="el-GR" dirty="0"/>
          </a:p>
          <a:p>
            <a:pPr lvl="1"/>
            <a:r>
              <a:rPr lang="el-GR" dirty="0" err="1"/>
              <a:t>αλλοπουριν</a:t>
            </a:r>
            <a:r>
              <a:rPr lang="en-GB" dirty="0" err="1"/>
              <a:t>ό</a:t>
            </a:r>
            <a:r>
              <a:rPr lang="el-GR" dirty="0" err="1"/>
              <a:t>λη</a:t>
            </a:r>
            <a:endParaRPr lang="en-GB" dirty="0"/>
          </a:p>
          <a:p>
            <a:r>
              <a:rPr lang="el-GR" dirty="0" err="1"/>
              <a:t>Ολανζαπίνη</a:t>
            </a:r>
            <a:endParaRPr lang="el-GR" dirty="0"/>
          </a:p>
          <a:p>
            <a:r>
              <a:rPr lang="el-GR" dirty="0" err="1"/>
              <a:t>Σουλφοναμίδες</a:t>
            </a:r>
            <a:endParaRPr lang="en-US" dirty="0"/>
          </a:p>
        </p:txBody>
      </p:sp>
      <p:sp>
        <p:nvSpPr>
          <p:cNvPr id="4" name="Footer Placeholder 3">
            <a:extLst>
              <a:ext uri="{FF2B5EF4-FFF2-40B4-BE49-F238E27FC236}">
                <a16:creationId xmlns:a16="http://schemas.microsoft.com/office/drawing/2014/main" id="{F51029CD-E2A5-C1C8-CC17-CA8275BE8DD3}"/>
              </a:ext>
            </a:extLst>
          </p:cNvPr>
          <p:cNvSpPr>
            <a:spLocks noGrp="1"/>
          </p:cNvSpPr>
          <p:nvPr>
            <p:ph type="ftr" sz="quarter" idx="11"/>
          </p:nvPr>
        </p:nvSpPr>
        <p:spPr>
          <a:xfrm>
            <a:off x="-509587" y="6311900"/>
            <a:ext cx="2695574" cy="365125"/>
          </a:xfrm>
        </p:spPr>
        <p:txBody>
          <a:bodyPr/>
          <a:lstStyle/>
          <a:p>
            <a:r>
              <a:rPr lang="en-US" sz="3200" dirty="0">
                <a:solidFill>
                  <a:srgbClr val="FF0000"/>
                </a:solidFill>
              </a:rPr>
              <a:t>DRESS</a:t>
            </a:r>
          </a:p>
        </p:txBody>
      </p:sp>
    </p:spTree>
    <p:extLst>
      <p:ext uri="{BB962C8B-B14F-4D97-AF65-F5344CB8AC3E}">
        <p14:creationId xmlns:p14="http://schemas.microsoft.com/office/powerpoint/2010/main" val="799420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C9C4A5-1F6F-76AE-9BED-92A9A09E804F}"/>
              </a:ext>
            </a:extLst>
          </p:cNvPr>
          <p:cNvSpPr>
            <a:spLocks noGrp="1"/>
          </p:cNvSpPr>
          <p:nvPr>
            <p:ph type="title"/>
          </p:nvPr>
        </p:nvSpPr>
        <p:spPr>
          <a:xfrm>
            <a:off x="1198181" y="557189"/>
            <a:ext cx="9795637" cy="1104857"/>
          </a:xfrm>
        </p:spPr>
        <p:txBody>
          <a:bodyPr vert="horz" lIns="91440" tIns="45720" rIns="91440" bIns="45720" rtlCol="0" anchor="b">
            <a:normAutofit/>
          </a:bodyPr>
          <a:lstStyle/>
          <a:p>
            <a:pPr algn="ctr"/>
            <a:r>
              <a:rPr lang="en-US" sz="5200"/>
              <a:t>Steven Johnsons</a:t>
            </a:r>
          </a:p>
        </p:txBody>
      </p:sp>
      <p:pic>
        <p:nvPicPr>
          <p:cNvPr id="9" name="Picture 8" descr="Close-up of a person's mouth with a sore&#10;&#10;Description automatically generated">
            <a:extLst>
              <a:ext uri="{FF2B5EF4-FFF2-40B4-BE49-F238E27FC236}">
                <a16:creationId xmlns:a16="http://schemas.microsoft.com/office/drawing/2014/main" id="{6DDA0CFF-7D56-F8D5-5011-4C7AF3C1C89F}"/>
              </a:ext>
            </a:extLst>
          </p:cNvPr>
          <p:cNvPicPr>
            <a:picLocks noChangeAspect="1"/>
          </p:cNvPicPr>
          <p:nvPr/>
        </p:nvPicPr>
        <p:blipFill>
          <a:blip r:embed="rId2"/>
          <a:stretch>
            <a:fillRect/>
          </a:stretch>
        </p:blipFill>
        <p:spPr>
          <a:xfrm>
            <a:off x="194099" y="3328166"/>
            <a:ext cx="3797536" cy="2430423"/>
          </a:xfrm>
          <a:prstGeom prst="rect">
            <a:avLst/>
          </a:prstGeom>
        </p:spPr>
      </p:pic>
      <p:pic>
        <p:nvPicPr>
          <p:cNvPr id="11" name="Picture 10" descr="Close up of a person's eyes with red and blue eyes&#10;&#10;Description automatically generated">
            <a:extLst>
              <a:ext uri="{FF2B5EF4-FFF2-40B4-BE49-F238E27FC236}">
                <a16:creationId xmlns:a16="http://schemas.microsoft.com/office/drawing/2014/main" id="{CD79EFB6-0C58-EF7C-3E70-178682DCF694}"/>
              </a:ext>
            </a:extLst>
          </p:cNvPr>
          <p:cNvPicPr>
            <a:picLocks noChangeAspect="1"/>
          </p:cNvPicPr>
          <p:nvPr/>
        </p:nvPicPr>
        <p:blipFill>
          <a:blip r:embed="rId3"/>
          <a:stretch>
            <a:fillRect/>
          </a:stretch>
        </p:blipFill>
        <p:spPr>
          <a:xfrm>
            <a:off x="4193386" y="3328166"/>
            <a:ext cx="3797536" cy="2430423"/>
          </a:xfrm>
          <a:prstGeom prst="rect">
            <a:avLst/>
          </a:prstGeom>
        </p:spPr>
      </p:pic>
      <p:pic>
        <p:nvPicPr>
          <p:cNvPr id="7" name="Content Placeholder 6" descr="Close-up of a person's mouth with a sore&#10;&#10;Description automatically generated">
            <a:extLst>
              <a:ext uri="{FF2B5EF4-FFF2-40B4-BE49-F238E27FC236}">
                <a16:creationId xmlns:a16="http://schemas.microsoft.com/office/drawing/2014/main" id="{040AC28D-9CD7-50A8-6348-69F886E099F7}"/>
              </a:ext>
            </a:extLst>
          </p:cNvPr>
          <p:cNvPicPr>
            <a:picLocks noGrp="1" noChangeAspect="1"/>
          </p:cNvPicPr>
          <p:nvPr>
            <p:ph idx="1"/>
          </p:nvPr>
        </p:nvPicPr>
        <p:blipFill>
          <a:blip r:embed="rId4"/>
          <a:stretch>
            <a:fillRect/>
          </a:stretch>
        </p:blipFill>
        <p:spPr>
          <a:xfrm>
            <a:off x="8192673" y="3328166"/>
            <a:ext cx="3797536" cy="2430423"/>
          </a:xfrm>
          <a:prstGeom prst="rect">
            <a:avLst/>
          </a:prstGeom>
        </p:spPr>
      </p:pic>
    </p:spTree>
    <p:extLst>
      <p:ext uri="{BB962C8B-B14F-4D97-AF65-F5344CB8AC3E}">
        <p14:creationId xmlns:p14="http://schemas.microsoft.com/office/powerpoint/2010/main" val="2524254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1E0F78-47BE-5286-1447-822110F998A3}"/>
              </a:ext>
            </a:extLst>
          </p:cNvPr>
          <p:cNvSpPr>
            <a:spLocks noGrp="1"/>
          </p:cNvSpPr>
          <p:nvPr>
            <p:ph type="title"/>
          </p:nvPr>
        </p:nvSpPr>
        <p:spPr>
          <a:xfrm>
            <a:off x="710387" y="681037"/>
            <a:ext cx="4080879" cy="1788811"/>
          </a:xfrm>
        </p:spPr>
        <p:txBody>
          <a:bodyPr>
            <a:normAutofit/>
          </a:bodyPr>
          <a:lstStyle/>
          <a:p>
            <a:endParaRPr lang="en-US" sz="4000"/>
          </a:p>
        </p:txBody>
      </p:sp>
      <p:sp>
        <p:nvSpPr>
          <p:cNvPr id="3" name="Content Placeholder 2">
            <a:extLst>
              <a:ext uri="{FF2B5EF4-FFF2-40B4-BE49-F238E27FC236}">
                <a16:creationId xmlns:a16="http://schemas.microsoft.com/office/drawing/2014/main" id="{53001382-A9AB-E2F9-829B-31A7C519790D}"/>
              </a:ext>
            </a:extLst>
          </p:cNvPr>
          <p:cNvSpPr>
            <a:spLocks noGrp="1"/>
          </p:cNvSpPr>
          <p:nvPr>
            <p:ph idx="1"/>
          </p:nvPr>
        </p:nvSpPr>
        <p:spPr>
          <a:xfrm>
            <a:off x="710389" y="2630161"/>
            <a:ext cx="4080880" cy="3546801"/>
          </a:xfrm>
        </p:spPr>
        <p:txBody>
          <a:bodyPr>
            <a:normAutofit/>
          </a:bodyPr>
          <a:lstStyle/>
          <a:p>
            <a:pPr>
              <a:buFont typeface="Arial" panose="020B0604020202020204" pitchFamily="34" charset="0"/>
              <a:buChar char="•"/>
            </a:pPr>
            <a:r>
              <a:rPr lang="el-GR" sz="2000" b="0" i="0">
                <a:effectLst/>
                <a:latin typeface="Poppins" pitchFamily="2" charset="77"/>
              </a:rPr>
              <a:t>Πυρετός</a:t>
            </a:r>
          </a:p>
          <a:p>
            <a:pPr>
              <a:buFont typeface="Arial" panose="020B0604020202020204" pitchFamily="34" charset="0"/>
              <a:buChar char="•"/>
            </a:pPr>
            <a:r>
              <a:rPr lang="el-GR" sz="2000">
                <a:latin typeface="Poppins" pitchFamily="2" charset="77"/>
              </a:rPr>
              <a:t>Πονόλαιμός</a:t>
            </a:r>
          </a:p>
          <a:p>
            <a:pPr>
              <a:buFont typeface="Arial" panose="020B0604020202020204" pitchFamily="34" charset="0"/>
              <a:buChar char="•"/>
            </a:pPr>
            <a:r>
              <a:rPr lang="el-GR" sz="2000" b="0" i="0">
                <a:effectLst/>
                <a:latin typeface="Poppins" pitchFamily="2" charset="77"/>
              </a:rPr>
              <a:t>Δυσκολία στην κατάποση</a:t>
            </a:r>
          </a:p>
          <a:p>
            <a:pPr>
              <a:buFont typeface="Arial" panose="020B0604020202020204" pitchFamily="34" charset="0"/>
              <a:buChar char="•"/>
            </a:pPr>
            <a:r>
              <a:rPr lang="el-GR" sz="2000">
                <a:latin typeface="Poppins" pitchFamily="2" charset="77"/>
              </a:rPr>
              <a:t>Βήχας</a:t>
            </a:r>
          </a:p>
          <a:p>
            <a:pPr>
              <a:buFont typeface="Arial" panose="020B0604020202020204" pitchFamily="34" charset="0"/>
              <a:buChar char="•"/>
            </a:pPr>
            <a:r>
              <a:rPr lang="el-GR" sz="2000" b="0" i="0">
                <a:effectLst/>
                <a:latin typeface="Poppins" pitchFamily="2" charset="77"/>
              </a:rPr>
              <a:t>Συνάχι</a:t>
            </a:r>
          </a:p>
          <a:p>
            <a:pPr>
              <a:buFont typeface="Arial" panose="020B0604020202020204" pitchFamily="34" charset="0"/>
              <a:buChar char="•"/>
            </a:pPr>
            <a:r>
              <a:rPr lang="el-GR" sz="2000" b="0" i="0">
                <a:effectLst/>
                <a:latin typeface="Poppins" pitchFamily="2" charset="77"/>
              </a:rPr>
              <a:t>Κόκκινα μάτια</a:t>
            </a:r>
          </a:p>
          <a:p>
            <a:pPr>
              <a:buFont typeface="Arial" panose="020B0604020202020204" pitchFamily="34" charset="0"/>
              <a:buChar char="•"/>
            </a:pPr>
            <a:r>
              <a:rPr lang="el-GR" sz="2000" b="0" i="0">
                <a:effectLst/>
                <a:latin typeface="Poppins" pitchFamily="2" charset="77"/>
              </a:rPr>
              <a:t>Γενικευμένη αδιαθεσία</a:t>
            </a:r>
          </a:p>
          <a:p>
            <a:pPr marL="0" indent="0">
              <a:buNone/>
            </a:pPr>
            <a:endParaRPr lang="en-GB" sz="2000" b="0" i="0">
              <a:effectLst/>
              <a:latin typeface="Poppins" pitchFamily="2" charset="77"/>
            </a:endParaRPr>
          </a:p>
          <a:p>
            <a:endParaRPr lang="en-US" sz="2000"/>
          </a:p>
        </p:txBody>
      </p:sp>
      <p:sp>
        <p:nvSpPr>
          <p:cNvPr id="12" name="Rounded Rectangle 28">
            <a:extLst>
              <a:ext uri="{FF2B5EF4-FFF2-40B4-BE49-F238E27FC236}">
                <a16:creationId xmlns:a16="http://schemas.microsoft.com/office/drawing/2014/main" id="{A783CD55-1776-4C75-9A8F-D1179C0C7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903" y="640091"/>
            <a:ext cx="6266120" cy="5577818"/>
          </a:xfrm>
          <a:prstGeom prst="roundRect">
            <a:avLst>
              <a:gd name="adj" fmla="val 0"/>
            </a:avLst>
          </a:prstGeom>
          <a:solidFill>
            <a:srgbClr val="FFFFFF"/>
          </a:solid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the body&#10;&#10;Description automatically generated">
            <a:extLst>
              <a:ext uri="{FF2B5EF4-FFF2-40B4-BE49-F238E27FC236}">
                <a16:creationId xmlns:a16="http://schemas.microsoft.com/office/drawing/2014/main" id="{507A1D01-FFA0-458A-1A21-B34DADBE0E65}"/>
              </a:ext>
            </a:extLst>
          </p:cNvPr>
          <p:cNvPicPr>
            <a:picLocks noChangeAspect="1"/>
          </p:cNvPicPr>
          <p:nvPr/>
        </p:nvPicPr>
        <p:blipFill>
          <a:blip r:embed="rId2"/>
          <a:srcRect l="5492" r="4336" b="-3"/>
          <a:stretch/>
        </p:blipFill>
        <p:spPr>
          <a:xfrm>
            <a:off x="5441735" y="804672"/>
            <a:ext cx="5934456" cy="5248656"/>
          </a:xfrm>
          <a:prstGeom prst="rect">
            <a:avLst/>
          </a:prstGeom>
          <a:effectLst/>
        </p:spPr>
      </p:pic>
    </p:spTree>
    <p:extLst>
      <p:ext uri="{BB962C8B-B14F-4D97-AF65-F5344CB8AC3E}">
        <p14:creationId xmlns:p14="http://schemas.microsoft.com/office/powerpoint/2010/main" val="2893310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657CC-6E88-27DC-F4FF-869093B59CB3}"/>
              </a:ext>
            </a:extLst>
          </p:cNvPr>
          <p:cNvSpPr>
            <a:spLocks noGrp="1"/>
          </p:cNvSpPr>
          <p:nvPr>
            <p:ph type="title"/>
          </p:nvPr>
        </p:nvSpPr>
        <p:spPr/>
        <p:txBody>
          <a:bodyPr/>
          <a:lstStyle/>
          <a:p>
            <a:r>
              <a:rPr lang="el-GR" dirty="0"/>
              <a:t>Αντιδράσεις υπερευαισθησίας</a:t>
            </a:r>
            <a:endParaRPr lang="en-US" dirty="0"/>
          </a:p>
        </p:txBody>
      </p:sp>
      <p:sp>
        <p:nvSpPr>
          <p:cNvPr id="3" name="Content Placeholder 2">
            <a:extLst>
              <a:ext uri="{FF2B5EF4-FFF2-40B4-BE49-F238E27FC236}">
                <a16:creationId xmlns:a16="http://schemas.microsoft.com/office/drawing/2014/main" id="{B1DC1E8C-A775-EBC7-EFB4-C9AA306F8ED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04462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2A131-B16E-09FC-5746-397D7F0223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2BA43D-549E-5757-2530-29F122FFC17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6BF6961-BB60-E1E4-A628-2E1643E25164}"/>
              </a:ext>
            </a:extLst>
          </p:cNvPr>
          <p:cNvPicPr>
            <a:picLocks noChangeAspect="1"/>
          </p:cNvPicPr>
          <p:nvPr/>
        </p:nvPicPr>
        <p:blipFill>
          <a:blip r:embed="rId2"/>
          <a:stretch>
            <a:fillRect/>
          </a:stretch>
        </p:blipFill>
        <p:spPr>
          <a:xfrm>
            <a:off x="690623" y="365125"/>
            <a:ext cx="10810754" cy="6395049"/>
          </a:xfrm>
          <a:prstGeom prst="rect">
            <a:avLst/>
          </a:prstGeom>
        </p:spPr>
      </p:pic>
    </p:spTree>
    <p:extLst>
      <p:ext uri="{BB962C8B-B14F-4D97-AF65-F5344CB8AC3E}">
        <p14:creationId xmlns:p14="http://schemas.microsoft.com/office/powerpoint/2010/main" val="4161234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009296-C9DE-A8F2-6491-6168BB8787C8}"/>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a:solidFill>
                  <a:schemeClr val="tx1"/>
                </a:solidFill>
                <a:latin typeface="+mj-lt"/>
                <a:ea typeface="+mj-ea"/>
                <a:cs typeface="+mj-cs"/>
              </a:rPr>
              <a:t>Nikolsky sign</a:t>
            </a:r>
          </a:p>
        </p:txBody>
      </p:sp>
      <p:pic>
        <p:nvPicPr>
          <p:cNvPr id="9" name="Picture 8" descr="A close-up of a skin with a sign&#10;&#10;Description automatically generated">
            <a:extLst>
              <a:ext uri="{FF2B5EF4-FFF2-40B4-BE49-F238E27FC236}">
                <a16:creationId xmlns:a16="http://schemas.microsoft.com/office/drawing/2014/main" id="{9893B616-2D6B-FB9F-1BFA-8ED94AA8CF0D}"/>
              </a:ext>
            </a:extLst>
          </p:cNvPr>
          <p:cNvPicPr>
            <a:picLocks noChangeAspect="1"/>
          </p:cNvPicPr>
          <p:nvPr/>
        </p:nvPicPr>
        <p:blipFill>
          <a:blip r:embed="rId2"/>
          <a:srcRect r="-2" b="11501"/>
          <a:stretch/>
        </p:blipFill>
        <p:spPr>
          <a:xfrm>
            <a:off x="198741" y="2410448"/>
            <a:ext cx="5803323" cy="3890357"/>
          </a:xfrm>
          <a:prstGeom prst="rect">
            <a:avLst/>
          </a:prstGeom>
        </p:spPr>
      </p:pic>
      <p:pic>
        <p:nvPicPr>
          <p:cNvPr id="7" name="Content Placeholder 6" descr="A close-up of a skin rash&#10;&#10;Description automatically generated">
            <a:extLst>
              <a:ext uri="{FF2B5EF4-FFF2-40B4-BE49-F238E27FC236}">
                <a16:creationId xmlns:a16="http://schemas.microsoft.com/office/drawing/2014/main" id="{2E6A0489-59E7-28CA-FA39-9FE8A76EDE44}"/>
              </a:ext>
            </a:extLst>
          </p:cNvPr>
          <p:cNvPicPr>
            <a:picLocks noGrp="1" noChangeAspect="1"/>
          </p:cNvPicPr>
          <p:nvPr>
            <p:ph idx="1"/>
          </p:nvPr>
        </p:nvPicPr>
        <p:blipFill>
          <a:blip r:embed="rId3"/>
          <a:srcRect r="4532" b="2"/>
          <a:stretch/>
        </p:blipFill>
        <p:spPr>
          <a:xfrm>
            <a:off x="6189934" y="2410448"/>
            <a:ext cx="5803323" cy="3890357"/>
          </a:xfrm>
          <a:prstGeom prst="rect">
            <a:avLst/>
          </a:prstGeom>
        </p:spPr>
      </p:pic>
    </p:spTree>
    <p:extLst>
      <p:ext uri="{BB962C8B-B14F-4D97-AF65-F5344CB8AC3E}">
        <p14:creationId xmlns:p14="http://schemas.microsoft.com/office/powerpoint/2010/main" val="835537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A971-98F2-0E6D-2303-6E81CAB1E8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261251-3D6C-D8B9-B58D-57ACF937114A}"/>
              </a:ext>
            </a:extLst>
          </p:cNvPr>
          <p:cNvSpPr>
            <a:spLocks noGrp="1"/>
          </p:cNvSpPr>
          <p:nvPr>
            <p:ph idx="1"/>
          </p:nvPr>
        </p:nvSpPr>
        <p:spPr/>
        <p:txBody>
          <a:bodyPr>
            <a:normAutofit fontScale="92500" lnSpcReduction="10000"/>
          </a:bodyPr>
          <a:lstStyle/>
          <a:p>
            <a:r>
              <a:rPr lang="el-GR" dirty="0"/>
              <a:t>40% </a:t>
            </a:r>
            <a:r>
              <a:rPr lang="el-GR" dirty="0" err="1"/>
              <a:t>αντιβιωτικά</a:t>
            </a:r>
            <a:endParaRPr lang="el-GR" dirty="0"/>
          </a:p>
          <a:p>
            <a:pPr algn="l">
              <a:buFont typeface="Arial" panose="020B0604020202020204" pitchFamily="34" charset="0"/>
              <a:buChar char="•"/>
            </a:pPr>
            <a:r>
              <a:rPr lang="en-GB" b="0" i="0" u="none" strike="noStrike" dirty="0">
                <a:solidFill>
                  <a:srgbClr val="116BA3"/>
                </a:solidFill>
                <a:effectLst/>
                <a:latin typeface="Poppins" pitchFamily="2" charset="77"/>
                <a:hlinkClick r:id="rId2"/>
              </a:rPr>
              <a:t>Sulfonamides</a:t>
            </a:r>
            <a:r>
              <a:rPr lang="en-GB" b="0" i="0" dirty="0">
                <a:solidFill>
                  <a:srgbClr val="121212"/>
                </a:solidFill>
                <a:effectLst/>
                <a:latin typeface="Poppins" pitchFamily="2" charset="77"/>
              </a:rPr>
              <a:t>: cotrimoxazole</a:t>
            </a:r>
          </a:p>
          <a:p>
            <a:pPr algn="l">
              <a:buFont typeface="Arial" panose="020B0604020202020204" pitchFamily="34" charset="0"/>
              <a:buChar char="•"/>
            </a:pPr>
            <a:r>
              <a:rPr lang="en-GB" b="0" i="0" dirty="0">
                <a:solidFill>
                  <a:srgbClr val="121212"/>
                </a:solidFill>
                <a:effectLst/>
                <a:latin typeface="Poppins" pitchFamily="2" charset="77"/>
              </a:rPr>
              <a:t>Beta-lactam: </a:t>
            </a:r>
            <a:r>
              <a:rPr lang="en-GB" b="0" i="0" dirty="0" err="1">
                <a:solidFill>
                  <a:srgbClr val="121212"/>
                </a:solidFill>
                <a:effectLst/>
                <a:latin typeface="Poppins" pitchFamily="2" charset="77"/>
              </a:rPr>
              <a:t>penicillins</a:t>
            </a:r>
            <a:r>
              <a:rPr lang="en-GB" b="0" i="0" dirty="0">
                <a:solidFill>
                  <a:srgbClr val="121212"/>
                </a:solidFill>
                <a:effectLst/>
                <a:latin typeface="Poppins" pitchFamily="2" charset="77"/>
              </a:rPr>
              <a:t>, cephalosporins</a:t>
            </a:r>
          </a:p>
          <a:p>
            <a:pPr algn="l">
              <a:buFont typeface="Arial" panose="020B0604020202020204" pitchFamily="34" charset="0"/>
              <a:buChar char="•"/>
            </a:pPr>
            <a:r>
              <a:rPr lang="en-GB" b="0" i="0" dirty="0">
                <a:solidFill>
                  <a:srgbClr val="121212"/>
                </a:solidFill>
                <a:effectLst/>
                <a:latin typeface="Poppins" pitchFamily="2" charset="77"/>
              </a:rPr>
              <a:t>Anti-</a:t>
            </a:r>
            <a:r>
              <a:rPr lang="en-GB" b="0" i="0" dirty="0" err="1">
                <a:solidFill>
                  <a:srgbClr val="121212"/>
                </a:solidFill>
                <a:effectLst/>
                <a:latin typeface="Poppins" pitchFamily="2" charset="77"/>
              </a:rPr>
              <a:t>convulsants</a:t>
            </a:r>
            <a:r>
              <a:rPr lang="en-GB" b="0" i="0" dirty="0">
                <a:solidFill>
                  <a:srgbClr val="121212"/>
                </a:solidFill>
                <a:effectLst/>
                <a:latin typeface="Poppins" pitchFamily="2" charset="77"/>
              </a:rPr>
              <a:t>: lamotrigine, carbamazepine, phenytoin, phenobarbitone</a:t>
            </a:r>
          </a:p>
          <a:p>
            <a:pPr algn="l">
              <a:buFont typeface="Arial" panose="020B0604020202020204" pitchFamily="34" charset="0"/>
              <a:buChar char="•"/>
            </a:pPr>
            <a:r>
              <a:rPr lang="en-GB" b="0" i="0" dirty="0">
                <a:solidFill>
                  <a:srgbClr val="121212"/>
                </a:solidFill>
                <a:effectLst/>
                <a:latin typeface="Poppins" pitchFamily="2" charset="77"/>
              </a:rPr>
              <a:t>Allopurinol</a:t>
            </a:r>
          </a:p>
          <a:p>
            <a:pPr algn="l">
              <a:buFont typeface="Arial" panose="020B0604020202020204" pitchFamily="34" charset="0"/>
              <a:buChar char="•"/>
            </a:pPr>
            <a:r>
              <a:rPr lang="en-GB" b="0" i="0" dirty="0">
                <a:solidFill>
                  <a:srgbClr val="121212"/>
                </a:solidFill>
                <a:effectLst/>
                <a:latin typeface="Poppins" pitchFamily="2" charset="77"/>
              </a:rPr>
              <a:t>Paracetamol/acetaminophen</a:t>
            </a:r>
          </a:p>
          <a:p>
            <a:pPr algn="l">
              <a:buFont typeface="Arial" panose="020B0604020202020204" pitchFamily="34" charset="0"/>
              <a:buChar char="•"/>
            </a:pPr>
            <a:r>
              <a:rPr lang="en-GB" b="0" i="0" dirty="0">
                <a:solidFill>
                  <a:srgbClr val="121212"/>
                </a:solidFill>
                <a:effectLst/>
                <a:latin typeface="Poppins" pitchFamily="2" charset="77"/>
              </a:rPr>
              <a:t>Nevirapine (non-nucleoside reverse transcriptase inhibitor)</a:t>
            </a:r>
          </a:p>
          <a:p>
            <a:pPr algn="l">
              <a:buFont typeface="Arial" panose="020B0604020202020204" pitchFamily="34" charset="0"/>
              <a:buChar char="•"/>
            </a:pPr>
            <a:r>
              <a:rPr lang="en-GB" b="0" i="0" dirty="0">
                <a:solidFill>
                  <a:srgbClr val="121212"/>
                </a:solidFill>
                <a:effectLst/>
                <a:latin typeface="Poppins" pitchFamily="2" charset="77"/>
              </a:rPr>
              <a:t>Nonsteroidal anti-inflammatory drugs (NSAIDs) (oxicam type mainly).</a:t>
            </a:r>
          </a:p>
          <a:p>
            <a:endParaRPr lang="el-GR" dirty="0"/>
          </a:p>
          <a:p>
            <a:endParaRPr lang="en-US" dirty="0"/>
          </a:p>
        </p:txBody>
      </p:sp>
    </p:spTree>
    <p:extLst>
      <p:ext uri="{BB962C8B-B14F-4D97-AF65-F5344CB8AC3E}">
        <p14:creationId xmlns:p14="http://schemas.microsoft.com/office/powerpoint/2010/main" val="3854917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066C2C-1412-9E13-D617-36616C35DDDE}"/>
              </a:ext>
            </a:extLst>
          </p:cNvPr>
          <p:cNvSpPr>
            <a:spLocks noGrp="1"/>
          </p:cNvSpPr>
          <p:nvPr>
            <p:ph type="title"/>
          </p:nvPr>
        </p:nvSpPr>
        <p:spPr>
          <a:xfrm>
            <a:off x="1198181" y="557189"/>
            <a:ext cx="9795637" cy="1104857"/>
          </a:xfrm>
        </p:spPr>
        <p:txBody>
          <a:bodyPr vert="horz" lIns="91440" tIns="45720" rIns="91440" bIns="45720" rtlCol="0" anchor="b">
            <a:normAutofit/>
          </a:bodyPr>
          <a:lstStyle/>
          <a:p>
            <a:pPr algn="ctr"/>
            <a:r>
              <a:rPr lang="en-US" sz="5200"/>
              <a:t>Ερυθρόδερμα</a:t>
            </a:r>
          </a:p>
        </p:txBody>
      </p:sp>
      <p:sp>
        <p:nvSpPr>
          <p:cNvPr id="3" name="Content Placeholder 2">
            <a:extLst>
              <a:ext uri="{FF2B5EF4-FFF2-40B4-BE49-F238E27FC236}">
                <a16:creationId xmlns:a16="http://schemas.microsoft.com/office/drawing/2014/main" id="{9F57161C-DF1D-3386-A94D-2F9CFD4712E9}"/>
              </a:ext>
            </a:extLst>
          </p:cNvPr>
          <p:cNvSpPr>
            <a:spLocks noGrp="1"/>
          </p:cNvSpPr>
          <p:nvPr>
            <p:ph idx="1"/>
          </p:nvPr>
        </p:nvSpPr>
        <p:spPr>
          <a:xfrm>
            <a:off x="1188803" y="1833765"/>
            <a:ext cx="9805015" cy="780466"/>
          </a:xfrm>
        </p:spPr>
        <p:txBody>
          <a:bodyPr vert="horz" lIns="91440" tIns="45720" rIns="91440" bIns="45720" rtlCol="0">
            <a:normAutofit/>
          </a:bodyPr>
          <a:lstStyle/>
          <a:p>
            <a:pPr marL="0" indent="0" algn="ctr">
              <a:buNone/>
            </a:pPr>
            <a:r>
              <a:rPr lang="en-US" sz="2400"/>
              <a:t>Δερματική Ανεπάρκεια</a:t>
            </a:r>
          </a:p>
        </p:txBody>
      </p:sp>
      <p:pic>
        <p:nvPicPr>
          <p:cNvPr id="5" name="Picture 4" descr="A close-up of a skin disease&#10;&#10;Description automatically generated">
            <a:extLst>
              <a:ext uri="{FF2B5EF4-FFF2-40B4-BE49-F238E27FC236}">
                <a16:creationId xmlns:a16="http://schemas.microsoft.com/office/drawing/2014/main" id="{54B90350-9A21-F1EB-282A-DEEBC086402A}"/>
              </a:ext>
            </a:extLst>
          </p:cNvPr>
          <p:cNvPicPr>
            <a:picLocks noChangeAspect="1"/>
          </p:cNvPicPr>
          <p:nvPr/>
        </p:nvPicPr>
        <p:blipFill>
          <a:blip r:embed="rId2"/>
          <a:stretch>
            <a:fillRect/>
          </a:stretch>
        </p:blipFill>
        <p:spPr>
          <a:xfrm>
            <a:off x="194099" y="3105061"/>
            <a:ext cx="3797536" cy="2876633"/>
          </a:xfrm>
          <a:prstGeom prst="rect">
            <a:avLst/>
          </a:prstGeom>
        </p:spPr>
      </p:pic>
      <p:pic>
        <p:nvPicPr>
          <p:cNvPr id="9" name="Picture 8" descr="A person with a rash on their back&#10;&#10;Description automatically generated">
            <a:extLst>
              <a:ext uri="{FF2B5EF4-FFF2-40B4-BE49-F238E27FC236}">
                <a16:creationId xmlns:a16="http://schemas.microsoft.com/office/drawing/2014/main" id="{268D9E60-DD4B-D596-A394-873F63AF33DF}"/>
              </a:ext>
            </a:extLst>
          </p:cNvPr>
          <p:cNvPicPr>
            <a:picLocks noChangeAspect="1"/>
          </p:cNvPicPr>
          <p:nvPr/>
        </p:nvPicPr>
        <p:blipFill>
          <a:blip r:embed="rId3"/>
          <a:stretch>
            <a:fillRect/>
          </a:stretch>
        </p:blipFill>
        <p:spPr>
          <a:xfrm>
            <a:off x="4193386" y="3105061"/>
            <a:ext cx="3797536" cy="2876633"/>
          </a:xfrm>
          <a:prstGeom prst="rect">
            <a:avLst/>
          </a:prstGeom>
        </p:spPr>
      </p:pic>
      <p:pic>
        <p:nvPicPr>
          <p:cNvPr id="7" name="Picture 6" descr="Close-up of a person's skin&#10;&#10;Description automatically generated">
            <a:extLst>
              <a:ext uri="{FF2B5EF4-FFF2-40B4-BE49-F238E27FC236}">
                <a16:creationId xmlns:a16="http://schemas.microsoft.com/office/drawing/2014/main" id="{5DE30831-1AFA-B44B-AE16-1A39DB775B74}"/>
              </a:ext>
            </a:extLst>
          </p:cNvPr>
          <p:cNvPicPr>
            <a:picLocks noChangeAspect="1"/>
          </p:cNvPicPr>
          <p:nvPr/>
        </p:nvPicPr>
        <p:blipFill>
          <a:blip r:embed="rId4"/>
          <a:stretch>
            <a:fillRect/>
          </a:stretch>
        </p:blipFill>
        <p:spPr>
          <a:xfrm>
            <a:off x="8192673" y="3105061"/>
            <a:ext cx="3797536" cy="2876633"/>
          </a:xfrm>
          <a:prstGeom prst="rect">
            <a:avLst/>
          </a:prstGeom>
        </p:spPr>
      </p:pic>
    </p:spTree>
    <p:extLst>
      <p:ext uri="{BB962C8B-B14F-4D97-AF65-F5344CB8AC3E}">
        <p14:creationId xmlns:p14="http://schemas.microsoft.com/office/powerpoint/2010/main" val="1660175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9616" y="1530783"/>
            <a:ext cx="6238875" cy="3667125"/>
          </a:xfrm>
          <a:prstGeom prst="rect">
            <a:avLst/>
          </a:prstGeom>
        </p:spPr>
      </p:pic>
      <p:pic>
        <p:nvPicPr>
          <p:cNvPr id="5" name="Picture 4"/>
          <p:cNvPicPr>
            <a:picLocks noChangeAspect="1"/>
          </p:cNvPicPr>
          <p:nvPr/>
        </p:nvPicPr>
        <p:blipFill>
          <a:blip r:embed="rId3"/>
          <a:stretch>
            <a:fillRect/>
          </a:stretch>
        </p:blipFill>
        <p:spPr>
          <a:xfrm>
            <a:off x="6939900" y="1206871"/>
            <a:ext cx="4629873" cy="4462732"/>
          </a:xfrm>
          <a:prstGeom prst="rect">
            <a:avLst/>
          </a:prstGeom>
        </p:spPr>
      </p:pic>
    </p:spTree>
    <p:extLst>
      <p:ext uri="{BB962C8B-B14F-4D97-AF65-F5344CB8AC3E}">
        <p14:creationId xmlns:p14="http://schemas.microsoft.com/office/powerpoint/2010/main" val="2111253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diagram of skin structure&#10;&#10;Description automatically generated">
            <a:extLst>
              <a:ext uri="{FF2B5EF4-FFF2-40B4-BE49-F238E27FC236}">
                <a16:creationId xmlns:a16="http://schemas.microsoft.com/office/drawing/2014/main" id="{9AEF6E31-D4BF-5B0E-5D30-56563C22E8E9}"/>
              </a:ext>
            </a:extLst>
          </p:cNvPr>
          <p:cNvPicPr>
            <a:picLocks noGrp="1" noChangeAspect="1"/>
          </p:cNvPicPr>
          <p:nvPr>
            <p:ph idx="1"/>
          </p:nvPr>
        </p:nvPicPr>
        <p:blipFill>
          <a:blip r:embed="rId2"/>
          <a:stretch>
            <a:fillRect/>
          </a:stretch>
        </p:blipFill>
        <p:spPr>
          <a:xfrm>
            <a:off x="1843278" y="643466"/>
            <a:ext cx="8505444" cy="5571067"/>
          </a:xfrm>
          <a:prstGeom prst="rect">
            <a:avLst/>
          </a:prstGeom>
        </p:spPr>
      </p:pic>
    </p:spTree>
    <p:extLst>
      <p:ext uri="{BB962C8B-B14F-4D97-AF65-F5344CB8AC3E}">
        <p14:creationId xmlns:p14="http://schemas.microsoft.com/office/powerpoint/2010/main" val="1375955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25F1F-982F-19D5-3FC0-87838A717F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F4CAB1-1848-1947-6304-7DF2333B6465}"/>
              </a:ext>
            </a:extLst>
          </p:cNvPr>
          <p:cNvSpPr>
            <a:spLocks noGrp="1"/>
          </p:cNvSpPr>
          <p:nvPr>
            <p:ph idx="1"/>
          </p:nvPr>
        </p:nvSpPr>
        <p:spPr/>
        <p:txBody>
          <a:bodyPr/>
          <a:lstStyle/>
          <a:p>
            <a:r>
              <a:rPr lang="el-GR" dirty="0" err="1"/>
              <a:t>Ατοπική</a:t>
            </a:r>
            <a:r>
              <a:rPr lang="el-GR" dirty="0"/>
              <a:t> δερματίτιδα</a:t>
            </a:r>
          </a:p>
          <a:p>
            <a:r>
              <a:rPr lang="el-GR" dirty="0"/>
              <a:t>Ψωρίαση</a:t>
            </a:r>
          </a:p>
          <a:p>
            <a:r>
              <a:rPr lang="el-GR" dirty="0"/>
              <a:t>Δερματικό Τ λέμφωμα</a:t>
            </a:r>
          </a:p>
          <a:p>
            <a:r>
              <a:rPr lang="el-GR" dirty="0" err="1"/>
              <a:t>Παρανεοπλαστικό</a:t>
            </a:r>
            <a:endParaRPr lang="el-GR" dirty="0"/>
          </a:p>
          <a:p>
            <a:r>
              <a:rPr lang="el-GR" dirty="0"/>
              <a:t>1/3 χωρίς αιτία</a:t>
            </a:r>
            <a:endParaRPr lang="en-US" dirty="0"/>
          </a:p>
        </p:txBody>
      </p:sp>
      <p:pic>
        <p:nvPicPr>
          <p:cNvPr id="5" name="Picture 4" descr="A person with red rash on their back&#10;&#10;Description automatically generated">
            <a:extLst>
              <a:ext uri="{FF2B5EF4-FFF2-40B4-BE49-F238E27FC236}">
                <a16:creationId xmlns:a16="http://schemas.microsoft.com/office/drawing/2014/main" id="{4686367B-CE51-555B-A25C-FFE9A9E59EAF}"/>
              </a:ext>
            </a:extLst>
          </p:cNvPr>
          <p:cNvPicPr>
            <a:picLocks noChangeAspect="1"/>
          </p:cNvPicPr>
          <p:nvPr/>
        </p:nvPicPr>
        <p:blipFill>
          <a:blip r:embed="rId2"/>
          <a:stretch>
            <a:fillRect/>
          </a:stretch>
        </p:blipFill>
        <p:spPr>
          <a:xfrm>
            <a:off x="6096000" y="2286794"/>
            <a:ext cx="4584700" cy="3429000"/>
          </a:xfrm>
          <a:prstGeom prst="rect">
            <a:avLst/>
          </a:prstGeom>
        </p:spPr>
      </p:pic>
    </p:spTree>
    <p:extLst>
      <p:ext uri="{BB962C8B-B14F-4D97-AF65-F5344CB8AC3E}">
        <p14:creationId xmlns:p14="http://schemas.microsoft.com/office/powerpoint/2010/main" val="357717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33C8D-1E2A-DA07-3427-C951C465221B}"/>
              </a:ext>
            </a:extLst>
          </p:cNvPr>
          <p:cNvSpPr>
            <a:spLocks noGrp="1"/>
          </p:cNvSpPr>
          <p:nvPr>
            <p:ph type="title"/>
          </p:nvPr>
        </p:nvSpPr>
        <p:spPr/>
        <p:txBody>
          <a:bodyPr/>
          <a:lstStyle/>
          <a:p>
            <a:r>
              <a:rPr lang="el-GR" dirty="0"/>
              <a:t>Διαχείριση</a:t>
            </a:r>
            <a:endParaRPr lang="en-US" dirty="0"/>
          </a:p>
        </p:txBody>
      </p:sp>
      <p:sp>
        <p:nvSpPr>
          <p:cNvPr id="3" name="Content Placeholder 2">
            <a:extLst>
              <a:ext uri="{FF2B5EF4-FFF2-40B4-BE49-F238E27FC236}">
                <a16:creationId xmlns:a16="http://schemas.microsoft.com/office/drawing/2014/main" id="{DDFE0C83-3259-DAE3-CDE1-22115546C74E}"/>
              </a:ext>
            </a:extLst>
          </p:cNvPr>
          <p:cNvSpPr>
            <a:spLocks noGrp="1"/>
          </p:cNvSpPr>
          <p:nvPr>
            <p:ph idx="1"/>
          </p:nvPr>
        </p:nvSpPr>
        <p:spPr/>
        <p:txBody>
          <a:bodyPr/>
          <a:lstStyle/>
          <a:p>
            <a:r>
              <a:rPr lang="el-GR" dirty="0"/>
              <a:t>Υποστηρικτική</a:t>
            </a:r>
          </a:p>
          <a:p>
            <a:r>
              <a:rPr lang="el-GR" dirty="0" err="1"/>
              <a:t>Διαχέιριση</a:t>
            </a:r>
            <a:r>
              <a:rPr lang="el-GR" dirty="0"/>
              <a:t> υγρών</a:t>
            </a:r>
          </a:p>
          <a:p>
            <a:r>
              <a:rPr lang="el-GR" dirty="0"/>
              <a:t>Πρόληψη επιμόλυνσης</a:t>
            </a:r>
          </a:p>
          <a:p>
            <a:endParaRPr lang="el-GR" dirty="0"/>
          </a:p>
          <a:p>
            <a:r>
              <a:rPr lang="el-GR" dirty="0"/>
              <a:t>Δερματικά μαλακτικά</a:t>
            </a:r>
          </a:p>
          <a:p>
            <a:r>
              <a:rPr lang="el-GR" dirty="0"/>
              <a:t>Τοπικά </a:t>
            </a:r>
            <a:r>
              <a:rPr lang="el-GR" dirty="0" err="1"/>
              <a:t>κορτικοστεροειδή</a:t>
            </a:r>
            <a:endParaRPr lang="el-GR" dirty="0"/>
          </a:p>
          <a:p>
            <a:r>
              <a:rPr lang="el-GR" dirty="0"/>
              <a:t>Αντιμετώπιση της υποκείμενης αιτίας</a:t>
            </a:r>
            <a:endParaRPr lang="en-US" dirty="0"/>
          </a:p>
        </p:txBody>
      </p:sp>
    </p:spTree>
    <p:extLst>
      <p:ext uri="{BB962C8B-B14F-4D97-AF65-F5344CB8AC3E}">
        <p14:creationId xmlns:p14="http://schemas.microsoft.com/office/powerpoint/2010/main" val="3231159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lose-up of a person's hands with red spots&#10;&#10;Description automatically generated">
            <a:extLst>
              <a:ext uri="{FF2B5EF4-FFF2-40B4-BE49-F238E27FC236}">
                <a16:creationId xmlns:a16="http://schemas.microsoft.com/office/drawing/2014/main" id="{9F5541E1-48CD-8D68-6FB3-0B082278A96B}"/>
              </a:ext>
            </a:extLst>
          </p:cNvPr>
          <p:cNvPicPr>
            <a:picLocks noChangeAspect="1"/>
          </p:cNvPicPr>
          <p:nvPr/>
        </p:nvPicPr>
        <p:blipFill>
          <a:blip r:embed="rId2"/>
          <a:srcRect t="7927" r="-2" b="20940"/>
          <a:stretch/>
        </p:blipFill>
        <p:spPr>
          <a:xfrm>
            <a:off x="321730" y="321732"/>
            <a:ext cx="5674897" cy="3017405"/>
          </a:xfrm>
          <a:prstGeom prst="rect">
            <a:avLst/>
          </a:prstGeom>
        </p:spPr>
      </p:pic>
      <p:pic>
        <p:nvPicPr>
          <p:cNvPr id="7" name="Picture 6" descr="Close-up of a person's hand with a rash on it&#10;&#10;Description automatically generated">
            <a:extLst>
              <a:ext uri="{FF2B5EF4-FFF2-40B4-BE49-F238E27FC236}">
                <a16:creationId xmlns:a16="http://schemas.microsoft.com/office/drawing/2014/main" id="{D3D88D9E-95D1-4404-220C-AFDBE89D66CC}"/>
              </a:ext>
            </a:extLst>
          </p:cNvPr>
          <p:cNvPicPr>
            <a:picLocks noChangeAspect="1"/>
          </p:cNvPicPr>
          <p:nvPr/>
        </p:nvPicPr>
        <p:blipFill>
          <a:blip r:embed="rId3"/>
          <a:srcRect t="24458" r="-2" b="9770"/>
          <a:stretch/>
        </p:blipFill>
        <p:spPr>
          <a:xfrm>
            <a:off x="321730" y="3510853"/>
            <a:ext cx="5674897" cy="2789954"/>
          </a:xfrm>
          <a:prstGeom prst="rect">
            <a:avLst/>
          </a:prstGeom>
        </p:spPr>
      </p:pic>
      <p:pic>
        <p:nvPicPr>
          <p:cNvPr id="9" name="Picture 8" descr="A close-up of a person's arm with red spots&#10;&#10;Description automatically generated">
            <a:extLst>
              <a:ext uri="{FF2B5EF4-FFF2-40B4-BE49-F238E27FC236}">
                <a16:creationId xmlns:a16="http://schemas.microsoft.com/office/drawing/2014/main" id="{2EFC11EA-5809-E601-CC5A-5E860661A138}"/>
              </a:ext>
            </a:extLst>
          </p:cNvPr>
          <p:cNvPicPr>
            <a:picLocks noChangeAspect="1"/>
          </p:cNvPicPr>
          <p:nvPr/>
        </p:nvPicPr>
        <p:blipFill>
          <a:blip r:embed="rId4"/>
          <a:srcRect l="10964" r="18089"/>
          <a:stretch/>
        </p:blipFill>
        <p:spPr>
          <a:xfrm>
            <a:off x="6195373" y="321733"/>
            <a:ext cx="5674897" cy="5979074"/>
          </a:xfrm>
          <a:prstGeom prst="rect">
            <a:avLst/>
          </a:prstGeom>
        </p:spPr>
      </p:pic>
    </p:spTree>
    <p:extLst>
      <p:ext uri="{BB962C8B-B14F-4D97-AF65-F5344CB8AC3E}">
        <p14:creationId xmlns:p14="http://schemas.microsoft.com/office/powerpoint/2010/main" val="2867471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rawing of an ovary&#10;&#10;Description automatically generated">
            <a:extLst>
              <a:ext uri="{FF2B5EF4-FFF2-40B4-BE49-F238E27FC236}">
                <a16:creationId xmlns:a16="http://schemas.microsoft.com/office/drawing/2014/main" id="{CE7E5F9D-C1E0-CBA3-97C6-1DACD91F87B4}"/>
              </a:ext>
            </a:extLst>
          </p:cNvPr>
          <p:cNvPicPr>
            <a:picLocks noChangeAspect="1"/>
          </p:cNvPicPr>
          <p:nvPr/>
        </p:nvPicPr>
        <p:blipFill>
          <a:blip r:embed="rId2"/>
          <a:srcRect r="7648" b="2"/>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0042A6-3DF3-8DF0-B06C-99DE6EDCF765}"/>
              </a:ext>
            </a:extLst>
          </p:cNvPr>
          <p:cNvSpPr>
            <a:spLocks noGrp="1"/>
          </p:cNvSpPr>
          <p:nvPr>
            <p:ph type="title"/>
          </p:nvPr>
        </p:nvSpPr>
        <p:spPr>
          <a:xfrm>
            <a:off x="838200" y="365125"/>
            <a:ext cx="3822189" cy="1899912"/>
          </a:xfrm>
        </p:spPr>
        <p:txBody>
          <a:bodyPr>
            <a:normAutofit/>
          </a:bodyPr>
          <a:lstStyle/>
          <a:p>
            <a:r>
              <a:rPr lang="el-GR" sz="4000"/>
              <a:t>Πολύμορφο Ερύθημα</a:t>
            </a:r>
            <a:endParaRPr lang="en-US" sz="4000"/>
          </a:p>
        </p:txBody>
      </p:sp>
      <p:sp>
        <p:nvSpPr>
          <p:cNvPr id="3" name="Content Placeholder 2">
            <a:extLst>
              <a:ext uri="{FF2B5EF4-FFF2-40B4-BE49-F238E27FC236}">
                <a16:creationId xmlns:a16="http://schemas.microsoft.com/office/drawing/2014/main" id="{A1369E38-5676-7BBA-53A3-8244B3FC9AC6}"/>
              </a:ext>
            </a:extLst>
          </p:cNvPr>
          <p:cNvSpPr>
            <a:spLocks noGrp="1"/>
          </p:cNvSpPr>
          <p:nvPr>
            <p:ph idx="1"/>
          </p:nvPr>
        </p:nvSpPr>
        <p:spPr>
          <a:xfrm>
            <a:off x="194733" y="2405670"/>
            <a:ext cx="3822189" cy="3742762"/>
          </a:xfrm>
        </p:spPr>
        <p:txBody>
          <a:bodyPr>
            <a:normAutofit/>
          </a:bodyPr>
          <a:lstStyle/>
          <a:p>
            <a:r>
              <a:rPr lang="en-US" sz="2000" dirty="0"/>
              <a:t>1%</a:t>
            </a:r>
          </a:p>
          <a:p>
            <a:r>
              <a:rPr lang="en-GB" sz="2000" b="0" i="0" dirty="0">
                <a:effectLst/>
                <a:latin typeface="Poppins" pitchFamily="2" charset="77"/>
              </a:rPr>
              <a:t>HLA-DQB1*0301 allele</a:t>
            </a:r>
            <a:endParaRPr lang="el-GR" sz="2000" b="0" i="0" dirty="0">
              <a:effectLst/>
              <a:latin typeface="Poppins" pitchFamily="2" charset="77"/>
            </a:endParaRPr>
          </a:p>
          <a:p>
            <a:r>
              <a:rPr lang="el-GR" sz="2000" b="0" i="0" dirty="0">
                <a:effectLst/>
                <a:latin typeface="Poppins" pitchFamily="2" charset="77"/>
              </a:rPr>
              <a:t>2 κατηγορίες</a:t>
            </a:r>
          </a:p>
          <a:p>
            <a:pPr lvl="1"/>
            <a:r>
              <a:rPr lang="el-GR" sz="2000" b="0" i="0" dirty="0">
                <a:effectLst/>
                <a:latin typeface="Poppins" pitchFamily="2" charset="77"/>
              </a:rPr>
              <a:t>Ελάσσων</a:t>
            </a:r>
          </a:p>
          <a:p>
            <a:pPr lvl="1"/>
            <a:r>
              <a:rPr lang="el-GR" sz="2000" dirty="0">
                <a:latin typeface="Poppins" pitchFamily="2" charset="77"/>
              </a:rPr>
              <a:t>Μείζων</a:t>
            </a:r>
            <a:r>
              <a:rPr lang="en-GB" sz="2000" b="0" i="0" dirty="0">
                <a:effectLst/>
                <a:latin typeface="Poppins" pitchFamily="2" charset="77"/>
              </a:rPr>
              <a:t> </a:t>
            </a:r>
            <a:endParaRPr lang="el-GR" sz="2000" b="0" i="0" dirty="0">
              <a:effectLst/>
              <a:latin typeface="Poppins" pitchFamily="2" charset="77"/>
            </a:endParaRPr>
          </a:p>
          <a:p>
            <a:endParaRPr lang="el-GR" sz="1400" dirty="0">
              <a:latin typeface="Poppins" pitchFamily="2" charset="77"/>
            </a:endParaRPr>
          </a:p>
          <a:p>
            <a:endParaRPr lang="el-GR" sz="1400" b="0" i="0" dirty="0">
              <a:effectLst/>
              <a:latin typeface="Poppins" pitchFamily="2" charset="77"/>
            </a:endParaRPr>
          </a:p>
          <a:p>
            <a:endParaRPr lang="el-GR" sz="1400" dirty="0">
              <a:latin typeface="Poppins" pitchFamily="2" charset="77"/>
            </a:endParaRPr>
          </a:p>
        </p:txBody>
      </p:sp>
    </p:spTree>
    <p:extLst>
      <p:ext uri="{BB962C8B-B14F-4D97-AF65-F5344CB8AC3E}">
        <p14:creationId xmlns:p14="http://schemas.microsoft.com/office/powerpoint/2010/main" val="3567281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lage of cell types&#10;&#10;Description automatically generated">
            <a:extLst>
              <a:ext uri="{FF2B5EF4-FFF2-40B4-BE49-F238E27FC236}">
                <a16:creationId xmlns:a16="http://schemas.microsoft.com/office/drawing/2014/main" id="{E478245E-9B80-6944-1123-CED80C1921EB}"/>
              </a:ext>
            </a:extLst>
          </p:cNvPr>
          <p:cNvPicPr>
            <a:picLocks noChangeAspect="1"/>
          </p:cNvPicPr>
          <p:nvPr/>
        </p:nvPicPr>
        <p:blipFill>
          <a:blip r:embed="rId2"/>
          <a:stretch>
            <a:fillRect/>
          </a:stretch>
        </p:blipFill>
        <p:spPr>
          <a:xfrm>
            <a:off x="1708742" y="62950"/>
            <a:ext cx="8771467" cy="6732099"/>
          </a:xfrm>
          <a:prstGeom prst="rect">
            <a:avLst/>
          </a:prstGeom>
        </p:spPr>
      </p:pic>
    </p:spTree>
    <p:extLst>
      <p:ext uri="{BB962C8B-B14F-4D97-AF65-F5344CB8AC3E}">
        <p14:creationId xmlns:p14="http://schemas.microsoft.com/office/powerpoint/2010/main" val="1847625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38A7A-FBF8-B32F-EF50-A6DB27F3BD09}"/>
              </a:ext>
            </a:extLst>
          </p:cNvPr>
          <p:cNvSpPr>
            <a:spLocks noGrp="1"/>
          </p:cNvSpPr>
          <p:nvPr>
            <p:ph type="title"/>
          </p:nvPr>
        </p:nvSpPr>
        <p:spPr/>
        <p:txBody>
          <a:bodyPr/>
          <a:lstStyle/>
          <a:p>
            <a:r>
              <a:rPr lang="el-GR" dirty="0">
                <a:solidFill>
                  <a:srgbClr val="FF0000"/>
                </a:solidFill>
              </a:rPr>
              <a:t>Πολύμορφο Ερύθημα</a:t>
            </a:r>
            <a:endParaRPr lang="en-US" dirty="0">
              <a:solidFill>
                <a:srgbClr val="FF0000"/>
              </a:solidFill>
            </a:endParaRPr>
          </a:p>
        </p:txBody>
      </p:sp>
      <p:sp>
        <p:nvSpPr>
          <p:cNvPr id="3" name="Content Placeholder 2">
            <a:extLst>
              <a:ext uri="{FF2B5EF4-FFF2-40B4-BE49-F238E27FC236}">
                <a16:creationId xmlns:a16="http://schemas.microsoft.com/office/drawing/2014/main" id="{DB2A0BF0-E153-FCDB-DE55-C4CB4E8ABBA0}"/>
              </a:ext>
            </a:extLst>
          </p:cNvPr>
          <p:cNvSpPr>
            <a:spLocks noGrp="1"/>
          </p:cNvSpPr>
          <p:nvPr>
            <p:ph idx="1"/>
          </p:nvPr>
        </p:nvSpPr>
        <p:spPr/>
        <p:txBody>
          <a:bodyPr>
            <a:normAutofit fontScale="70000" lnSpcReduction="20000"/>
          </a:bodyPr>
          <a:lstStyle/>
          <a:p>
            <a:r>
              <a:rPr lang="el-GR" dirty="0"/>
              <a:t>Μόλυνση</a:t>
            </a:r>
            <a:r>
              <a:rPr lang="en-GB" dirty="0"/>
              <a:t> (90%)</a:t>
            </a:r>
            <a:endParaRPr lang="el-GR" dirty="0"/>
          </a:p>
          <a:p>
            <a:pPr lvl="1"/>
            <a:r>
              <a:rPr lang="en-GB" dirty="0"/>
              <a:t>HSV</a:t>
            </a:r>
          </a:p>
          <a:p>
            <a:pPr lvl="1"/>
            <a:r>
              <a:rPr lang="en-GB" dirty="0"/>
              <a:t>Mycoplasma</a:t>
            </a:r>
          </a:p>
          <a:p>
            <a:pPr lvl="1"/>
            <a:r>
              <a:rPr lang="en-GB" dirty="0"/>
              <a:t>CMV</a:t>
            </a:r>
          </a:p>
          <a:p>
            <a:pPr lvl="1"/>
            <a:r>
              <a:rPr lang="en-GB" dirty="0"/>
              <a:t>Influenza</a:t>
            </a:r>
          </a:p>
          <a:p>
            <a:pPr lvl="1"/>
            <a:r>
              <a:rPr lang="en-GB" dirty="0"/>
              <a:t>COVID</a:t>
            </a:r>
            <a:endParaRPr lang="el-GR" dirty="0"/>
          </a:p>
          <a:p>
            <a:r>
              <a:rPr lang="el-GR" dirty="0"/>
              <a:t>Φάρμακα</a:t>
            </a:r>
            <a:endParaRPr lang="en-GB" dirty="0"/>
          </a:p>
          <a:p>
            <a:pPr lvl="1"/>
            <a:r>
              <a:rPr lang="en-GB" dirty="0"/>
              <a:t>Antibiotics (including erythromycin, nitrofurantoin, </a:t>
            </a:r>
            <a:r>
              <a:rPr lang="en-GB" dirty="0" err="1"/>
              <a:t>penicillins</a:t>
            </a:r>
            <a:r>
              <a:rPr lang="en-GB" dirty="0"/>
              <a:t>, </a:t>
            </a:r>
            <a:r>
              <a:rPr lang="en-GB" dirty="0" err="1"/>
              <a:t>sulfonamides</a:t>
            </a:r>
            <a:r>
              <a:rPr lang="en-GB" dirty="0"/>
              <a:t>, and tetracyclines)</a:t>
            </a:r>
          </a:p>
          <a:p>
            <a:pPr lvl="1"/>
            <a:r>
              <a:rPr lang="en-GB" dirty="0"/>
              <a:t>Anti-epileptics</a:t>
            </a:r>
          </a:p>
          <a:p>
            <a:pPr lvl="1"/>
            <a:r>
              <a:rPr lang="en-GB" dirty="0"/>
              <a:t>Non-steroidal anti-inflammatory</a:t>
            </a:r>
          </a:p>
          <a:p>
            <a:pPr lvl="1"/>
            <a:r>
              <a:rPr lang="en-GB" dirty="0"/>
              <a:t> Vaccinations (most common cause in infants).</a:t>
            </a:r>
          </a:p>
          <a:p>
            <a:endParaRPr lang="el-GR" dirty="0"/>
          </a:p>
          <a:p>
            <a:r>
              <a:rPr lang="el-GR" dirty="0"/>
              <a:t>Νεοπλασία</a:t>
            </a:r>
            <a:endParaRPr lang="en-GB" dirty="0"/>
          </a:p>
          <a:p>
            <a:pPr marL="0" indent="0">
              <a:buNone/>
            </a:pPr>
            <a:endParaRPr lang="el-GR" dirty="0"/>
          </a:p>
          <a:p>
            <a:r>
              <a:rPr lang="el-GR" dirty="0"/>
              <a:t>Ιδιοπαθές</a:t>
            </a:r>
            <a:endParaRPr lang="en-US" dirty="0"/>
          </a:p>
        </p:txBody>
      </p:sp>
      <p:pic>
        <p:nvPicPr>
          <p:cNvPr id="5" name="Picture 4" descr="A collage of several images of a cell&#10;&#10;Description automatically generated">
            <a:extLst>
              <a:ext uri="{FF2B5EF4-FFF2-40B4-BE49-F238E27FC236}">
                <a16:creationId xmlns:a16="http://schemas.microsoft.com/office/drawing/2014/main" id="{2D46624E-7281-C6DE-5B50-C710E04EC73C}"/>
              </a:ext>
            </a:extLst>
          </p:cNvPr>
          <p:cNvPicPr>
            <a:picLocks noChangeAspect="1"/>
          </p:cNvPicPr>
          <p:nvPr/>
        </p:nvPicPr>
        <p:blipFill>
          <a:blip r:embed="rId2"/>
          <a:stretch>
            <a:fillRect/>
          </a:stretch>
        </p:blipFill>
        <p:spPr>
          <a:xfrm>
            <a:off x="8566150" y="365125"/>
            <a:ext cx="2984500" cy="2857500"/>
          </a:xfrm>
          <a:prstGeom prst="rect">
            <a:avLst/>
          </a:prstGeom>
        </p:spPr>
      </p:pic>
    </p:spTree>
    <p:extLst>
      <p:ext uri="{BB962C8B-B14F-4D97-AF65-F5344CB8AC3E}">
        <p14:creationId xmlns:p14="http://schemas.microsoft.com/office/powerpoint/2010/main" val="15057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up of a person's lips&#10;&#10;Description automatically generated">
            <a:extLst>
              <a:ext uri="{FF2B5EF4-FFF2-40B4-BE49-F238E27FC236}">
                <a16:creationId xmlns:a16="http://schemas.microsoft.com/office/drawing/2014/main" id="{949072F1-003A-0A31-4798-66B35202A574}"/>
              </a:ext>
            </a:extLst>
          </p:cNvPr>
          <p:cNvPicPr>
            <a:picLocks noChangeAspect="1"/>
          </p:cNvPicPr>
          <p:nvPr/>
        </p:nvPicPr>
        <p:blipFill>
          <a:blip r:embed="rId2"/>
          <a:stretch>
            <a:fillRect/>
          </a:stretch>
        </p:blipFill>
        <p:spPr>
          <a:xfrm>
            <a:off x="643467" y="1451240"/>
            <a:ext cx="5291666" cy="3955520"/>
          </a:xfrm>
          <a:prstGeom prst="rect">
            <a:avLst/>
          </a:prstGeom>
        </p:spPr>
      </p:pic>
      <p:pic>
        <p:nvPicPr>
          <p:cNvPr id="5" name="Content Placeholder 4" descr="Close-up of a person's eye&#10;&#10;Description automatically generated">
            <a:extLst>
              <a:ext uri="{FF2B5EF4-FFF2-40B4-BE49-F238E27FC236}">
                <a16:creationId xmlns:a16="http://schemas.microsoft.com/office/drawing/2014/main" id="{A66F8800-1B17-96C8-3D2B-2529A40A16D8}"/>
              </a:ext>
            </a:extLst>
          </p:cNvPr>
          <p:cNvPicPr>
            <a:picLocks noGrp="1" noChangeAspect="1"/>
          </p:cNvPicPr>
          <p:nvPr>
            <p:ph idx="1"/>
          </p:nvPr>
        </p:nvPicPr>
        <p:blipFill>
          <a:blip r:embed="rId3"/>
          <a:stretch>
            <a:fillRect/>
          </a:stretch>
        </p:blipFill>
        <p:spPr>
          <a:xfrm>
            <a:off x="6256865" y="1451239"/>
            <a:ext cx="5291667" cy="3955521"/>
          </a:xfrm>
          <a:prstGeom prst="rect">
            <a:avLst/>
          </a:prstGeom>
        </p:spPr>
      </p:pic>
    </p:spTree>
    <p:extLst>
      <p:ext uri="{BB962C8B-B14F-4D97-AF65-F5344CB8AC3E}">
        <p14:creationId xmlns:p14="http://schemas.microsoft.com/office/powerpoint/2010/main" val="2314065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14D1A-7146-AB81-6AF7-DE15F1E253AC}"/>
              </a:ext>
            </a:extLst>
          </p:cNvPr>
          <p:cNvSpPr>
            <a:spLocks noGrp="1"/>
          </p:cNvSpPr>
          <p:nvPr>
            <p:ph type="title"/>
          </p:nvPr>
        </p:nvSpPr>
        <p:spPr/>
        <p:txBody>
          <a:bodyPr/>
          <a:lstStyle/>
          <a:p>
            <a:r>
              <a:rPr lang="el-GR" dirty="0" err="1"/>
              <a:t>Φαρμακευτικ</a:t>
            </a:r>
            <a:r>
              <a:rPr lang="en-GB" dirty="0" err="1"/>
              <a:t>ό</a:t>
            </a:r>
            <a:r>
              <a:rPr lang="el-GR" dirty="0"/>
              <a:t> εξάνθημα</a:t>
            </a:r>
            <a:endParaRPr lang="en-US" dirty="0"/>
          </a:p>
        </p:txBody>
      </p:sp>
      <p:sp>
        <p:nvSpPr>
          <p:cNvPr id="3" name="Content Placeholder 2">
            <a:extLst>
              <a:ext uri="{FF2B5EF4-FFF2-40B4-BE49-F238E27FC236}">
                <a16:creationId xmlns:a16="http://schemas.microsoft.com/office/drawing/2014/main" id="{B55C8A94-BE90-7CDF-A65D-BBE881678B9E}"/>
              </a:ext>
            </a:extLst>
          </p:cNvPr>
          <p:cNvSpPr>
            <a:spLocks noGrp="1"/>
          </p:cNvSpPr>
          <p:nvPr>
            <p:ph idx="1"/>
          </p:nvPr>
        </p:nvSpPr>
        <p:spPr/>
        <p:txBody>
          <a:bodyPr>
            <a:normAutofit fontScale="92500" lnSpcReduction="20000"/>
          </a:bodyPr>
          <a:lstStyle/>
          <a:p>
            <a:r>
              <a:rPr lang="el-GR" dirty="0" err="1"/>
              <a:t>Ιλαροειδές</a:t>
            </a:r>
            <a:r>
              <a:rPr lang="el-GR" dirty="0"/>
              <a:t>/</a:t>
            </a:r>
            <a:r>
              <a:rPr lang="el-GR" dirty="0" err="1"/>
              <a:t>ερυθηματοβλατιδώδες</a:t>
            </a:r>
            <a:endParaRPr lang="el-GR" dirty="0"/>
          </a:p>
          <a:p>
            <a:r>
              <a:rPr lang="el-GR" dirty="0" err="1"/>
              <a:t>Κνιδωτικ</a:t>
            </a:r>
            <a:r>
              <a:rPr lang="en-GB" dirty="0" err="1"/>
              <a:t>ό</a:t>
            </a:r>
            <a:endParaRPr lang="el-GR" dirty="0"/>
          </a:p>
          <a:p>
            <a:endParaRPr lang="el-GR" dirty="0"/>
          </a:p>
          <a:p>
            <a:r>
              <a:rPr lang="en-GB" dirty="0"/>
              <a:t>DRESS</a:t>
            </a:r>
          </a:p>
          <a:p>
            <a:r>
              <a:rPr lang="en-GB" dirty="0"/>
              <a:t>Steven Johnsons</a:t>
            </a:r>
          </a:p>
          <a:p>
            <a:r>
              <a:rPr lang="en-GB" dirty="0"/>
              <a:t>TEN</a:t>
            </a:r>
          </a:p>
          <a:p>
            <a:endParaRPr lang="en-GB" dirty="0"/>
          </a:p>
          <a:p>
            <a:endParaRPr lang="en-GB" dirty="0"/>
          </a:p>
          <a:p>
            <a:r>
              <a:rPr lang="el-GR" dirty="0"/>
              <a:t>Ερυθρόδερμα</a:t>
            </a:r>
          </a:p>
          <a:p>
            <a:r>
              <a:rPr lang="el-GR" dirty="0"/>
              <a:t>Πολύμορφο ερύθημα</a:t>
            </a:r>
          </a:p>
          <a:p>
            <a:pPr marL="0" indent="0">
              <a:buNone/>
            </a:pPr>
            <a:endParaRPr lang="el-GR" dirty="0"/>
          </a:p>
        </p:txBody>
      </p:sp>
      <p:sp>
        <p:nvSpPr>
          <p:cNvPr id="4" name="Rectangle 3">
            <a:extLst>
              <a:ext uri="{FF2B5EF4-FFF2-40B4-BE49-F238E27FC236}">
                <a16:creationId xmlns:a16="http://schemas.microsoft.com/office/drawing/2014/main" id="{C2C612A0-0FA3-B498-9723-D39406F2DE9D}"/>
              </a:ext>
            </a:extLst>
          </p:cNvPr>
          <p:cNvSpPr/>
          <p:nvPr/>
        </p:nvSpPr>
        <p:spPr>
          <a:xfrm>
            <a:off x="60661" y="5850235"/>
            <a:ext cx="12070677" cy="923330"/>
          </a:xfrm>
          <a:prstGeom prst="rect">
            <a:avLst/>
          </a:prstGeom>
          <a:noFill/>
        </p:spPr>
        <p:txBody>
          <a:bodyPr wrap="none" lIns="91440" tIns="45720" rIns="91440" bIns="45720">
            <a:spAutoFit/>
          </a:bodyPr>
          <a:lstStyle/>
          <a:p>
            <a:pPr algn="ctr"/>
            <a:r>
              <a:rPr lang="en-GB"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ANY RASH CAN BE CAUSED BY ANY DRUG</a:t>
            </a:r>
          </a:p>
        </p:txBody>
      </p:sp>
    </p:spTree>
    <p:extLst>
      <p:ext uri="{BB962C8B-B14F-4D97-AF65-F5344CB8AC3E}">
        <p14:creationId xmlns:p14="http://schemas.microsoft.com/office/powerpoint/2010/main" val="234616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2D0541-5D06-A839-FE33-8B26EF3DEAA7}"/>
              </a:ext>
            </a:extLst>
          </p:cNvPr>
          <p:cNvSpPr>
            <a:spLocks noGrp="1"/>
          </p:cNvSpPr>
          <p:nvPr>
            <p:ph type="title"/>
          </p:nvPr>
        </p:nvSpPr>
        <p:spPr>
          <a:xfrm>
            <a:off x="838200" y="557191"/>
            <a:ext cx="10515600" cy="2217174"/>
          </a:xfrm>
        </p:spPr>
        <p:txBody>
          <a:bodyPr vert="horz" lIns="91440" tIns="45720" rIns="91440" bIns="45720" rtlCol="0" anchor="ctr">
            <a:normAutofit/>
          </a:bodyPr>
          <a:lstStyle/>
          <a:p>
            <a:pPr algn="ctr"/>
            <a:endParaRPr lang="en-US" sz="5200" kern="1200">
              <a:solidFill>
                <a:schemeClr val="tx1"/>
              </a:solidFill>
              <a:latin typeface="+mj-lt"/>
              <a:ea typeface="+mj-ea"/>
              <a:cs typeface="+mj-cs"/>
            </a:endParaRPr>
          </a:p>
        </p:txBody>
      </p:sp>
      <p:pic>
        <p:nvPicPr>
          <p:cNvPr id="9" name="Picture 8" descr="Close-up of a person's legs&#10;&#10;Description automatically generated">
            <a:extLst>
              <a:ext uri="{FF2B5EF4-FFF2-40B4-BE49-F238E27FC236}">
                <a16:creationId xmlns:a16="http://schemas.microsoft.com/office/drawing/2014/main" id="{67AB1F39-E1D0-10F7-F0D5-7522D8FAA8BE}"/>
              </a:ext>
            </a:extLst>
          </p:cNvPr>
          <p:cNvPicPr>
            <a:picLocks noChangeAspect="1"/>
          </p:cNvPicPr>
          <p:nvPr/>
        </p:nvPicPr>
        <p:blipFill>
          <a:blip r:embed="rId2"/>
          <a:srcRect r="23136" b="-1"/>
          <a:stretch/>
        </p:blipFill>
        <p:spPr>
          <a:xfrm>
            <a:off x="184558" y="2962911"/>
            <a:ext cx="2255462" cy="3155238"/>
          </a:xfrm>
          <a:prstGeom prst="rect">
            <a:avLst/>
          </a:prstGeom>
        </p:spPr>
      </p:pic>
      <p:pic>
        <p:nvPicPr>
          <p:cNvPr id="5" name="Content Placeholder 4" descr="A person sitting on a chair&#10;&#10;Description automatically generated">
            <a:extLst>
              <a:ext uri="{FF2B5EF4-FFF2-40B4-BE49-F238E27FC236}">
                <a16:creationId xmlns:a16="http://schemas.microsoft.com/office/drawing/2014/main" id="{E720AD7C-9C90-24B9-2F36-61F42A6DE08F}"/>
              </a:ext>
            </a:extLst>
          </p:cNvPr>
          <p:cNvPicPr>
            <a:picLocks noGrp="1" noChangeAspect="1"/>
          </p:cNvPicPr>
          <p:nvPr>
            <p:ph idx="1"/>
          </p:nvPr>
        </p:nvPicPr>
        <p:blipFill>
          <a:blip r:embed="rId3"/>
          <a:srcRect r="2077" b="-1"/>
          <a:stretch/>
        </p:blipFill>
        <p:spPr>
          <a:xfrm>
            <a:off x="2575696" y="2962911"/>
            <a:ext cx="2255462" cy="3155238"/>
          </a:xfrm>
          <a:prstGeom prst="rect">
            <a:avLst/>
          </a:prstGeom>
        </p:spPr>
      </p:pic>
      <p:pic>
        <p:nvPicPr>
          <p:cNvPr id="11" name="Picture 10" descr="A close-up of a rash on a person's arm&#10;&#10;Description automatically generated">
            <a:extLst>
              <a:ext uri="{FF2B5EF4-FFF2-40B4-BE49-F238E27FC236}">
                <a16:creationId xmlns:a16="http://schemas.microsoft.com/office/drawing/2014/main" id="{4D33E259-7405-C953-C246-012D52B43799}"/>
              </a:ext>
            </a:extLst>
          </p:cNvPr>
          <p:cNvPicPr>
            <a:picLocks noChangeAspect="1"/>
          </p:cNvPicPr>
          <p:nvPr/>
        </p:nvPicPr>
        <p:blipFill>
          <a:blip r:embed="rId4"/>
          <a:srcRect l="24016" r="43458" b="-3"/>
          <a:stretch/>
        </p:blipFill>
        <p:spPr>
          <a:xfrm>
            <a:off x="4966833" y="2962911"/>
            <a:ext cx="2255462" cy="3155238"/>
          </a:xfrm>
          <a:prstGeom prst="rect">
            <a:avLst/>
          </a:prstGeom>
        </p:spPr>
      </p:pic>
      <p:pic>
        <p:nvPicPr>
          <p:cNvPr id="13" name="Picture 12" descr="Close-up of a person's legs&#10;&#10;Description automatically generated">
            <a:extLst>
              <a:ext uri="{FF2B5EF4-FFF2-40B4-BE49-F238E27FC236}">
                <a16:creationId xmlns:a16="http://schemas.microsoft.com/office/drawing/2014/main" id="{B1CCA3F6-3F50-6143-BEC7-C49A557495BE}"/>
              </a:ext>
            </a:extLst>
          </p:cNvPr>
          <p:cNvPicPr>
            <a:picLocks noChangeAspect="1"/>
          </p:cNvPicPr>
          <p:nvPr/>
        </p:nvPicPr>
        <p:blipFill>
          <a:blip r:embed="rId5"/>
          <a:srcRect l="10887" r="17990" b="3"/>
          <a:stretch/>
        </p:blipFill>
        <p:spPr>
          <a:xfrm>
            <a:off x="7357971" y="2962911"/>
            <a:ext cx="2255462" cy="3155238"/>
          </a:xfrm>
          <a:prstGeom prst="rect">
            <a:avLst/>
          </a:prstGeom>
        </p:spPr>
      </p:pic>
      <p:pic>
        <p:nvPicPr>
          <p:cNvPr id="7" name="Picture 6" descr="Close-up of a person's legs&#10;&#10;Description automatically generated">
            <a:extLst>
              <a:ext uri="{FF2B5EF4-FFF2-40B4-BE49-F238E27FC236}">
                <a16:creationId xmlns:a16="http://schemas.microsoft.com/office/drawing/2014/main" id="{EC3C81B0-251C-710A-9DC2-5FAEA7EF2AE3}"/>
              </a:ext>
            </a:extLst>
          </p:cNvPr>
          <p:cNvPicPr>
            <a:picLocks noChangeAspect="1"/>
          </p:cNvPicPr>
          <p:nvPr/>
        </p:nvPicPr>
        <p:blipFill>
          <a:blip r:embed="rId6"/>
          <a:srcRect l="12500" r="10636" b="-1"/>
          <a:stretch/>
        </p:blipFill>
        <p:spPr>
          <a:xfrm>
            <a:off x="9749109" y="2962911"/>
            <a:ext cx="2255462" cy="3155238"/>
          </a:xfrm>
          <a:prstGeom prst="rect">
            <a:avLst/>
          </a:prstGeom>
        </p:spPr>
      </p:pic>
    </p:spTree>
    <p:extLst>
      <p:ext uri="{BB962C8B-B14F-4D97-AF65-F5344CB8AC3E}">
        <p14:creationId xmlns:p14="http://schemas.microsoft.com/office/powerpoint/2010/main" val="892741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2DAA21-B382-C731-D9B1-0551921138FF}"/>
              </a:ext>
            </a:extLst>
          </p:cNvPr>
          <p:cNvSpPr>
            <a:spLocks noGrp="1"/>
          </p:cNvSpPr>
          <p:nvPr>
            <p:ph idx="1"/>
          </p:nvPr>
        </p:nvSpPr>
        <p:spPr/>
        <p:txBody>
          <a:bodyPr/>
          <a:lstStyle/>
          <a:p>
            <a:pPr marL="0" indent="0">
              <a:buNone/>
            </a:pPr>
            <a:r>
              <a:rPr lang="el-GR" dirty="0"/>
              <a:t>Τι είναι</a:t>
            </a:r>
          </a:p>
          <a:p>
            <a:pPr marL="0" indent="0">
              <a:buNone/>
            </a:pPr>
            <a:endParaRPr lang="el-GR" dirty="0"/>
          </a:p>
          <a:p>
            <a:r>
              <a:rPr lang="el-GR" dirty="0"/>
              <a:t>Ε</a:t>
            </a:r>
            <a:r>
              <a:rPr lang="en-GB" dirty="0" err="1"/>
              <a:t>ί</a:t>
            </a:r>
            <a:r>
              <a:rPr lang="el-GR" dirty="0" err="1"/>
              <a:t>δος</a:t>
            </a:r>
            <a:r>
              <a:rPr lang="el-GR" dirty="0"/>
              <a:t> κυτταρίτιδας</a:t>
            </a:r>
            <a:endParaRPr lang="en-GB" dirty="0"/>
          </a:p>
          <a:p>
            <a:r>
              <a:rPr lang="el-GR" dirty="0"/>
              <a:t>φλεγμονώδης διαταραχή που επηρεάζει το υποδόριο λίπος</a:t>
            </a:r>
          </a:p>
          <a:p>
            <a:endParaRPr lang="el-GR" dirty="0"/>
          </a:p>
          <a:p>
            <a:r>
              <a:rPr lang="el-GR" dirty="0"/>
              <a:t>Ευαίσθητα/επίπονα κόκκινα οζίδια στις πρόσθιες κνήμες. </a:t>
            </a:r>
          </a:p>
          <a:p>
            <a:r>
              <a:rPr lang="el-GR" dirty="0"/>
              <a:t>Λιγότερο συχνά, επηρεάζουν τους μηρούς και τους πήχεις</a:t>
            </a:r>
            <a:endParaRPr lang="en-US" dirty="0"/>
          </a:p>
        </p:txBody>
      </p:sp>
      <p:sp>
        <p:nvSpPr>
          <p:cNvPr id="4" name="Title 1">
            <a:extLst>
              <a:ext uri="{FF2B5EF4-FFF2-40B4-BE49-F238E27FC236}">
                <a16:creationId xmlns:a16="http://schemas.microsoft.com/office/drawing/2014/main" id="{7DB2FCA2-EFF5-7BA8-E871-287B34AD4B5E}"/>
              </a:ext>
            </a:extLst>
          </p:cNvPr>
          <p:cNvSpPr>
            <a:spLocks noGrp="1"/>
          </p:cNvSpPr>
          <p:nvPr>
            <p:ph type="title"/>
          </p:nvPr>
        </p:nvSpPr>
        <p:spPr/>
        <p:txBody>
          <a:bodyPr vert="horz" lIns="91440" tIns="45720" rIns="91440" bIns="45720" rtlCol="0" anchor="ctr">
            <a:normAutofit/>
          </a:bodyPr>
          <a:lstStyle/>
          <a:p>
            <a:r>
              <a:rPr lang="en-US" sz="5200" kern="1200" dirty="0" err="1">
                <a:solidFill>
                  <a:schemeClr val="tx1"/>
                </a:solidFill>
                <a:latin typeface="+mj-lt"/>
                <a:ea typeface="+mj-ea"/>
                <a:cs typeface="+mj-cs"/>
              </a:rPr>
              <a:t>Οζώδες</a:t>
            </a:r>
            <a:r>
              <a:rPr lang="en-US" sz="5200" kern="1200" dirty="0">
                <a:solidFill>
                  <a:schemeClr val="tx1"/>
                </a:solidFill>
                <a:latin typeface="+mj-lt"/>
                <a:ea typeface="+mj-ea"/>
                <a:cs typeface="+mj-cs"/>
              </a:rPr>
              <a:t> </a:t>
            </a:r>
            <a:r>
              <a:rPr lang="en-US" sz="5200" kern="1200" dirty="0" err="1">
                <a:solidFill>
                  <a:schemeClr val="tx1"/>
                </a:solidFill>
                <a:latin typeface="+mj-lt"/>
                <a:ea typeface="+mj-ea"/>
                <a:cs typeface="+mj-cs"/>
              </a:rPr>
              <a:t>Ερύ</a:t>
            </a:r>
            <a:r>
              <a:rPr lang="el-GR" sz="5200" kern="1200" dirty="0" err="1">
                <a:solidFill>
                  <a:schemeClr val="tx1"/>
                </a:solidFill>
                <a:latin typeface="+mj-lt"/>
                <a:ea typeface="+mj-ea"/>
                <a:cs typeface="+mj-cs"/>
              </a:rPr>
              <a:t>θημα</a:t>
            </a:r>
            <a:endParaRPr lang="en-US" sz="5200" kern="1200" dirty="0">
              <a:solidFill>
                <a:schemeClr val="tx1"/>
              </a:solidFill>
              <a:latin typeface="+mj-lt"/>
              <a:ea typeface="+mj-ea"/>
              <a:cs typeface="+mj-cs"/>
            </a:endParaRPr>
          </a:p>
        </p:txBody>
      </p:sp>
    </p:spTree>
    <p:extLst>
      <p:ext uri="{BB962C8B-B14F-4D97-AF65-F5344CB8AC3E}">
        <p14:creationId xmlns:p14="http://schemas.microsoft.com/office/powerpoint/2010/main" val="403874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a microscope&#10;&#10;Description automatically generated">
            <a:extLst>
              <a:ext uri="{FF2B5EF4-FFF2-40B4-BE49-F238E27FC236}">
                <a16:creationId xmlns:a16="http://schemas.microsoft.com/office/drawing/2014/main" id="{001B5B0A-6224-2E55-887C-C682BDA7F1C6}"/>
              </a:ext>
            </a:extLst>
          </p:cNvPr>
          <p:cNvPicPr>
            <a:picLocks noGrp="1" noChangeAspect="1"/>
          </p:cNvPicPr>
          <p:nvPr>
            <p:ph idx="1"/>
          </p:nvPr>
        </p:nvPicPr>
        <p:blipFill>
          <a:blip r:embed="rId2"/>
          <a:stretch>
            <a:fillRect/>
          </a:stretch>
        </p:blipFill>
        <p:spPr>
          <a:xfrm>
            <a:off x="892019" y="321734"/>
            <a:ext cx="4557130" cy="2905170"/>
          </a:xfrm>
          <a:prstGeom prst="rect">
            <a:avLst/>
          </a:prstGeom>
        </p:spPr>
      </p:pic>
      <p:pic>
        <p:nvPicPr>
          <p:cNvPr id="7" name="Picture 6" descr="A diagram of a skin layer&#10;&#10;Description automatically generated">
            <a:extLst>
              <a:ext uri="{FF2B5EF4-FFF2-40B4-BE49-F238E27FC236}">
                <a16:creationId xmlns:a16="http://schemas.microsoft.com/office/drawing/2014/main" id="{F40E9EF7-4AA4-A900-D5D0-CAE1DDCCC84E}"/>
              </a:ext>
            </a:extLst>
          </p:cNvPr>
          <p:cNvPicPr>
            <a:picLocks noChangeAspect="1"/>
          </p:cNvPicPr>
          <p:nvPr/>
        </p:nvPicPr>
        <p:blipFill>
          <a:blip r:embed="rId3"/>
          <a:stretch>
            <a:fillRect/>
          </a:stretch>
        </p:blipFill>
        <p:spPr>
          <a:xfrm>
            <a:off x="759614" y="3631096"/>
            <a:ext cx="4821938" cy="2760560"/>
          </a:xfrm>
          <a:prstGeom prst="rect">
            <a:avLst/>
          </a:prstGeom>
        </p:spPr>
      </p:pic>
      <p:sp>
        <p:nvSpPr>
          <p:cNvPr id="15" name="Rectangle 14">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microscope view of a human body&#10;&#10;Description automatically generated">
            <a:extLst>
              <a:ext uri="{FF2B5EF4-FFF2-40B4-BE49-F238E27FC236}">
                <a16:creationId xmlns:a16="http://schemas.microsoft.com/office/drawing/2014/main" id="{3502D387-5A72-D97A-EC68-84C2A65D4858}"/>
              </a:ext>
            </a:extLst>
          </p:cNvPr>
          <p:cNvPicPr>
            <a:picLocks noChangeAspect="1"/>
          </p:cNvPicPr>
          <p:nvPr/>
        </p:nvPicPr>
        <p:blipFill>
          <a:blip r:embed="rId4"/>
          <a:stretch>
            <a:fillRect/>
          </a:stretch>
        </p:blipFill>
        <p:spPr>
          <a:xfrm>
            <a:off x="6308034" y="1091021"/>
            <a:ext cx="5426764" cy="4531347"/>
          </a:xfrm>
          <a:prstGeom prst="rect">
            <a:avLst/>
          </a:prstGeom>
        </p:spPr>
      </p:pic>
    </p:spTree>
    <p:extLst>
      <p:ext uri="{BB962C8B-B14F-4D97-AF65-F5344CB8AC3E}">
        <p14:creationId xmlns:p14="http://schemas.microsoft.com/office/powerpoint/2010/main" val="33396311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llage of cell types&#10;&#10;Description automatically generated">
            <a:extLst>
              <a:ext uri="{FF2B5EF4-FFF2-40B4-BE49-F238E27FC236}">
                <a16:creationId xmlns:a16="http://schemas.microsoft.com/office/drawing/2014/main" id="{43A6EEC6-05D7-8FAC-8D9D-7663997CFBA6}"/>
              </a:ext>
            </a:extLst>
          </p:cNvPr>
          <p:cNvPicPr>
            <a:picLocks noGrp="1" noChangeAspect="1"/>
          </p:cNvPicPr>
          <p:nvPr>
            <p:ph idx="1"/>
          </p:nvPr>
        </p:nvPicPr>
        <p:blipFill>
          <a:blip r:embed="rId2"/>
          <a:stretch>
            <a:fillRect/>
          </a:stretch>
        </p:blipFill>
        <p:spPr>
          <a:xfrm>
            <a:off x="711199" y="262983"/>
            <a:ext cx="9584267" cy="6332033"/>
          </a:xfrm>
        </p:spPr>
      </p:pic>
      <p:sp>
        <p:nvSpPr>
          <p:cNvPr id="6" name="Oval 5">
            <a:extLst>
              <a:ext uri="{FF2B5EF4-FFF2-40B4-BE49-F238E27FC236}">
                <a16:creationId xmlns:a16="http://schemas.microsoft.com/office/drawing/2014/main" id="{32F45560-53F9-3354-3F20-4DA30C165B28}"/>
              </a:ext>
            </a:extLst>
          </p:cNvPr>
          <p:cNvSpPr/>
          <p:nvPr/>
        </p:nvSpPr>
        <p:spPr>
          <a:xfrm>
            <a:off x="7501466" y="49766"/>
            <a:ext cx="3149600" cy="6502400"/>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75172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4E0425-E975-112E-CE9A-15B589DA3174}"/>
              </a:ext>
            </a:extLst>
          </p:cNvPr>
          <p:cNvSpPr>
            <a:spLocks noGrp="1"/>
          </p:cNvSpPr>
          <p:nvPr>
            <p:ph idx="1"/>
          </p:nvPr>
        </p:nvSpPr>
        <p:spPr>
          <a:xfrm>
            <a:off x="186267" y="457200"/>
            <a:ext cx="11167533" cy="5719763"/>
          </a:xfrm>
        </p:spPr>
        <p:txBody>
          <a:bodyPr>
            <a:normAutofit fontScale="85000" lnSpcReduction="20000"/>
          </a:bodyPr>
          <a:lstStyle/>
          <a:p>
            <a:r>
              <a:rPr lang="el-GR" dirty="0" err="1"/>
              <a:t>Ιδιοπαθ</a:t>
            </a:r>
            <a:r>
              <a:rPr lang="en-US" dirty="0" err="1"/>
              <a:t>έ</a:t>
            </a:r>
            <a:r>
              <a:rPr lang="el-GR" dirty="0"/>
              <a:t>ς</a:t>
            </a:r>
            <a:r>
              <a:rPr lang="en-GB" dirty="0"/>
              <a:t> (55%)</a:t>
            </a:r>
            <a:endParaRPr lang="el-GR" dirty="0"/>
          </a:p>
          <a:p>
            <a:r>
              <a:rPr lang="el-GR" dirty="0"/>
              <a:t>Λοιμώξεις</a:t>
            </a:r>
            <a:endParaRPr lang="en-GB" dirty="0"/>
          </a:p>
          <a:p>
            <a:pPr lvl="1"/>
            <a:r>
              <a:rPr lang="el-GR" dirty="0" err="1"/>
              <a:t>στρεπτοκοκκικ</a:t>
            </a:r>
            <a:r>
              <a:rPr lang="en-GB" dirty="0" err="1"/>
              <a:t>έ</a:t>
            </a:r>
            <a:r>
              <a:rPr lang="el-GR" dirty="0"/>
              <a:t>ς</a:t>
            </a:r>
            <a:r>
              <a:rPr lang="en-GB" dirty="0"/>
              <a:t>Throat infections (streptococcal disease or viral infection)</a:t>
            </a:r>
          </a:p>
          <a:p>
            <a:pPr lvl="1"/>
            <a:r>
              <a:rPr lang="el-GR" dirty="0"/>
              <a:t>Φυματίωση</a:t>
            </a:r>
            <a:endParaRPr lang="en-GB" dirty="0"/>
          </a:p>
          <a:p>
            <a:pPr lvl="1"/>
            <a:r>
              <a:rPr lang="en-GB" dirty="0"/>
              <a:t>Yersinia infection</a:t>
            </a:r>
            <a:endParaRPr lang="el-GR" dirty="0"/>
          </a:p>
          <a:p>
            <a:pPr lvl="1"/>
            <a:r>
              <a:rPr lang="el-GR" dirty="0" err="1"/>
              <a:t>χλαμύδια</a:t>
            </a:r>
            <a:endParaRPr lang="en-GB" dirty="0"/>
          </a:p>
          <a:p>
            <a:pPr lvl="1"/>
            <a:r>
              <a:rPr lang="el-GR" dirty="0"/>
              <a:t>Μυκητιάσεις</a:t>
            </a:r>
            <a:r>
              <a:rPr lang="en-GB" dirty="0"/>
              <a:t>:</a:t>
            </a:r>
            <a:r>
              <a:rPr lang="el-GR" dirty="0"/>
              <a:t> </a:t>
            </a:r>
            <a:r>
              <a:rPr lang="en-GB" dirty="0"/>
              <a:t>histoplasmosis, coccidioidomycosis</a:t>
            </a:r>
          </a:p>
          <a:p>
            <a:pPr lvl="1"/>
            <a:r>
              <a:rPr lang="el-GR" dirty="0"/>
              <a:t>παρασιτικές</a:t>
            </a:r>
            <a:r>
              <a:rPr lang="en-GB" dirty="0"/>
              <a:t>: amoebiasis, giardiasis</a:t>
            </a:r>
          </a:p>
          <a:p>
            <a:r>
              <a:rPr lang="el-GR" dirty="0"/>
              <a:t>Φ</a:t>
            </a:r>
            <a:r>
              <a:rPr lang="en-GB" dirty="0" err="1"/>
              <a:t>ά</a:t>
            </a:r>
            <a:r>
              <a:rPr lang="el-GR" dirty="0" err="1"/>
              <a:t>ρμακα</a:t>
            </a:r>
            <a:endParaRPr lang="en-GB" dirty="0"/>
          </a:p>
          <a:p>
            <a:pPr lvl="1"/>
            <a:r>
              <a:rPr lang="el-GR" dirty="0" err="1"/>
              <a:t>Σουλφοναμίδες</a:t>
            </a:r>
            <a:r>
              <a:rPr lang="el-GR" dirty="0"/>
              <a:t>, </a:t>
            </a:r>
            <a:r>
              <a:rPr lang="el-GR" dirty="0" err="1"/>
              <a:t>αμοξυκιλλίνη</a:t>
            </a:r>
            <a:r>
              <a:rPr lang="el-GR" dirty="0"/>
              <a:t>, </a:t>
            </a:r>
            <a:r>
              <a:rPr lang="en-GB" dirty="0"/>
              <a:t>NSAIDs</a:t>
            </a:r>
          </a:p>
          <a:p>
            <a:endParaRPr lang="el-GR" dirty="0"/>
          </a:p>
          <a:p>
            <a:r>
              <a:rPr lang="el-GR" dirty="0" err="1"/>
              <a:t>Φλεγμονοπ</a:t>
            </a:r>
            <a:r>
              <a:rPr lang="en-GB" dirty="0" err="1"/>
              <a:t>ά</a:t>
            </a:r>
            <a:r>
              <a:rPr lang="el-GR" dirty="0" err="1"/>
              <a:t>θειες</a:t>
            </a:r>
            <a:endParaRPr lang="el-GR" dirty="0"/>
          </a:p>
          <a:p>
            <a:pPr lvl="1"/>
            <a:r>
              <a:rPr lang="el-GR" dirty="0" err="1"/>
              <a:t>Σαρκοείδωση</a:t>
            </a:r>
            <a:endParaRPr lang="el-GR" dirty="0"/>
          </a:p>
          <a:p>
            <a:pPr lvl="1"/>
            <a:r>
              <a:rPr lang="el-GR" dirty="0"/>
              <a:t>Ρευματικά νοσήματα</a:t>
            </a:r>
          </a:p>
          <a:p>
            <a:pPr lvl="1"/>
            <a:r>
              <a:rPr lang="el-GR" dirty="0"/>
              <a:t>φλεγμονώδεις </a:t>
            </a:r>
            <a:r>
              <a:rPr lang="el-GR" dirty="0" err="1"/>
              <a:t>εντεροπάθειες</a:t>
            </a:r>
            <a:r>
              <a:rPr lang="el-GR" dirty="0"/>
              <a:t> (Ελκώδης </a:t>
            </a:r>
            <a:r>
              <a:rPr lang="el-GR" dirty="0" err="1"/>
              <a:t>κολίτις</a:t>
            </a:r>
            <a:r>
              <a:rPr lang="el-GR" dirty="0"/>
              <a:t>, νόσος του </a:t>
            </a:r>
            <a:r>
              <a:rPr lang="en-GB" dirty="0"/>
              <a:t>Crohn</a:t>
            </a:r>
            <a:r>
              <a:rPr lang="el-GR" dirty="0"/>
              <a:t>)</a:t>
            </a:r>
          </a:p>
          <a:p>
            <a:pPr lvl="1"/>
            <a:r>
              <a:rPr lang="el-GR" dirty="0"/>
              <a:t>λευχαιμίες</a:t>
            </a:r>
          </a:p>
          <a:p>
            <a:endParaRPr lang="el-GR" dirty="0"/>
          </a:p>
          <a:p>
            <a:r>
              <a:rPr lang="el-GR" dirty="0"/>
              <a:t>κύηση</a:t>
            </a:r>
          </a:p>
          <a:p>
            <a:pPr marL="0" indent="0">
              <a:buNone/>
            </a:pPr>
            <a:endParaRPr lang="en-US" dirty="0"/>
          </a:p>
        </p:txBody>
      </p:sp>
    </p:spTree>
    <p:extLst>
      <p:ext uri="{BB962C8B-B14F-4D97-AF65-F5344CB8AC3E}">
        <p14:creationId xmlns:p14="http://schemas.microsoft.com/office/powerpoint/2010/main" val="2279347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633A-9306-6A87-8916-C905F62FD448}"/>
              </a:ext>
            </a:extLst>
          </p:cNvPr>
          <p:cNvSpPr>
            <a:spLocks noGrp="1"/>
          </p:cNvSpPr>
          <p:nvPr>
            <p:ph type="title"/>
          </p:nvPr>
        </p:nvSpPr>
        <p:spPr/>
        <p:txBody>
          <a:bodyPr/>
          <a:lstStyle/>
          <a:p>
            <a:r>
              <a:rPr lang="el-GR" dirty="0"/>
              <a:t>Ερωτήσεις</a:t>
            </a:r>
            <a:endParaRPr lang="en-US" dirty="0"/>
          </a:p>
        </p:txBody>
      </p:sp>
      <p:sp>
        <p:nvSpPr>
          <p:cNvPr id="3" name="Content Placeholder 2">
            <a:extLst>
              <a:ext uri="{FF2B5EF4-FFF2-40B4-BE49-F238E27FC236}">
                <a16:creationId xmlns:a16="http://schemas.microsoft.com/office/drawing/2014/main" id="{91FCC0CD-AF99-5152-E88B-D7C50DB5839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83367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1B2C5-2660-4E46-59EA-2782CAEF5B0E}"/>
              </a:ext>
            </a:extLst>
          </p:cNvPr>
          <p:cNvSpPr>
            <a:spLocks noGrp="1"/>
          </p:cNvSpPr>
          <p:nvPr>
            <p:ph type="title"/>
          </p:nvPr>
        </p:nvSpPr>
        <p:spPr>
          <a:xfrm>
            <a:off x="304801" y="1010570"/>
            <a:ext cx="5791199" cy="1401183"/>
          </a:xfrm>
        </p:spPr>
        <p:txBody>
          <a:bodyPr anchor="t">
            <a:normAutofit/>
          </a:bodyPr>
          <a:lstStyle/>
          <a:p>
            <a:r>
              <a:rPr lang="el-GR" sz="3200" dirty="0"/>
              <a:t>Τύπου Ι-</a:t>
            </a:r>
            <a:r>
              <a:rPr lang="el-GR" sz="3200" b="1" i="0" dirty="0" err="1">
                <a:effectLst/>
                <a:latin typeface="Arial" panose="020B0604020202020204" pitchFamily="34" charset="0"/>
              </a:rPr>
              <a:t>Αναφυλακτική</a:t>
            </a:r>
            <a:r>
              <a:rPr lang="el-GR" sz="3200" b="1" i="0" dirty="0">
                <a:effectLst/>
                <a:latin typeface="Arial" panose="020B0604020202020204" pitchFamily="34" charset="0"/>
              </a:rPr>
              <a:t> ή αλλεργική αντίδραση</a:t>
            </a:r>
            <a:r>
              <a:rPr lang="el-GR" sz="3200" b="0" i="0" dirty="0">
                <a:effectLst/>
                <a:latin typeface="Arial" panose="020B0604020202020204" pitchFamily="34" charset="0"/>
              </a:rPr>
              <a:t> </a:t>
            </a:r>
            <a:endParaRPr lang="en-US" sz="3200" dirty="0"/>
          </a:p>
        </p:txBody>
      </p:sp>
      <p:cxnSp>
        <p:nvCxnSpPr>
          <p:cNvPr id="10" name="Straight Connector 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E21E3F-E3B6-46A9-FC02-7CBD60ECF54C}"/>
              </a:ext>
            </a:extLst>
          </p:cNvPr>
          <p:cNvSpPr>
            <a:spLocks noGrp="1"/>
          </p:cNvSpPr>
          <p:nvPr>
            <p:ph idx="1"/>
          </p:nvPr>
        </p:nvSpPr>
        <p:spPr>
          <a:xfrm>
            <a:off x="58550" y="2065866"/>
            <a:ext cx="7329536" cy="4792133"/>
          </a:xfrm>
        </p:spPr>
        <p:txBody>
          <a:bodyPr>
            <a:normAutofit lnSpcReduction="10000"/>
          </a:bodyPr>
          <a:lstStyle/>
          <a:p>
            <a:r>
              <a:rPr lang="en-US" sz="1800" dirty="0" err="1"/>
              <a:t>IgE</a:t>
            </a:r>
            <a:r>
              <a:rPr lang="en-US" sz="1800" dirty="0"/>
              <a:t> mediated</a:t>
            </a:r>
          </a:p>
          <a:p>
            <a:endParaRPr lang="en-US" sz="1800" dirty="0"/>
          </a:p>
          <a:p>
            <a:r>
              <a:rPr lang="en-GB" sz="1800" dirty="0"/>
              <a:t>O </a:t>
            </a:r>
            <a:r>
              <a:rPr lang="el-GR" sz="1800" dirty="0"/>
              <a:t>πιο ευρέως γνωστός τύπος αλλεργικής αντίδρασης </a:t>
            </a:r>
            <a:endParaRPr lang="en-GB" sz="1800" dirty="0"/>
          </a:p>
          <a:p>
            <a:r>
              <a:rPr lang="el-GR" sz="1800" dirty="0"/>
              <a:t>περιλαμβάνει την αναφυλαξία</a:t>
            </a:r>
          </a:p>
          <a:p>
            <a:pPr marL="0" indent="0">
              <a:buNone/>
            </a:pPr>
            <a:endParaRPr lang="en-GB" sz="1800" dirty="0"/>
          </a:p>
          <a:p>
            <a:r>
              <a:rPr lang="el-GR" sz="1800" b="0" i="0" dirty="0">
                <a:effectLst/>
                <a:latin typeface="Arial" panose="020B0604020202020204" pitchFamily="34" charset="0"/>
              </a:rPr>
              <a:t>τα αλλεργιογόνα έρχονται σε επαφή με την ομόλογη </a:t>
            </a:r>
            <a:r>
              <a:rPr lang="el-GR" sz="1800" b="0" i="0" dirty="0" err="1">
                <a:effectLst/>
                <a:latin typeface="Arial" panose="020B0604020202020204" pitchFamily="34" charset="0"/>
              </a:rPr>
              <a:t>ανοσοσφαιρίνη</a:t>
            </a:r>
            <a:r>
              <a:rPr lang="el-GR" sz="1800" b="0" i="0" dirty="0">
                <a:effectLst/>
                <a:latin typeface="Arial" panose="020B0604020202020204" pitchFamily="34" charset="0"/>
              </a:rPr>
              <a:t> </a:t>
            </a:r>
            <a:r>
              <a:rPr lang="en-GB" sz="1800" b="0" i="0" dirty="0" err="1">
                <a:effectLst/>
                <a:latin typeface="Arial" panose="020B0604020202020204" pitchFamily="34" charset="0"/>
              </a:rPr>
              <a:t>IgE</a:t>
            </a:r>
            <a:r>
              <a:rPr lang="en-GB" sz="1800" b="0" i="0" dirty="0">
                <a:effectLst/>
                <a:latin typeface="Arial" panose="020B0604020202020204" pitchFamily="34" charset="0"/>
              </a:rPr>
              <a:t>, </a:t>
            </a:r>
            <a:r>
              <a:rPr lang="el-GR" sz="1800" b="0" i="0" dirty="0">
                <a:effectLst/>
                <a:latin typeface="Arial" panose="020B0604020202020204" pitchFamily="34" charset="0"/>
              </a:rPr>
              <a:t>που βρίσκεται στην επιφάνεια των </a:t>
            </a:r>
            <a:r>
              <a:rPr lang="el-GR" sz="1800" b="0" i="0" dirty="0" err="1">
                <a:effectLst/>
                <a:latin typeface="Arial" panose="020B0604020202020204" pitchFamily="34" charset="0"/>
              </a:rPr>
              <a:t>βασεόφιλων</a:t>
            </a:r>
            <a:r>
              <a:rPr lang="el-GR" sz="1800" b="0" i="0" dirty="0">
                <a:effectLst/>
                <a:latin typeface="Arial" panose="020B0604020202020204" pitchFamily="34" charset="0"/>
              </a:rPr>
              <a:t> και </a:t>
            </a:r>
            <a:r>
              <a:rPr lang="el-GR" sz="1800" b="0" i="0" dirty="0" err="1">
                <a:effectLst/>
                <a:latin typeface="Arial" panose="020B0604020202020204" pitchFamily="34" charset="0"/>
              </a:rPr>
              <a:t>σιτευτικών</a:t>
            </a:r>
            <a:r>
              <a:rPr lang="el-GR" sz="1800" b="0" i="0" dirty="0">
                <a:effectLst/>
                <a:latin typeface="Arial" panose="020B0604020202020204" pitchFamily="34" charset="0"/>
              </a:rPr>
              <a:t> κυττάρων των βλεννογόνων. </a:t>
            </a:r>
          </a:p>
          <a:p>
            <a:r>
              <a:rPr lang="el-GR" sz="1800" b="0" i="0" dirty="0">
                <a:effectLst/>
                <a:latin typeface="Arial" panose="020B0604020202020204" pitchFamily="34" charset="0"/>
              </a:rPr>
              <a:t>απελευθέρωση </a:t>
            </a:r>
            <a:r>
              <a:rPr lang="el-GR" sz="1800" b="0" i="0" dirty="0" err="1">
                <a:effectLst/>
                <a:latin typeface="Arial" panose="020B0604020202020204" pitchFamily="34" charset="0"/>
              </a:rPr>
              <a:t>ισταμίνης</a:t>
            </a:r>
            <a:r>
              <a:rPr lang="el-GR" sz="1800" b="0" i="0" dirty="0">
                <a:effectLst/>
                <a:latin typeface="Arial" panose="020B0604020202020204" pitchFamily="34" charset="0"/>
              </a:rPr>
              <a:t> από τα κύτταρα αυτά</a:t>
            </a:r>
          </a:p>
          <a:p>
            <a:r>
              <a:rPr lang="el-GR" sz="1800" b="0" i="0" dirty="0">
                <a:effectLst/>
                <a:latin typeface="Arial" panose="020B0604020202020204" pitchFamily="34" charset="0"/>
              </a:rPr>
              <a:t>αγγειοδιαστολή και αύξηση της αγγειακής διαπερατότητας</a:t>
            </a:r>
          </a:p>
          <a:p>
            <a:r>
              <a:rPr lang="el-GR" sz="1800" b="0" i="0" dirty="0">
                <a:effectLst/>
                <a:latin typeface="Arial" panose="020B0604020202020204" pitchFamily="34" charset="0"/>
              </a:rPr>
              <a:t>προκαλώντας νοσηρές εκδηλώσεις </a:t>
            </a:r>
          </a:p>
          <a:p>
            <a:pPr lvl="1"/>
            <a:r>
              <a:rPr lang="el-GR" sz="1800" b="0" i="0" dirty="0">
                <a:effectLst/>
                <a:latin typeface="Arial" panose="020B0604020202020204" pitchFamily="34" charset="0"/>
              </a:rPr>
              <a:t>όπως φταρνίσματα (αλλεργική ρινίτιδα)</a:t>
            </a:r>
          </a:p>
          <a:p>
            <a:pPr lvl="1"/>
            <a:r>
              <a:rPr lang="el-GR" sz="1800" b="0" i="0" dirty="0" err="1">
                <a:effectLst/>
                <a:latin typeface="Arial" panose="020B0604020202020204" pitchFamily="34" charset="0"/>
              </a:rPr>
              <a:t>βρογχόσπασμο</a:t>
            </a:r>
            <a:r>
              <a:rPr lang="el-GR" sz="1800" b="0" i="0" dirty="0">
                <a:effectLst/>
                <a:latin typeface="Arial" panose="020B0604020202020204" pitchFamily="34" charset="0"/>
              </a:rPr>
              <a:t> (άσθμα)</a:t>
            </a:r>
          </a:p>
          <a:p>
            <a:pPr lvl="1"/>
            <a:r>
              <a:rPr lang="el-GR" sz="1800" b="0" i="0" dirty="0">
                <a:effectLst/>
                <a:latin typeface="Arial" panose="020B0604020202020204" pitchFamily="34" charset="0"/>
              </a:rPr>
              <a:t>πομφούς και ερύθημα στο δέρμα </a:t>
            </a:r>
          </a:p>
          <a:p>
            <a:pPr lvl="1"/>
            <a:r>
              <a:rPr lang="el-GR" sz="1800" b="0" i="0" dirty="0">
                <a:effectLst/>
                <a:latin typeface="Arial" panose="020B0604020202020204" pitchFamily="34" charset="0"/>
              </a:rPr>
              <a:t>υπότασης, λόγω διαστολής των αγγείων</a:t>
            </a:r>
            <a:endParaRPr lang="en-US" sz="1800" dirty="0"/>
          </a:p>
        </p:txBody>
      </p:sp>
      <p:sp>
        <p:nvSpPr>
          <p:cNvPr id="12" name="Rectangle 11">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type i&#10;&#10;Description automatically generated">
            <a:extLst>
              <a:ext uri="{FF2B5EF4-FFF2-40B4-BE49-F238E27FC236}">
                <a16:creationId xmlns:a16="http://schemas.microsoft.com/office/drawing/2014/main" id="{479BB5F3-84E4-641A-6A29-04927B3F1E95}"/>
              </a:ext>
            </a:extLst>
          </p:cNvPr>
          <p:cNvPicPr>
            <a:picLocks noChangeAspect="1"/>
          </p:cNvPicPr>
          <p:nvPr/>
        </p:nvPicPr>
        <p:blipFill>
          <a:blip r:embed="rId3"/>
          <a:stretch>
            <a:fillRect/>
          </a:stretch>
        </p:blipFill>
        <p:spPr>
          <a:xfrm>
            <a:off x="8094134" y="0"/>
            <a:ext cx="2959791" cy="6843452"/>
          </a:xfrm>
          <a:prstGeom prst="rect">
            <a:avLst/>
          </a:prstGeom>
        </p:spPr>
      </p:pic>
    </p:spTree>
    <p:extLst>
      <p:ext uri="{BB962C8B-B14F-4D97-AF65-F5344CB8AC3E}">
        <p14:creationId xmlns:p14="http://schemas.microsoft.com/office/powerpoint/2010/main" val="4113157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D833A-086A-E38C-4864-5D3F1E8BBCDE}"/>
              </a:ext>
            </a:extLst>
          </p:cNvPr>
          <p:cNvSpPr>
            <a:spLocks noGrp="1"/>
          </p:cNvSpPr>
          <p:nvPr>
            <p:ph type="title"/>
          </p:nvPr>
        </p:nvSpPr>
        <p:spPr>
          <a:xfrm>
            <a:off x="762000" y="1138265"/>
            <a:ext cx="5791199" cy="1401183"/>
          </a:xfrm>
        </p:spPr>
        <p:txBody>
          <a:bodyPr anchor="t">
            <a:normAutofit/>
          </a:bodyPr>
          <a:lstStyle/>
          <a:p>
            <a:r>
              <a:rPr lang="el-GR" sz="3200" dirty="0"/>
              <a:t>Τύπου ΙΙ-</a:t>
            </a:r>
            <a:r>
              <a:rPr lang="el-GR" sz="3200" b="1" i="0" dirty="0">
                <a:effectLst/>
                <a:latin typeface="Arial" panose="020B0604020202020204" pitchFamily="34" charset="0"/>
              </a:rPr>
              <a:t>Κυτταρολυτική ή </a:t>
            </a:r>
            <a:r>
              <a:rPr lang="el-GR" sz="3200" b="1" i="0" dirty="0" err="1">
                <a:effectLst/>
                <a:latin typeface="Arial" panose="020B0604020202020204" pitchFamily="34" charset="0"/>
              </a:rPr>
              <a:t>κυτταροτοξική</a:t>
            </a:r>
            <a:r>
              <a:rPr lang="el-GR" sz="3200" b="1" i="0" dirty="0">
                <a:effectLst/>
                <a:latin typeface="Arial" panose="020B0604020202020204" pitchFamily="34" charset="0"/>
              </a:rPr>
              <a:t> αντίδραση.</a:t>
            </a:r>
            <a:r>
              <a:rPr lang="el-GR" sz="3200" b="0" i="0" dirty="0">
                <a:effectLst/>
                <a:latin typeface="Arial" panose="020B0604020202020204" pitchFamily="34" charset="0"/>
              </a:rPr>
              <a:t> </a:t>
            </a:r>
            <a:endParaRPr lang="en-US" sz="3200" dirty="0"/>
          </a:p>
        </p:txBody>
      </p:sp>
      <p:cxnSp>
        <p:nvCxnSpPr>
          <p:cNvPr id="10" name="Straight Connector 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5F10678-B752-E84B-AD4D-D1A6ED049C21}"/>
              </a:ext>
            </a:extLst>
          </p:cNvPr>
          <p:cNvSpPr>
            <a:spLocks noGrp="1"/>
          </p:cNvSpPr>
          <p:nvPr>
            <p:ph idx="1"/>
          </p:nvPr>
        </p:nvSpPr>
        <p:spPr>
          <a:xfrm>
            <a:off x="457200" y="2269067"/>
            <a:ext cx="6243205" cy="4158503"/>
          </a:xfrm>
        </p:spPr>
        <p:txBody>
          <a:bodyPr>
            <a:normAutofit/>
          </a:bodyPr>
          <a:lstStyle/>
          <a:p>
            <a:r>
              <a:rPr lang="el-GR" sz="1800" b="0" i="0" dirty="0" err="1">
                <a:effectLst/>
                <a:latin typeface="Arial" panose="020B0604020202020204" pitchFamily="34" charset="0"/>
              </a:rPr>
              <a:t>ανοσοσφαιρίνη</a:t>
            </a:r>
            <a:r>
              <a:rPr lang="el-GR" sz="1800" b="0" i="0" dirty="0">
                <a:effectLst/>
                <a:latin typeface="Arial" panose="020B0604020202020204" pitchFamily="34" charset="0"/>
              </a:rPr>
              <a:t> που συνδέεται με ένα ομόλογο αντιγόνο που βρίσκεται πάνω στην επιφάνεια κυττάρων του οργανισμού</a:t>
            </a:r>
          </a:p>
          <a:p>
            <a:r>
              <a:rPr lang="el-GR" sz="1800" b="0" i="0" dirty="0">
                <a:effectLst/>
                <a:latin typeface="Arial" panose="020B0604020202020204" pitchFamily="34" charset="0"/>
              </a:rPr>
              <a:t>Η </a:t>
            </a:r>
            <a:r>
              <a:rPr lang="el-GR" sz="1800" b="0" i="0" dirty="0" err="1">
                <a:effectLst/>
                <a:latin typeface="Arial" panose="020B0604020202020204" pitchFamily="34" charset="0"/>
              </a:rPr>
              <a:t>ανοσοσφαιρίνη</a:t>
            </a:r>
            <a:r>
              <a:rPr lang="el-GR" sz="1800" b="0" i="0" dirty="0">
                <a:effectLst/>
                <a:latin typeface="Arial" panose="020B0604020202020204" pitchFamily="34" charset="0"/>
              </a:rPr>
              <a:t> αυτή μπορεί να είναι είτε </a:t>
            </a:r>
            <a:r>
              <a:rPr lang="en-GB" sz="1800" b="0" i="0" dirty="0">
                <a:effectLst/>
                <a:latin typeface="Arial" panose="020B0604020202020204" pitchFamily="34" charset="0"/>
              </a:rPr>
              <a:t>IgG, </a:t>
            </a:r>
            <a:r>
              <a:rPr lang="el-GR" sz="1800" b="0" i="0" dirty="0">
                <a:effectLst/>
                <a:latin typeface="Arial" panose="020B0604020202020204" pitchFamily="34" charset="0"/>
              </a:rPr>
              <a:t>είτε </a:t>
            </a:r>
            <a:r>
              <a:rPr lang="en-GB" sz="1800" b="0" i="0" dirty="0">
                <a:effectLst/>
                <a:latin typeface="Arial" panose="020B0604020202020204" pitchFamily="34" charset="0"/>
              </a:rPr>
              <a:t>IgM</a:t>
            </a:r>
            <a:endParaRPr lang="el-GR" sz="1800" b="0" i="0" dirty="0">
              <a:effectLst/>
              <a:latin typeface="Arial" panose="020B0604020202020204" pitchFamily="34" charset="0"/>
            </a:endParaRPr>
          </a:p>
          <a:p>
            <a:r>
              <a:rPr lang="el-GR" sz="1800" b="0" i="0" dirty="0">
                <a:effectLst/>
                <a:latin typeface="Arial" panose="020B0604020202020204" pitchFamily="34" charset="0"/>
              </a:rPr>
              <a:t>Η σύνδεση αυτή προκαλεί λύση και θανάτωση του κυττάρου-στόχου, είτε μέσω του συστήματος του συμπληρώματος, είτε με τη βοήθεια των </a:t>
            </a:r>
            <a:r>
              <a:rPr lang="el-GR" sz="1800" b="0" i="0" dirty="0" err="1">
                <a:effectLst/>
                <a:latin typeface="Arial" panose="020B0604020202020204" pitchFamily="34" charset="0"/>
              </a:rPr>
              <a:t>κυτταροτοξικών</a:t>
            </a:r>
            <a:r>
              <a:rPr lang="el-GR" sz="1800" b="0" i="0" dirty="0">
                <a:effectLst/>
                <a:latin typeface="Arial" panose="020B0604020202020204" pitchFamily="34" charset="0"/>
              </a:rPr>
              <a:t> λεμφοκυττάρων. </a:t>
            </a:r>
          </a:p>
          <a:p>
            <a:r>
              <a:rPr lang="el-GR" sz="1800" b="1" i="0" dirty="0" err="1">
                <a:effectLst/>
                <a:latin typeface="Arial" panose="020B0604020202020204" pitchFamily="34" charset="0"/>
              </a:rPr>
              <a:t>αιμόλυση</a:t>
            </a:r>
            <a:r>
              <a:rPr lang="el-GR" sz="1800" b="1" i="0" dirty="0">
                <a:effectLst/>
                <a:latin typeface="Arial" panose="020B0604020202020204" pitchFamily="34" charset="0"/>
              </a:rPr>
              <a:t> που παρατηρείται κατά τις μεταγγίσεις ασύμβατου αίματος </a:t>
            </a:r>
          </a:p>
          <a:p>
            <a:r>
              <a:rPr lang="el-GR" sz="1800" b="1" i="0" dirty="0">
                <a:effectLst/>
                <a:latin typeface="Arial" panose="020B0604020202020204" pitchFamily="34" charset="0"/>
              </a:rPr>
              <a:t>αιμολυτική νόσος των νεογνών</a:t>
            </a:r>
            <a:r>
              <a:rPr lang="el-GR" sz="1800" b="0" i="0" dirty="0">
                <a:effectLst/>
                <a:latin typeface="Arial" panose="020B0604020202020204" pitchFamily="34" charset="0"/>
              </a:rPr>
              <a:t>, που οφείλεται σε ασυμβατότητα μεταξύ μητέρας και νεογνού στον παράγοντα </a:t>
            </a:r>
            <a:r>
              <a:rPr lang="en-GB" sz="1800" b="0" i="0" dirty="0">
                <a:effectLst/>
                <a:latin typeface="Arial" panose="020B0604020202020204" pitchFamily="34" charset="0"/>
              </a:rPr>
              <a:t>Rhesus</a:t>
            </a:r>
            <a:endParaRPr lang="en-US" sz="1800" dirty="0"/>
          </a:p>
        </p:txBody>
      </p:sp>
      <p:sp>
        <p:nvSpPr>
          <p:cNvPr id="12" name="Rectangle 11">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cell structure&#10;&#10;Description automatically generated">
            <a:extLst>
              <a:ext uri="{FF2B5EF4-FFF2-40B4-BE49-F238E27FC236}">
                <a16:creationId xmlns:a16="http://schemas.microsoft.com/office/drawing/2014/main" id="{4A39DA03-1F27-1428-45B5-9AFAAC78D5FA}"/>
              </a:ext>
            </a:extLst>
          </p:cNvPr>
          <p:cNvPicPr>
            <a:picLocks noChangeAspect="1"/>
          </p:cNvPicPr>
          <p:nvPr/>
        </p:nvPicPr>
        <p:blipFill>
          <a:blip r:embed="rId2"/>
          <a:stretch>
            <a:fillRect/>
          </a:stretch>
        </p:blipFill>
        <p:spPr>
          <a:xfrm>
            <a:off x="8160689" y="0"/>
            <a:ext cx="2571026" cy="6427571"/>
          </a:xfrm>
          <a:prstGeom prst="rect">
            <a:avLst/>
          </a:prstGeom>
        </p:spPr>
      </p:pic>
    </p:spTree>
    <p:extLst>
      <p:ext uri="{BB962C8B-B14F-4D97-AF65-F5344CB8AC3E}">
        <p14:creationId xmlns:p14="http://schemas.microsoft.com/office/powerpoint/2010/main" val="2521116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E6F64-45E5-AC8E-9FF7-982DA15BFBAF}"/>
              </a:ext>
            </a:extLst>
          </p:cNvPr>
          <p:cNvSpPr>
            <a:spLocks noGrp="1"/>
          </p:cNvSpPr>
          <p:nvPr>
            <p:ph type="title"/>
          </p:nvPr>
        </p:nvSpPr>
        <p:spPr>
          <a:xfrm>
            <a:off x="762000" y="1138265"/>
            <a:ext cx="5791199" cy="1401183"/>
          </a:xfrm>
        </p:spPr>
        <p:txBody>
          <a:bodyPr anchor="t">
            <a:normAutofit/>
          </a:bodyPr>
          <a:lstStyle/>
          <a:p>
            <a:r>
              <a:rPr lang="el-GR" sz="3200"/>
              <a:t>Τύπου ΙΙΙ-</a:t>
            </a:r>
            <a:r>
              <a:rPr lang="el-GR" sz="3200" b="1" i="0">
                <a:effectLst/>
                <a:latin typeface="Arial" panose="020B0604020202020204" pitchFamily="34" charset="0"/>
              </a:rPr>
              <a:t>Αντίδραση από ανοσοσυμπλέγματα</a:t>
            </a:r>
            <a:endParaRPr lang="en-US" sz="3200"/>
          </a:p>
        </p:txBody>
      </p:sp>
      <p:cxnSp>
        <p:nvCxnSpPr>
          <p:cNvPr id="10" name="Straight Connector 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1FF7581-5943-D5ED-940E-8567ACC2F79E}"/>
              </a:ext>
            </a:extLst>
          </p:cNvPr>
          <p:cNvSpPr>
            <a:spLocks noGrp="1"/>
          </p:cNvSpPr>
          <p:nvPr>
            <p:ph idx="1"/>
          </p:nvPr>
        </p:nvSpPr>
        <p:spPr>
          <a:xfrm>
            <a:off x="237067" y="2539448"/>
            <a:ext cx="7151019" cy="4690532"/>
          </a:xfrm>
        </p:spPr>
        <p:txBody>
          <a:bodyPr>
            <a:normAutofit/>
          </a:bodyPr>
          <a:lstStyle/>
          <a:p>
            <a:r>
              <a:rPr lang="el-GR" sz="1800" b="0" i="0" dirty="0">
                <a:effectLst/>
                <a:latin typeface="Arial" panose="020B0604020202020204" pitchFamily="34" charset="0"/>
              </a:rPr>
              <a:t>Τα </a:t>
            </a:r>
            <a:r>
              <a:rPr lang="el-GR" sz="1800" b="0" i="0" dirty="0" err="1">
                <a:effectLst/>
                <a:latin typeface="Arial" panose="020B0604020202020204" pitchFamily="34" charset="0"/>
              </a:rPr>
              <a:t>ανοσοσυμπλέγματα</a:t>
            </a:r>
            <a:r>
              <a:rPr lang="el-GR" sz="1800" b="0" i="0" dirty="0">
                <a:effectLst/>
                <a:latin typeface="Arial" panose="020B0604020202020204" pitchFamily="34" charset="0"/>
              </a:rPr>
              <a:t> δημιουργούνται από τη σύνδεση της </a:t>
            </a:r>
            <a:r>
              <a:rPr lang="el-GR" sz="1800" b="0" i="0" dirty="0" err="1">
                <a:effectLst/>
                <a:latin typeface="Arial" panose="020B0604020202020204" pitchFamily="34" charset="0"/>
              </a:rPr>
              <a:t>ανοσοσφαιρίνης</a:t>
            </a:r>
            <a:r>
              <a:rPr lang="el-GR" sz="1800" b="0" i="0" dirty="0">
                <a:effectLst/>
                <a:latin typeface="Arial" panose="020B0604020202020204" pitchFamily="34" charset="0"/>
              </a:rPr>
              <a:t> με το ομόλογο αντιγόνο. </a:t>
            </a:r>
          </a:p>
          <a:p>
            <a:r>
              <a:rPr lang="el-GR" sz="1800" b="0" i="0" dirty="0">
                <a:effectLst/>
                <a:latin typeface="Arial" panose="020B0604020202020204" pitchFamily="34" charset="0"/>
              </a:rPr>
              <a:t>Και εδώ, η </a:t>
            </a:r>
            <a:r>
              <a:rPr lang="el-GR" sz="1800" b="0" i="0" dirty="0" err="1">
                <a:effectLst/>
                <a:latin typeface="Arial" panose="020B0604020202020204" pitchFamily="34" charset="0"/>
              </a:rPr>
              <a:t>ανοσοσφαιρίνη</a:t>
            </a:r>
            <a:r>
              <a:rPr lang="el-GR" sz="1800" b="0" i="0" dirty="0">
                <a:effectLst/>
                <a:latin typeface="Arial" panose="020B0604020202020204" pitchFamily="34" charset="0"/>
              </a:rPr>
              <a:t> αυτή μπορεί να είναι είτε </a:t>
            </a:r>
            <a:r>
              <a:rPr lang="en-GB" sz="1800" b="0" i="0" dirty="0">
                <a:effectLst/>
                <a:latin typeface="Arial" panose="020B0604020202020204" pitchFamily="34" charset="0"/>
              </a:rPr>
              <a:t>IgG, </a:t>
            </a:r>
            <a:r>
              <a:rPr lang="el-GR" sz="1800" b="0" i="0" dirty="0">
                <a:effectLst/>
                <a:latin typeface="Arial" panose="020B0604020202020204" pitchFamily="34" charset="0"/>
              </a:rPr>
              <a:t>είτε </a:t>
            </a:r>
            <a:r>
              <a:rPr lang="en-GB" sz="1800" b="0" i="0" dirty="0">
                <a:effectLst/>
                <a:latin typeface="Arial" panose="020B0604020202020204" pitchFamily="34" charset="0"/>
              </a:rPr>
              <a:t>IgM</a:t>
            </a:r>
            <a:endParaRPr lang="el-GR" sz="1800" b="0" i="0" dirty="0">
              <a:effectLst/>
              <a:latin typeface="Arial" panose="020B0604020202020204" pitchFamily="34" charset="0"/>
            </a:endParaRPr>
          </a:p>
          <a:p>
            <a:r>
              <a:rPr lang="el-GR" sz="1800" b="0" i="0" dirty="0">
                <a:effectLst/>
                <a:latin typeface="Arial" panose="020B0604020202020204" pitchFamily="34" charset="0"/>
              </a:rPr>
              <a:t>Φυσιολογικά τα </a:t>
            </a:r>
            <a:r>
              <a:rPr lang="el-GR" sz="1800" b="0" i="0" dirty="0" err="1">
                <a:effectLst/>
                <a:latin typeface="Arial" panose="020B0604020202020204" pitchFamily="34" charset="0"/>
              </a:rPr>
              <a:t>ανοσοσυμπλέγματα</a:t>
            </a:r>
            <a:r>
              <a:rPr lang="el-GR" sz="1800" b="0" i="0" dirty="0">
                <a:effectLst/>
                <a:latin typeface="Arial" panose="020B0604020202020204" pitchFamily="34" charset="0"/>
              </a:rPr>
              <a:t> </a:t>
            </a:r>
            <a:r>
              <a:rPr lang="el-GR" sz="1800" b="0" i="0" dirty="0" err="1">
                <a:effectLst/>
                <a:latin typeface="Arial" panose="020B0604020202020204" pitchFamily="34" charset="0"/>
              </a:rPr>
              <a:t>καθαίρονται</a:t>
            </a:r>
            <a:r>
              <a:rPr lang="el-GR" sz="1800" b="0" i="0" dirty="0">
                <a:effectLst/>
                <a:latin typeface="Arial" panose="020B0604020202020204" pitchFamily="34" charset="0"/>
              </a:rPr>
              <a:t> από τα κύτταρα του ανοσοποιητικού συστήματος. </a:t>
            </a:r>
          </a:p>
          <a:p>
            <a:r>
              <a:rPr lang="el-GR" sz="1800" b="0" i="0" dirty="0">
                <a:effectLst/>
                <a:latin typeface="Arial" panose="020B0604020202020204" pitchFamily="34" charset="0"/>
              </a:rPr>
              <a:t>Όταν παράγονται χρονίως ή σε μεγάλες ποσότητες εναποτίθενται στους ιστούς και τα όργανα.</a:t>
            </a:r>
          </a:p>
          <a:p>
            <a:r>
              <a:rPr lang="el-GR" sz="1800" b="0" i="0" dirty="0">
                <a:effectLst/>
                <a:latin typeface="Arial" panose="020B0604020202020204" pitchFamily="34" charset="0"/>
              </a:rPr>
              <a:t>Εκεί έλκουν το συμπλήρωμα και τα φαγοκύτταρα προκαλώντας νοσηρές εκδηλώσεις. </a:t>
            </a:r>
          </a:p>
          <a:p>
            <a:r>
              <a:rPr lang="el-GR" sz="1800" b="0" i="0" dirty="0">
                <a:effectLst/>
                <a:latin typeface="Arial" panose="020B0604020202020204" pitchFamily="34" charset="0"/>
              </a:rPr>
              <a:t>Η χρόνια δημιουργία και εναπόθεση των </a:t>
            </a:r>
            <a:r>
              <a:rPr lang="el-GR" sz="1800" b="0" i="0" dirty="0" err="1">
                <a:effectLst/>
                <a:latin typeface="Arial" panose="020B0604020202020204" pitchFamily="34" charset="0"/>
              </a:rPr>
              <a:t>ανοσοσυμπλεγμάτων</a:t>
            </a:r>
            <a:r>
              <a:rPr lang="el-GR" sz="1800" b="0" i="0" dirty="0">
                <a:effectLst/>
                <a:latin typeface="Arial" panose="020B0604020202020204" pitchFamily="34" charset="0"/>
              </a:rPr>
              <a:t> εμπλέκεται στην παθογένεια της </a:t>
            </a:r>
            <a:r>
              <a:rPr lang="el-GR" sz="1800" b="1" i="0" dirty="0">
                <a:effectLst/>
                <a:latin typeface="Arial" panose="020B0604020202020204" pitchFamily="34" charset="0"/>
              </a:rPr>
              <a:t>χρόνιας </a:t>
            </a:r>
            <a:r>
              <a:rPr lang="el-GR" sz="1800" b="1" i="0" dirty="0" err="1">
                <a:effectLst/>
                <a:latin typeface="Arial" panose="020B0604020202020204" pitchFamily="34" charset="0"/>
              </a:rPr>
              <a:t>σπειραματονεφρίτιδας</a:t>
            </a:r>
            <a:r>
              <a:rPr lang="el-GR" sz="1800" b="1" i="0" dirty="0">
                <a:effectLst/>
                <a:latin typeface="Arial" panose="020B0604020202020204" pitchFamily="34" charset="0"/>
              </a:rPr>
              <a:t>, του συστηματικού </a:t>
            </a:r>
            <a:r>
              <a:rPr lang="el-GR" sz="1800" b="1" i="0" dirty="0" err="1">
                <a:effectLst/>
                <a:latin typeface="Arial" panose="020B0604020202020204" pitchFamily="34" charset="0"/>
              </a:rPr>
              <a:t>ερυθηματώδους</a:t>
            </a:r>
            <a:r>
              <a:rPr lang="el-GR" sz="1800" b="1" i="0" dirty="0">
                <a:effectLst/>
                <a:latin typeface="Arial" panose="020B0604020202020204" pitchFamily="34" charset="0"/>
              </a:rPr>
              <a:t> λύκου και των συστηματικών αγγειιτίδων</a:t>
            </a:r>
            <a:endParaRPr lang="en-US" sz="1800" b="1" dirty="0"/>
          </a:p>
        </p:txBody>
      </p:sp>
      <p:sp>
        <p:nvSpPr>
          <p:cNvPr id="12" name="Rectangle 11">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blood vessel&#10;&#10;Description automatically generated">
            <a:extLst>
              <a:ext uri="{FF2B5EF4-FFF2-40B4-BE49-F238E27FC236}">
                <a16:creationId xmlns:a16="http://schemas.microsoft.com/office/drawing/2014/main" id="{54DE88D4-33A3-B575-8BFB-F623E03BFDB5}"/>
              </a:ext>
            </a:extLst>
          </p:cNvPr>
          <p:cNvPicPr>
            <a:picLocks noChangeAspect="1"/>
          </p:cNvPicPr>
          <p:nvPr/>
        </p:nvPicPr>
        <p:blipFill>
          <a:blip r:embed="rId3"/>
          <a:stretch>
            <a:fillRect/>
          </a:stretch>
        </p:blipFill>
        <p:spPr>
          <a:xfrm>
            <a:off x="8716880" y="166522"/>
            <a:ext cx="2609980" cy="6524956"/>
          </a:xfrm>
          <a:prstGeom prst="rect">
            <a:avLst/>
          </a:prstGeom>
        </p:spPr>
      </p:pic>
    </p:spTree>
    <p:extLst>
      <p:ext uri="{BB962C8B-B14F-4D97-AF65-F5344CB8AC3E}">
        <p14:creationId xmlns:p14="http://schemas.microsoft.com/office/powerpoint/2010/main" val="4215445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2A934-82CC-2D8C-389E-33CA934FCCC2}"/>
              </a:ext>
            </a:extLst>
          </p:cNvPr>
          <p:cNvSpPr>
            <a:spLocks noGrp="1"/>
          </p:cNvSpPr>
          <p:nvPr>
            <p:ph type="title"/>
          </p:nvPr>
        </p:nvSpPr>
        <p:spPr>
          <a:xfrm>
            <a:off x="762000" y="1138265"/>
            <a:ext cx="5791199" cy="1401183"/>
          </a:xfrm>
        </p:spPr>
        <p:txBody>
          <a:bodyPr anchor="t">
            <a:normAutofit/>
          </a:bodyPr>
          <a:lstStyle/>
          <a:p>
            <a:r>
              <a:rPr lang="el-GR" sz="3200"/>
              <a:t>Τύπου Ι</a:t>
            </a:r>
            <a:r>
              <a:rPr lang="en-GB" sz="3200"/>
              <a:t>V</a:t>
            </a:r>
            <a:r>
              <a:rPr lang="el-GR" sz="3200"/>
              <a:t>-</a:t>
            </a:r>
            <a:r>
              <a:rPr lang="el-GR" sz="3200" b="1" i="0">
                <a:effectLst/>
                <a:latin typeface="Arial" panose="020B0604020202020204" pitchFamily="34" charset="0"/>
              </a:rPr>
              <a:t>Επιβραδυνόμενου τύπου υπερευαισθησία</a:t>
            </a:r>
            <a:endParaRPr lang="en-US" sz="3200"/>
          </a:p>
        </p:txBody>
      </p:sp>
      <p:cxnSp>
        <p:nvCxnSpPr>
          <p:cNvPr id="10" name="Straight Connector 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8653DE5-2700-A8FB-E1D4-52EEB42AB050}"/>
              </a:ext>
            </a:extLst>
          </p:cNvPr>
          <p:cNvSpPr>
            <a:spLocks noGrp="1"/>
          </p:cNvSpPr>
          <p:nvPr>
            <p:ph idx="1"/>
          </p:nvPr>
        </p:nvSpPr>
        <p:spPr>
          <a:xfrm>
            <a:off x="524933" y="2806014"/>
            <a:ext cx="5791199" cy="3602935"/>
          </a:xfrm>
        </p:spPr>
        <p:txBody>
          <a:bodyPr>
            <a:normAutofit/>
          </a:bodyPr>
          <a:lstStyle/>
          <a:p>
            <a:r>
              <a:rPr lang="el-GR" sz="1800" b="0" i="0" u="sng" dirty="0">
                <a:effectLst/>
                <a:latin typeface="Arial" panose="020B0604020202020204" pitchFamily="34" charset="0"/>
              </a:rPr>
              <a:t>δεν συμμετέχουν τα αντισώματα</a:t>
            </a:r>
            <a:endParaRPr lang="el-GR" sz="1800" u="sng" dirty="0">
              <a:latin typeface="Arial" panose="020B0604020202020204" pitchFamily="34" charset="0"/>
            </a:endParaRPr>
          </a:p>
          <a:p>
            <a:r>
              <a:rPr lang="el-GR" sz="1800" b="0" i="0" dirty="0">
                <a:effectLst/>
                <a:latin typeface="Arial" panose="020B0604020202020204" pitchFamily="34" charset="0"/>
              </a:rPr>
              <a:t>ενεργοποιημένα Τ-λεμφοκύτταρα</a:t>
            </a:r>
            <a:endParaRPr lang="el-GR" sz="1800" dirty="0">
              <a:latin typeface="Arial" panose="020B0604020202020204" pitchFamily="34" charset="0"/>
            </a:endParaRPr>
          </a:p>
          <a:p>
            <a:r>
              <a:rPr lang="el-GR" sz="1800" b="0" i="0" dirty="0">
                <a:effectLst/>
                <a:latin typeface="Arial" panose="020B0604020202020204" pitchFamily="34" charset="0"/>
              </a:rPr>
              <a:t>Η αντίδραση δεν εκλύεται άμεσα, αλλά μπορεί να απαιτηθούν ως και 48 ώρες για την εμφάνισή της</a:t>
            </a:r>
          </a:p>
          <a:p>
            <a:r>
              <a:rPr lang="el-GR" sz="1800" b="0" i="0" dirty="0">
                <a:effectLst/>
                <a:latin typeface="Arial" panose="020B0604020202020204" pitchFamily="34" charset="0"/>
              </a:rPr>
              <a:t>Παράδειγμα αποτελεί η αντίδραση φυματίνης (</a:t>
            </a:r>
            <a:r>
              <a:rPr lang="en-GB" sz="1800" b="0" i="0" dirty="0">
                <a:effectLst/>
                <a:latin typeface="Arial" panose="020B0604020202020204" pitchFamily="34" charset="0"/>
              </a:rPr>
              <a:t>Mantoux), </a:t>
            </a:r>
            <a:r>
              <a:rPr lang="el-GR" sz="1800" b="0" i="0" dirty="0">
                <a:effectLst/>
                <a:latin typeface="Arial" panose="020B0604020202020204" pitchFamily="34" charset="0"/>
              </a:rPr>
              <a:t>η οποία χρησιμεύει για τη διάγνωση προηγούμενης επαφής με το </a:t>
            </a:r>
            <a:r>
              <a:rPr lang="el-GR" sz="1800" b="0" i="0" dirty="0" err="1">
                <a:effectLst/>
                <a:latin typeface="Arial" panose="020B0604020202020204" pitchFamily="34" charset="0"/>
              </a:rPr>
              <a:t>μυκοβακτηρίδιο</a:t>
            </a:r>
            <a:r>
              <a:rPr lang="el-GR" sz="1800" b="0" i="0" dirty="0">
                <a:effectLst/>
                <a:latin typeface="Arial" panose="020B0604020202020204" pitchFamily="34" charset="0"/>
              </a:rPr>
              <a:t> της φυματίωσης. </a:t>
            </a:r>
            <a:endParaRPr lang="en-US" sz="1800" dirty="0"/>
          </a:p>
        </p:txBody>
      </p:sp>
      <p:sp>
        <p:nvSpPr>
          <p:cNvPr id="12" name="Rectangle 11">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cell type&#10;&#10;Description automatically generated">
            <a:extLst>
              <a:ext uri="{FF2B5EF4-FFF2-40B4-BE49-F238E27FC236}">
                <a16:creationId xmlns:a16="http://schemas.microsoft.com/office/drawing/2014/main" id="{F1D71D8F-9264-4794-429E-3E4499BBDE95}"/>
              </a:ext>
            </a:extLst>
          </p:cNvPr>
          <p:cNvPicPr>
            <a:picLocks noChangeAspect="1"/>
          </p:cNvPicPr>
          <p:nvPr/>
        </p:nvPicPr>
        <p:blipFill>
          <a:blip r:embed="rId3"/>
          <a:stretch>
            <a:fillRect/>
          </a:stretch>
        </p:blipFill>
        <p:spPr>
          <a:xfrm>
            <a:off x="8613740" y="75194"/>
            <a:ext cx="2713120" cy="6782806"/>
          </a:xfrm>
          <a:prstGeom prst="rect">
            <a:avLst/>
          </a:prstGeom>
        </p:spPr>
      </p:pic>
    </p:spTree>
    <p:extLst>
      <p:ext uri="{BB962C8B-B14F-4D97-AF65-F5344CB8AC3E}">
        <p14:creationId xmlns:p14="http://schemas.microsoft.com/office/powerpoint/2010/main" val="2532331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04823-5404-CF3A-9CC6-70F6538B3942}"/>
              </a:ext>
            </a:extLst>
          </p:cNvPr>
          <p:cNvSpPr>
            <a:spLocks noGrp="1"/>
          </p:cNvSpPr>
          <p:nvPr>
            <p:ph type="title"/>
          </p:nvPr>
        </p:nvSpPr>
        <p:spPr/>
        <p:txBody>
          <a:bodyPr/>
          <a:lstStyle/>
          <a:p>
            <a:r>
              <a:rPr lang="el-GR" b="1" dirty="0">
                <a:solidFill>
                  <a:srgbClr val="00B050"/>
                </a:solidFill>
              </a:rPr>
              <a:t>Φαρμακευτικά εξανθήματα</a:t>
            </a:r>
            <a:endParaRPr lang="en-US" b="1" dirty="0">
              <a:solidFill>
                <a:srgbClr val="00B050"/>
              </a:solidFill>
            </a:endParaRPr>
          </a:p>
        </p:txBody>
      </p:sp>
      <p:sp>
        <p:nvSpPr>
          <p:cNvPr id="3" name="Content Placeholder 2">
            <a:extLst>
              <a:ext uri="{FF2B5EF4-FFF2-40B4-BE49-F238E27FC236}">
                <a16:creationId xmlns:a16="http://schemas.microsoft.com/office/drawing/2014/main" id="{42359286-1FF8-54CB-2C5C-5FD85AF4F9D6}"/>
              </a:ext>
            </a:extLst>
          </p:cNvPr>
          <p:cNvSpPr>
            <a:spLocks noGrp="1"/>
          </p:cNvSpPr>
          <p:nvPr>
            <p:ph idx="1"/>
          </p:nvPr>
        </p:nvSpPr>
        <p:spPr/>
        <p:txBody>
          <a:bodyPr/>
          <a:lstStyle/>
          <a:p>
            <a:r>
              <a:rPr lang="el-GR" dirty="0"/>
              <a:t>Αντίδραση στη λήψη κάποιου φαρμάκου</a:t>
            </a:r>
          </a:p>
          <a:p>
            <a:r>
              <a:rPr lang="el-GR" dirty="0"/>
              <a:t>Ήπιο ή εκτεταμένο</a:t>
            </a:r>
          </a:p>
          <a:p>
            <a:pPr lvl="1"/>
            <a:r>
              <a:rPr lang="el-GR" dirty="0"/>
              <a:t>Πιθανή συστηματική προσβολή</a:t>
            </a:r>
          </a:p>
          <a:p>
            <a:r>
              <a:rPr lang="el-GR" dirty="0"/>
              <a:t>Οξεία εμφάνιση ή πιο χρόνια</a:t>
            </a:r>
            <a:endParaRPr lang="en-US" dirty="0"/>
          </a:p>
        </p:txBody>
      </p:sp>
    </p:spTree>
    <p:extLst>
      <p:ext uri="{BB962C8B-B14F-4D97-AF65-F5344CB8AC3E}">
        <p14:creationId xmlns:p14="http://schemas.microsoft.com/office/powerpoint/2010/main" val="2471363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TotalTime>
  <Words>1583</Words>
  <Application>Microsoft Macintosh PowerPoint</Application>
  <PresentationFormat>Widescreen</PresentationFormat>
  <Paragraphs>302</Paragraphs>
  <Slides>48</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Calibri Light</vt:lpstr>
      <vt:lpstr>Merriweather</vt:lpstr>
      <vt:lpstr>Poppins</vt:lpstr>
      <vt:lpstr>Office Theme</vt:lpstr>
      <vt:lpstr>Αντιδράσεις Υπερευαισθησίας </vt:lpstr>
      <vt:lpstr>PowerPoint Presentation</vt:lpstr>
      <vt:lpstr>Αντιδράσεις υπερευαισθησίας</vt:lpstr>
      <vt:lpstr>PowerPoint Presentation</vt:lpstr>
      <vt:lpstr>Τύπου Ι-Αναφυλακτική ή αλλεργική αντίδραση </vt:lpstr>
      <vt:lpstr>Τύπου ΙΙ-Κυτταρολυτική ή κυτταροτοξική αντίδραση. </vt:lpstr>
      <vt:lpstr>Τύπου ΙΙΙ-Αντίδραση από ανοσοσυμπλέγματα</vt:lpstr>
      <vt:lpstr>Τύπου ΙV-Επιβραδυνόμενου τύπου υπερευαισθησία</vt:lpstr>
      <vt:lpstr>Φαρμακευτικά εξανθήματα</vt:lpstr>
      <vt:lpstr>PowerPoint Presentation</vt:lpstr>
      <vt:lpstr>Συχνότερες μορφές</vt:lpstr>
      <vt:lpstr>Morbilliform (ιλαροειδές)</vt:lpstr>
      <vt:lpstr>PowerPoint Presentation</vt:lpstr>
      <vt:lpstr>PowerPoint Presentation</vt:lpstr>
      <vt:lpstr>PowerPoint Presentation</vt:lpstr>
      <vt:lpstr>PowerPoint Presentation</vt:lpstr>
      <vt:lpstr>Κνιδωτικό εξάνθημα</vt:lpstr>
      <vt:lpstr>PowerPoint Presentation</vt:lpstr>
      <vt:lpstr>PowerPoint Presentation</vt:lpstr>
      <vt:lpstr>PowerPoint Presentation</vt:lpstr>
      <vt:lpstr>PowerPoint Presentation</vt:lpstr>
      <vt:lpstr>PowerPoint Presentation</vt:lpstr>
      <vt:lpstr>Αναφυλαξία</vt:lpstr>
      <vt:lpstr>Αναφυλαξία</vt:lpstr>
      <vt:lpstr>Φάρμακα που μπορεί να προκαλέσουν οξεία κνίδωση</vt:lpstr>
      <vt:lpstr>DRESS Drug Reaction with Eosinophilia and Systemic Symptoms </vt:lpstr>
      <vt:lpstr>PowerPoint Presentation</vt:lpstr>
      <vt:lpstr>Steven Johnsons</vt:lpstr>
      <vt:lpstr>PowerPoint Presentation</vt:lpstr>
      <vt:lpstr>PowerPoint Presentation</vt:lpstr>
      <vt:lpstr>Nikolsky sign</vt:lpstr>
      <vt:lpstr>PowerPoint Presentation</vt:lpstr>
      <vt:lpstr>Ερυθρόδερμα</vt:lpstr>
      <vt:lpstr>PowerPoint Presentation</vt:lpstr>
      <vt:lpstr>PowerPoint Presentation</vt:lpstr>
      <vt:lpstr>PowerPoint Presentation</vt:lpstr>
      <vt:lpstr>Διαχείριση</vt:lpstr>
      <vt:lpstr>PowerPoint Presentation</vt:lpstr>
      <vt:lpstr>Πολύμορφο Ερύθημα</vt:lpstr>
      <vt:lpstr>Πολύμορφο Ερύθημα</vt:lpstr>
      <vt:lpstr>PowerPoint Presentation</vt:lpstr>
      <vt:lpstr>Φαρμακευτικό εξάνθημα</vt:lpstr>
      <vt:lpstr>PowerPoint Presentation</vt:lpstr>
      <vt:lpstr>Οζώδες Ερύθημα</vt:lpstr>
      <vt:lpstr>PowerPoint Presentation</vt:lpstr>
      <vt:lpstr>PowerPoint Presentation</vt:lpstr>
      <vt:lpstr>PowerPoint Presentation</vt:lpstr>
      <vt:lpstr>Ερωτήσεις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Αντιδράσεις Υπερευαισθησίας </dc:title>
  <dc:creator>Irene Merikas</dc:creator>
  <cp:lastModifiedBy>Irene Merikas</cp:lastModifiedBy>
  <cp:revision>4</cp:revision>
  <dcterms:created xsi:type="dcterms:W3CDTF">2024-10-14T12:03:48Z</dcterms:created>
  <dcterms:modified xsi:type="dcterms:W3CDTF">2024-10-14T18:33:49Z</dcterms:modified>
</cp:coreProperties>
</file>