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4"/>
  </p:notesMasterIdLst>
  <p:sldIdLst>
    <p:sldId id="427" r:id="rId2"/>
    <p:sldId id="428" r:id="rId3"/>
    <p:sldId id="461" r:id="rId4"/>
    <p:sldId id="431" r:id="rId5"/>
    <p:sldId id="524" r:id="rId6"/>
    <p:sldId id="462" r:id="rId7"/>
    <p:sldId id="505" r:id="rId8"/>
    <p:sldId id="506" r:id="rId9"/>
    <p:sldId id="521" r:id="rId10"/>
    <p:sldId id="522" r:id="rId11"/>
    <p:sldId id="525" r:id="rId12"/>
    <p:sldId id="509" r:id="rId13"/>
    <p:sldId id="514" r:id="rId14"/>
    <p:sldId id="513" r:id="rId15"/>
    <p:sldId id="518" r:id="rId16"/>
    <p:sldId id="520" r:id="rId17"/>
    <p:sldId id="456" r:id="rId18"/>
    <p:sldId id="463" r:id="rId19"/>
    <p:sldId id="464" r:id="rId20"/>
    <p:sldId id="466" r:id="rId21"/>
    <p:sldId id="468" r:id="rId22"/>
    <p:sldId id="472" r:id="rId23"/>
    <p:sldId id="523" r:id="rId24"/>
    <p:sldId id="512" r:id="rId25"/>
    <p:sldId id="528" r:id="rId26"/>
    <p:sldId id="489" r:id="rId27"/>
    <p:sldId id="494" r:id="rId28"/>
    <p:sldId id="495" r:id="rId29"/>
    <p:sldId id="530" r:id="rId30"/>
    <p:sldId id="554" r:id="rId31"/>
    <p:sldId id="459" r:id="rId32"/>
    <p:sldId id="532" r:id="rId33"/>
    <p:sldId id="535" r:id="rId34"/>
    <p:sldId id="533" r:id="rId35"/>
    <p:sldId id="536" r:id="rId36"/>
    <p:sldId id="537" r:id="rId37"/>
    <p:sldId id="538" r:id="rId38"/>
    <p:sldId id="539" r:id="rId39"/>
    <p:sldId id="460" r:id="rId40"/>
    <p:sldId id="540" r:id="rId41"/>
    <p:sldId id="542" r:id="rId42"/>
    <p:sldId id="544" r:id="rId43"/>
    <p:sldId id="543" r:id="rId44"/>
    <p:sldId id="545" r:id="rId45"/>
    <p:sldId id="546" r:id="rId46"/>
    <p:sldId id="547" r:id="rId47"/>
    <p:sldId id="550" r:id="rId48"/>
    <p:sldId id="551" r:id="rId49"/>
    <p:sldId id="549" r:id="rId50"/>
    <p:sldId id="552" r:id="rId51"/>
    <p:sldId id="548" r:id="rId52"/>
    <p:sldId id="553" r:id="rId53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45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dirty="0"/>
              <a:t>Δεύτερου επιπέδου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επιπέδου</a:t>
            </a:r>
          </a:p>
          <a:p>
            <a:pPr lvl="4"/>
            <a:r>
              <a:rPr lang="el-GR" noProof="0" dirty="0"/>
              <a:t>Πέμπτου επιπέδου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41EC2661-457B-2646-943A-5879798FE50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460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040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charset="0"/>
            </a:endParaRPr>
          </a:p>
          <a:p>
            <a:endParaRPr lang="en-US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Η</a:t>
            </a:r>
            <a:r>
              <a:rPr lang="en-US" sz="1200" dirty="0">
                <a:latin typeface="Calibri" charset="0"/>
              </a:rPr>
              <a:t> πα</a:t>
            </a:r>
            <a:r>
              <a:rPr lang="en-US" sz="1200" dirty="0" err="1">
                <a:latin typeface="Calibri" charset="0"/>
              </a:rPr>
              <a:t>ρ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γωγή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σμήγμ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τος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δεν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φάνηκε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ν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σχετίζετ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το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στρες</a:t>
            </a:r>
            <a:r>
              <a:rPr lang="en-US" sz="1200" dirty="0">
                <a:latin typeface="Calibri" charset="0"/>
              </a:rPr>
              <a:t>, α</a:t>
            </a:r>
            <a:r>
              <a:rPr lang="en-US" sz="1200" dirty="0" err="1">
                <a:latin typeface="Calibri" charset="0"/>
              </a:rPr>
              <a:t>λλά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η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υξημένη</a:t>
            </a:r>
            <a:r>
              <a:rPr lang="en-US" sz="1200" dirty="0">
                <a:latin typeface="Calibri" charset="0"/>
              </a:rPr>
              <a:t> βα</a:t>
            </a:r>
            <a:r>
              <a:rPr lang="en-US" sz="1200" dirty="0" err="1">
                <a:latin typeface="Calibri" charset="0"/>
              </a:rPr>
              <a:t>ρύτητ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της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κμής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φάνηκε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ν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σχετίζετ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το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στρες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ιδι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ίτερ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στ</a:t>
            </a:r>
            <a:r>
              <a:rPr lang="en-US" sz="1200" dirty="0">
                <a:latin typeface="Calibri" charset="0"/>
              </a:rPr>
              <a:t>α α</a:t>
            </a:r>
            <a:r>
              <a:rPr lang="en-US" sz="1200" dirty="0" err="1">
                <a:latin typeface="Calibri" charset="0"/>
              </a:rPr>
              <a:t>γόρι</a:t>
            </a:r>
            <a:r>
              <a:rPr lang="en-US" sz="1200" dirty="0">
                <a:latin typeface="Calibri" charset="0"/>
              </a:rPr>
              <a:t>α.</a:t>
            </a:r>
            <a:endParaRPr lang="el-GR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Ομοίως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μι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μελέτη</a:t>
            </a:r>
            <a:r>
              <a:rPr lang="en-US" sz="1200" dirty="0">
                <a:latin typeface="Calibri" charset="0"/>
              </a:rPr>
              <a:t> 22 </a:t>
            </a:r>
            <a:r>
              <a:rPr lang="en-US" sz="1200" dirty="0" err="1">
                <a:latin typeface="Calibri" charset="0"/>
              </a:rPr>
              <a:t>φοιτητών</a:t>
            </a:r>
            <a:r>
              <a:rPr lang="en-US" sz="1200" dirty="0">
                <a:latin typeface="Calibri" charset="0"/>
              </a:rPr>
              <a:t> πα</a:t>
            </a:r>
            <a:r>
              <a:rPr lang="en-US" sz="1200" dirty="0" err="1">
                <a:latin typeface="Calibri" charset="0"/>
              </a:rPr>
              <a:t>νε</a:t>
            </a:r>
            <a:r>
              <a:rPr lang="en-US" sz="1200" dirty="0">
                <a:latin typeface="Calibri" charset="0"/>
              </a:rPr>
              <a:t>π</a:t>
            </a:r>
            <a:r>
              <a:rPr lang="en-US" sz="1200" dirty="0" err="1">
                <a:latin typeface="Calibri" charset="0"/>
              </a:rPr>
              <a:t>ιστημίου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δι</a:t>
            </a:r>
            <a:r>
              <a:rPr lang="en-US" sz="1200" dirty="0">
                <a:latin typeface="Calibri" charset="0"/>
              </a:rPr>
              <a:t>απ</a:t>
            </a:r>
            <a:r>
              <a:rPr lang="en-US" sz="1200" dirty="0" err="1">
                <a:latin typeface="Calibri" charset="0"/>
              </a:rPr>
              <a:t>ίστωσε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ότι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η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μεγ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λύτερη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σο</a:t>
            </a:r>
            <a:r>
              <a:rPr lang="en-US" sz="1200" dirty="0">
                <a:latin typeface="Calibri" charset="0"/>
              </a:rPr>
              <a:t>βα</a:t>
            </a:r>
            <a:r>
              <a:rPr lang="en-US" sz="1200" dirty="0" err="1">
                <a:latin typeface="Calibri" charset="0"/>
              </a:rPr>
              <a:t>ρότητ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της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κμής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φάνηκε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ν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συσχετίζετ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υξημένο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άγχος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κ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τά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τη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διάρκει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των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σχολικών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εξετάσεων</a:t>
            </a:r>
            <a:r>
              <a:rPr lang="en-US" sz="1200" dirty="0">
                <a:latin typeface="Calibri" charset="0"/>
              </a:rPr>
              <a:t>.</a:t>
            </a:r>
            <a:endParaRPr lang="el-GR" sz="1200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669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Η συρρέουσα ακμή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ρή</a:t>
            </a:r>
            <a:r>
              <a:rPr lang="en-US" sz="1200" dirty="0"/>
              <a:t> </a:t>
            </a:r>
            <a:r>
              <a:rPr lang="en-US" sz="1200" dirty="0" err="1"/>
              <a:t>μορφή</a:t>
            </a:r>
            <a:r>
              <a:rPr lang="en-US" sz="1200" dirty="0"/>
              <a:t> </a:t>
            </a:r>
            <a:r>
              <a:rPr lang="en-US" sz="1200" dirty="0" err="1"/>
              <a:t>οζώδους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συχνότερ</a:t>
            </a:r>
            <a:r>
              <a:rPr lang="en-US" sz="1200" dirty="0"/>
              <a:t>α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ρούς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</a:t>
            </a:r>
            <a:r>
              <a:rPr lang="en-US" sz="1200" dirty="0" err="1"/>
              <a:t>ροσ</a:t>
            </a:r>
            <a:r>
              <a:rPr lang="en-US" sz="1200" dirty="0"/>
              <a:t>β</a:t>
            </a:r>
            <a:r>
              <a:rPr lang="en-US" sz="1200" dirty="0" err="1"/>
              <a:t>ολή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δέρμ</a:t>
            </a:r>
            <a:r>
              <a:rPr lang="en-US" sz="1200" dirty="0"/>
              <a:t>α</a:t>
            </a:r>
            <a:r>
              <a:rPr lang="en-US" sz="1200" dirty="0" err="1"/>
              <a:t>τος</a:t>
            </a:r>
            <a:r>
              <a:rPr lang="en-US" sz="1200" dirty="0"/>
              <a:t> </a:t>
            </a:r>
            <a:r>
              <a:rPr lang="en-US" sz="1200" dirty="0" err="1"/>
              <a:t>τείνει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ιο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νής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π</a:t>
            </a:r>
            <a:r>
              <a:rPr lang="en-US" sz="1200" dirty="0" err="1"/>
              <a:t>λάτη</a:t>
            </a:r>
            <a:r>
              <a:rPr lang="en-US" sz="1200" dirty="0"/>
              <a:t>, </a:t>
            </a:r>
            <a:r>
              <a:rPr lang="en-US" sz="1200" dirty="0" err="1"/>
              <a:t>το</a:t>
            </a:r>
            <a:r>
              <a:rPr lang="en-US" sz="1200" dirty="0"/>
              <a:t> </a:t>
            </a:r>
            <a:r>
              <a:rPr lang="en-US" sz="1200" dirty="0" err="1"/>
              <a:t>στήθος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γλουτούς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ίσης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στο</a:t>
            </a:r>
            <a:r>
              <a:rPr lang="en-US" sz="1200" dirty="0"/>
              <a:t> π</a:t>
            </a:r>
            <a:r>
              <a:rPr lang="en-US" sz="1200" dirty="0" err="1"/>
              <a:t>ρόσω</a:t>
            </a:r>
            <a:r>
              <a:rPr lang="en-US" sz="1200" dirty="0"/>
              <a:t>π</a:t>
            </a:r>
            <a:r>
              <a:rPr lang="en-US" sz="1200" dirty="0" err="1"/>
              <a:t>ο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άλλ</a:t>
            </a:r>
            <a:r>
              <a:rPr lang="en-US" sz="1200" dirty="0"/>
              <a:t>α </a:t>
            </a:r>
            <a:r>
              <a:rPr lang="en-US" sz="1200" dirty="0" err="1"/>
              <a:t>σημεί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Μεγάλες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απ</a:t>
            </a:r>
            <a:r>
              <a:rPr lang="en-US" sz="1200" dirty="0" err="1"/>
              <a:t>οστρ</a:t>
            </a:r>
            <a:r>
              <a:rPr lang="en-US" sz="1200" dirty="0"/>
              <a:t>α</a:t>
            </a:r>
            <a:r>
              <a:rPr lang="en-US" sz="1200" dirty="0" err="1"/>
              <a:t>γγίζουν</a:t>
            </a:r>
            <a:r>
              <a:rPr lang="en-US" sz="1200" dirty="0"/>
              <a:t>.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?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νιστούν</a:t>
            </a:r>
            <a:r>
              <a:rPr lang="en-US" sz="1200" dirty="0"/>
              <a:t>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 </a:t>
            </a:r>
            <a:r>
              <a:rPr lang="en-US" sz="1200" dirty="0" err="1"/>
              <a:t>εκδηλώνοντ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ως</a:t>
            </a:r>
            <a:r>
              <a:rPr lang="en-US" sz="1200" dirty="0"/>
              <a:t> </a:t>
            </a:r>
            <a:r>
              <a:rPr lang="en-US" sz="1200" dirty="0" err="1"/>
              <a:t>κυμ</a:t>
            </a:r>
            <a:r>
              <a:rPr lang="en-US" sz="1200" dirty="0"/>
              <a:t>α</a:t>
            </a:r>
            <a:r>
              <a:rPr lang="en-US" sz="1200" dirty="0" err="1"/>
              <a:t>ινόμενες</a:t>
            </a:r>
            <a:r>
              <a:rPr lang="en-US" sz="1200" dirty="0"/>
              <a:t>, </a:t>
            </a:r>
            <a:r>
              <a:rPr lang="en-US" sz="1200" dirty="0" err="1"/>
              <a:t>γρ</a:t>
            </a:r>
            <a:r>
              <a:rPr lang="en-US" sz="1200" dirty="0"/>
              <a:t>α</a:t>
            </a:r>
            <a:r>
              <a:rPr lang="en-US" sz="1200" dirty="0" err="1"/>
              <a:t>μμικές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σχημ</a:t>
            </a:r>
            <a:r>
              <a:rPr lang="en-US" sz="1200" dirty="0"/>
              <a:t>α</a:t>
            </a:r>
            <a:r>
              <a:rPr lang="en-US" sz="1200" dirty="0" err="1"/>
              <a:t>τίζοντ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ότ</a:t>
            </a:r>
            <a:r>
              <a:rPr lang="en-US" sz="1200" dirty="0"/>
              <a:t>α</a:t>
            </a:r>
            <a:r>
              <a:rPr lang="en-US" sz="1200" dirty="0" err="1"/>
              <a:t>ν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οζίδι</a:t>
            </a:r>
            <a:r>
              <a:rPr lang="en-US" sz="1200" dirty="0"/>
              <a:t>α </a:t>
            </a:r>
            <a:r>
              <a:rPr lang="en-US" sz="1200" dirty="0" err="1"/>
              <a:t>συγχωνεύοντ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απ</a:t>
            </a:r>
            <a:r>
              <a:rPr lang="en-US" sz="1200" dirty="0" err="1"/>
              <a:t>ουσιάζουν</a:t>
            </a:r>
            <a:r>
              <a:rPr lang="en-US" sz="1200" dirty="0"/>
              <a:t>.</a:t>
            </a:r>
            <a:endParaRPr lang="el-G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(</a:t>
            </a:r>
            <a:r>
              <a:rPr lang="en-US" sz="1200" dirty="0"/>
              <a:t>acne </a:t>
            </a:r>
            <a:r>
              <a:rPr lang="en-US" sz="1200" dirty="0" err="1"/>
              <a:t>fulminans</a:t>
            </a:r>
            <a:r>
              <a:rPr lang="el-GR" sz="1200" dirty="0"/>
              <a:t>)</a:t>
            </a:r>
            <a:r>
              <a:rPr lang="en-US" sz="1200" dirty="0"/>
              <a:t>,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οξεί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οζίδι</a:t>
            </a:r>
            <a:r>
              <a:rPr lang="en-US" sz="1200" dirty="0"/>
              <a:t>α, </a:t>
            </a:r>
            <a:r>
              <a:rPr lang="en-US" sz="1200" dirty="0" err="1"/>
              <a:t>εύθρυ</a:t>
            </a:r>
            <a:r>
              <a:rPr lang="en-US" sz="1200" dirty="0"/>
              <a:t>π</a:t>
            </a:r>
            <a:r>
              <a:rPr lang="en-US" sz="1200" dirty="0" err="1"/>
              <a:t>τες</a:t>
            </a:r>
            <a:r>
              <a:rPr lang="en-US" sz="1200" dirty="0"/>
              <a:t> π</a:t>
            </a:r>
            <a:r>
              <a:rPr lang="en-US" sz="1200" dirty="0" err="1"/>
              <a:t>λάκες</a:t>
            </a:r>
            <a:r>
              <a:rPr lang="en-US" sz="1200" dirty="0"/>
              <a:t>,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έλκη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/>
              <a:t>Acne </a:t>
            </a:r>
            <a:r>
              <a:rPr lang="en-US" sz="1200" dirty="0" err="1"/>
              <a:t>excoriée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excoriée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σχετικά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π</a:t>
            </a:r>
            <a:r>
              <a:rPr lang="en-US" sz="1200" dirty="0" err="1"/>
              <a:t>ιες</a:t>
            </a:r>
            <a:r>
              <a:rPr lang="en-US" sz="1200" dirty="0"/>
              <a:t> </a:t>
            </a:r>
            <a:r>
              <a:rPr lang="en-US" sz="1200" dirty="0" err="1"/>
              <a:t>κωμωδίες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φλεγμονώδεις</a:t>
            </a:r>
            <a:r>
              <a:rPr lang="en-US" sz="1200" dirty="0"/>
              <a:t> β</a:t>
            </a:r>
            <a:r>
              <a:rPr lang="en-US" sz="1200" dirty="0" err="1"/>
              <a:t>λ</a:t>
            </a:r>
            <a:r>
              <a:rPr lang="en-US" sz="1200" dirty="0"/>
              <a:t>α</a:t>
            </a:r>
            <a:r>
              <a:rPr lang="en-US" sz="1200" dirty="0" err="1"/>
              <a:t>τίδες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συλλέγοντ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ολε</a:t>
            </a:r>
            <a:r>
              <a:rPr lang="en-US" sz="1200" dirty="0"/>
              <a:t>π</a:t>
            </a:r>
            <a:r>
              <a:rPr lang="en-US" sz="1200" dirty="0" err="1"/>
              <a:t>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χρόνι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εμμονή</a:t>
            </a:r>
            <a:r>
              <a:rPr lang="en-US" sz="1200" dirty="0"/>
              <a:t>, </a:t>
            </a:r>
            <a:r>
              <a:rPr lang="en-US" sz="1200" dirty="0" err="1"/>
              <a:t>οδηγώντ</a:t>
            </a:r>
            <a:r>
              <a:rPr lang="en-US" sz="1200" dirty="0"/>
              <a:t>α</a:t>
            </a:r>
            <a:r>
              <a:rPr lang="en-US" sz="1200" dirty="0" err="1"/>
              <a:t>ς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τηρείτ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συχνά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</a:t>
            </a:r>
            <a:r>
              <a:rPr lang="en-US" sz="1200" dirty="0" err="1"/>
              <a:t>όχι</a:t>
            </a:r>
            <a:r>
              <a:rPr lang="en-US" sz="1200" dirty="0"/>
              <a:t> π</a:t>
            </a:r>
            <a:r>
              <a:rPr lang="en-US" sz="1200" dirty="0" err="1"/>
              <a:t>άντ</a:t>
            </a:r>
            <a:r>
              <a:rPr lang="en-US" sz="1200" dirty="0"/>
              <a:t>α,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γυν</a:t>
            </a:r>
            <a:r>
              <a:rPr lang="en-US" sz="1200" dirty="0"/>
              <a:t>α</a:t>
            </a:r>
            <a:r>
              <a:rPr lang="en-US" sz="1200" dirty="0" err="1"/>
              <a:t>ίκες</a:t>
            </a:r>
            <a:r>
              <a:rPr lang="en-US" sz="1200" dirty="0"/>
              <a:t>.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συσχετιστεί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οκείμενη</a:t>
            </a:r>
            <a:r>
              <a:rPr lang="en-US" sz="1200" dirty="0"/>
              <a:t> </a:t>
            </a:r>
            <a:r>
              <a:rPr lang="en-US" sz="1200" dirty="0" err="1"/>
              <a:t>ψυχι</a:t>
            </a:r>
            <a:r>
              <a:rPr lang="en-US" sz="1200" dirty="0"/>
              <a:t>α</a:t>
            </a:r>
            <a:r>
              <a:rPr lang="en-US" sz="1200" dirty="0" err="1"/>
              <a:t>τρική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άνει</a:t>
            </a:r>
            <a:r>
              <a:rPr lang="en-US" sz="1200" dirty="0"/>
              <a:t> α</a:t>
            </a:r>
            <a:r>
              <a:rPr lang="en-US" sz="1200" dirty="0" err="1"/>
              <a:t>ντικ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θλι</a:t>
            </a:r>
            <a:r>
              <a:rPr lang="en-US" sz="1200" dirty="0"/>
              <a:t>π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ψυχοθερ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Βρεφική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β</a:t>
            </a:r>
            <a:r>
              <a:rPr lang="en-US" sz="1200" dirty="0" err="1"/>
              <a:t>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ξεκινά</a:t>
            </a:r>
            <a:r>
              <a:rPr lang="en-US" sz="1200" dirty="0"/>
              <a:t> </a:t>
            </a:r>
            <a:r>
              <a:rPr lang="en-US" sz="1200" dirty="0" err="1"/>
              <a:t>τυ</a:t>
            </a:r>
            <a:r>
              <a:rPr lang="en-US" sz="1200" dirty="0"/>
              <a:t>π</a:t>
            </a:r>
            <a:r>
              <a:rPr lang="en-US" sz="1200" dirty="0" err="1"/>
              <a:t>ικά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των</a:t>
            </a:r>
            <a:r>
              <a:rPr lang="en-US" sz="1200" dirty="0"/>
              <a:t> </a:t>
            </a:r>
            <a:r>
              <a:rPr lang="en-US" sz="1200" dirty="0" err="1"/>
              <a:t>τριών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έξι</a:t>
            </a:r>
            <a:r>
              <a:rPr lang="en-US" sz="1200" dirty="0"/>
              <a:t> </a:t>
            </a:r>
            <a:r>
              <a:rPr lang="en-US" sz="1200" dirty="0" err="1"/>
              <a:t>μηνών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ροκύ</a:t>
            </a:r>
            <a:r>
              <a:rPr lang="en-US" sz="1200" dirty="0"/>
              <a:t>π</a:t>
            </a:r>
            <a:r>
              <a:rPr lang="en-US" sz="1200" dirty="0" err="1"/>
              <a:t>τει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υξημέν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πα</a:t>
            </a:r>
            <a:r>
              <a:rPr lang="en-US" sz="1200" dirty="0" err="1"/>
              <a:t>ράγοντ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στ</a:t>
            </a:r>
            <a:r>
              <a:rPr lang="en-US" sz="1200" dirty="0"/>
              <a:t>α </a:t>
            </a:r>
            <a:r>
              <a:rPr lang="en-US" sz="1200" dirty="0" err="1"/>
              <a:t>κορίτσι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όρχεις</a:t>
            </a:r>
            <a:r>
              <a:rPr lang="en-US" sz="1200" dirty="0"/>
              <a:t> </a:t>
            </a:r>
            <a:r>
              <a:rPr lang="en-US" sz="1200" dirty="0" err="1"/>
              <a:t>στ</a:t>
            </a:r>
            <a:r>
              <a:rPr lang="en-US" sz="1200" dirty="0"/>
              <a:t>α α</a:t>
            </a:r>
            <a:r>
              <a:rPr lang="en-US" sz="1200" dirty="0" err="1"/>
              <a:t>γόρι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έφτουν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ενός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δύο</a:t>
            </a:r>
            <a:r>
              <a:rPr lang="en-US" sz="1200" dirty="0"/>
              <a:t> </a:t>
            </a:r>
            <a:r>
              <a:rPr lang="en-US" sz="1200" dirty="0" err="1"/>
              <a:t>ετών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συνοδεύετ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β</a:t>
            </a:r>
            <a:r>
              <a:rPr lang="en-US" sz="1200" dirty="0" err="1"/>
              <a:t>ελτίωση</a:t>
            </a:r>
            <a:r>
              <a:rPr lang="en-US" sz="1200" dirty="0"/>
              <a:t> </a:t>
            </a:r>
            <a:r>
              <a:rPr lang="en-US" sz="1200" dirty="0" err="1"/>
              <a:t>της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—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l-GR" sz="1200" dirty="0"/>
              <a:t>αιφνίδια εμφάνιση πολλαπλών</a:t>
            </a:r>
            <a:r>
              <a:rPr lang="en-US" sz="1200" dirty="0"/>
              <a:t>, </a:t>
            </a:r>
            <a:r>
              <a:rPr lang="en-US" sz="1200" dirty="0" err="1"/>
              <a:t>φλεγμονωδών</a:t>
            </a:r>
            <a:r>
              <a:rPr lang="en-US" sz="1200" dirty="0"/>
              <a:t> </a:t>
            </a:r>
            <a:r>
              <a:rPr lang="en-US" sz="1200" dirty="0" err="1"/>
              <a:t>οζιδίων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, </a:t>
            </a:r>
            <a:r>
              <a:rPr lang="en-US" sz="1200" dirty="0" err="1"/>
              <a:t>έλκη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ιμορρ</a:t>
            </a:r>
            <a:r>
              <a:rPr lang="en-US" sz="1200" dirty="0"/>
              <a:t>α</a:t>
            </a:r>
            <a:r>
              <a:rPr lang="en-US" sz="1200" dirty="0" err="1"/>
              <a:t>γικές</a:t>
            </a:r>
            <a:r>
              <a:rPr lang="en-US" sz="1200" dirty="0"/>
              <a:t> </a:t>
            </a:r>
            <a:r>
              <a:rPr lang="el-GR" sz="1200" dirty="0"/>
              <a:t>εφελκίδες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σ</a:t>
            </a:r>
            <a:r>
              <a:rPr lang="en-US" sz="1200" dirty="0"/>
              <a:t>π</a:t>
            </a:r>
            <a:r>
              <a:rPr lang="en-US" sz="1200" dirty="0" err="1"/>
              <a:t>άνι</a:t>
            </a:r>
            <a:r>
              <a:rPr lang="en-US" sz="1200" dirty="0"/>
              <a:t>α π</a:t>
            </a:r>
            <a:r>
              <a:rPr lang="en-US" sz="1200" dirty="0" err="1"/>
              <a:t>άθηση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ηρεάζει</a:t>
            </a:r>
            <a:r>
              <a:rPr lang="en-US" sz="1200" dirty="0"/>
              <a:t> </a:t>
            </a:r>
            <a:r>
              <a:rPr lang="en-US" sz="1200" dirty="0" err="1"/>
              <a:t>κυρίως</a:t>
            </a:r>
            <a:r>
              <a:rPr lang="en-US" sz="1200" dirty="0"/>
              <a:t> </a:t>
            </a:r>
            <a:r>
              <a:rPr lang="en-US" sz="1200" dirty="0" err="1"/>
              <a:t>έφη</a:t>
            </a:r>
            <a:r>
              <a:rPr lang="en-US" sz="1200" dirty="0"/>
              <a:t>β</a:t>
            </a:r>
            <a:r>
              <a:rPr lang="en-US" sz="1200" dirty="0" err="1"/>
              <a:t>ους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π</a:t>
            </a:r>
            <a:r>
              <a:rPr lang="en-US" sz="1200" dirty="0" err="1"/>
              <a:t>ροϋ</a:t>
            </a:r>
            <a:r>
              <a:rPr lang="en-US" sz="1200" dirty="0"/>
              <a:t>π</a:t>
            </a:r>
            <a:r>
              <a:rPr lang="en-US" sz="1200" dirty="0" err="1"/>
              <a:t>άρχουσ</a:t>
            </a:r>
            <a:r>
              <a:rPr lang="en-US" sz="1200" dirty="0"/>
              <a:t>α </a:t>
            </a:r>
            <a:r>
              <a:rPr lang="en-US" sz="1200" dirty="0" err="1"/>
              <a:t>κοινή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ροκληθεί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ισοτρετινοΐνη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α</a:t>
            </a:r>
            <a:r>
              <a:rPr lang="en-US" sz="1200" dirty="0" err="1"/>
              <a:t>υθόρμητ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πα</a:t>
            </a:r>
            <a:r>
              <a:rPr lang="en-US" sz="1200" dirty="0" err="1"/>
              <a:t>θογένει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σ</a:t>
            </a:r>
            <a:r>
              <a:rPr lang="en-US" sz="1200" dirty="0"/>
              <a:t>α</a:t>
            </a:r>
            <a:r>
              <a:rPr lang="en-US" sz="1200" dirty="0" err="1"/>
              <a:t>φής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α</a:t>
            </a:r>
            <a:r>
              <a:rPr lang="en-US" sz="1200" dirty="0" err="1"/>
              <a:t>φορούν</a:t>
            </a:r>
            <a:r>
              <a:rPr lang="en-US" sz="1200" dirty="0"/>
              <a:t> </a:t>
            </a:r>
            <a:r>
              <a:rPr lang="en-US" sz="1200" dirty="0" err="1"/>
              <a:t>τον</a:t>
            </a:r>
            <a:r>
              <a:rPr lang="en-US" sz="1200" dirty="0"/>
              <a:t> </a:t>
            </a:r>
            <a:r>
              <a:rPr lang="en-US" sz="1200" dirty="0" err="1"/>
              <a:t>κορμό</a:t>
            </a:r>
            <a:r>
              <a:rPr lang="en-US" sz="1200" dirty="0"/>
              <a:t>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άρχουν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λλού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συνδυ</a:t>
            </a:r>
            <a:r>
              <a:rPr lang="en-US" sz="1200" dirty="0"/>
              <a:t>α</a:t>
            </a:r>
            <a:r>
              <a:rPr lang="en-US" sz="1200" dirty="0" err="1"/>
              <a:t>σμό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(π.</a:t>
            </a:r>
            <a:r>
              <a:rPr lang="en-US" sz="1200" dirty="0" err="1"/>
              <a:t>χ</a:t>
            </a:r>
            <a:r>
              <a:rPr lang="en-US" sz="1200" dirty="0"/>
              <a:t>. π</a:t>
            </a:r>
            <a:r>
              <a:rPr lang="en-US" sz="1200" dirty="0" err="1"/>
              <a:t>υρετός</a:t>
            </a:r>
            <a:r>
              <a:rPr lang="en-US" sz="1200" dirty="0"/>
              <a:t>,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κουχί</a:t>
            </a:r>
            <a:r>
              <a:rPr lang="en-US" sz="1200" dirty="0"/>
              <a:t>α, </a:t>
            </a:r>
            <a:r>
              <a:rPr lang="el-GR" sz="1200" dirty="0"/>
              <a:t>μυαλγίες</a:t>
            </a:r>
            <a:r>
              <a:rPr lang="en-US" sz="1200" dirty="0"/>
              <a:t>, α</a:t>
            </a:r>
            <a:r>
              <a:rPr lang="en-US" sz="1200" dirty="0" err="1"/>
              <a:t>ρθρ</a:t>
            </a:r>
            <a:r>
              <a:rPr lang="en-US" sz="1200" dirty="0"/>
              <a:t>α</a:t>
            </a:r>
            <a:r>
              <a:rPr lang="en-US" sz="1200" dirty="0" err="1"/>
              <a:t>λγίες</a:t>
            </a:r>
            <a:r>
              <a:rPr lang="en-US" sz="1200" dirty="0"/>
              <a:t>), </a:t>
            </a:r>
            <a:r>
              <a:rPr lang="en-US" sz="1200" dirty="0" err="1"/>
              <a:t>οζώδες</a:t>
            </a:r>
            <a:r>
              <a:rPr lang="en-US" sz="1200" dirty="0"/>
              <a:t> </a:t>
            </a:r>
            <a:r>
              <a:rPr lang="en-US" sz="1200" dirty="0" err="1"/>
              <a:t>ερύθημ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χές</a:t>
            </a:r>
            <a:r>
              <a:rPr lang="el-GR" sz="1200" dirty="0"/>
              <a:t> σε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κτινολογικ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l-GR" sz="1200" dirty="0"/>
              <a:t>ευρήματα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π</a:t>
            </a:r>
            <a:r>
              <a:rPr lang="en-US" sz="1200" dirty="0" err="1"/>
              <a:t>ιθ</a:t>
            </a:r>
            <a:r>
              <a:rPr lang="en-US" sz="1200" dirty="0"/>
              <a:t>α</a:t>
            </a:r>
            <a:r>
              <a:rPr lang="en-US" sz="1200" dirty="0" err="1"/>
              <a:t>νές</a:t>
            </a:r>
            <a:r>
              <a:rPr lang="en-US" sz="1200" dirty="0"/>
              <a:t>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κές</a:t>
            </a:r>
            <a:r>
              <a:rPr lang="en-US" sz="1200" dirty="0"/>
              <a:t> </a:t>
            </a:r>
            <a:r>
              <a:rPr lang="el-GR" sz="1200" dirty="0"/>
              <a:t>ανωμαλίες </a:t>
            </a:r>
            <a:r>
              <a:rPr lang="en-US" sz="1200" dirty="0"/>
              <a:t>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άνουν</a:t>
            </a:r>
            <a:r>
              <a:rPr lang="en-US" sz="1200" dirty="0"/>
              <a:t> </a:t>
            </a:r>
            <a:r>
              <a:rPr lang="en-US" sz="1200" dirty="0" err="1"/>
              <a:t>λευκοκυττάρωση</a:t>
            </a:r>
            <a:r>
              <a:rPr lang="en-US" sz="1200" dirty="0"/>
              <a:t>, α</a:t>
            </a:r>
            <a:r>
              <a:rPr lang="en-US" sz="1200" dirty="0" err="1"/>
              <a:t>ν</a:t>
            </a:r>
            <a:r>
              <a:rPr lang="en-US" sz="1200" dirty="0"/>
              <a:t>α</a:t>
            </a:r>
            <a:r>
              <a:rPr lang="en-US" sz="1200" dirty="0" err="1"/>
              <a:t>ιμί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υξημένη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χύτητ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θίζησης</a:t>
            </a:r>
            <a:r>
              <a:rPr lang="en-US" sz="1200" dirty="0"/>
              <a:t> </a:t>
            </a:r>
            <a:r>
              <a:rPr lang="en-US" sz="1200" dirty="0" err="1"/>
              <a:t>ερυθρών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C-α</a:t>
            </a:r>
            <a:r>
              <a:rPr lang="en-US" sz="1200" dirty="0" err="1"/>
              <a:t>ντιδρώσ</a:t>
            </a:r>
            <a:r>
              <a:rPr lang="en-US" sz="1200" dirty="0"/>
              <a:t>α π</a:t>
            </a:r>
            <a:r>
              <a:rPr lang="en-US" sz="1200" dirty="0" err="1"/>
              <a:t>ρωτεΐνη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α</a:t>
            </a:r>
            <a:r>
              <a:rPr lang="en-US" sz="1200" dirty="0" err="1"/>
              <a:t>κτινογρ</a:t>
            </a:r>
            <a:r>
              <a:rPr lang="en-US" sz="1200" dirty="0"/>
              <a:t>α</a:t>
            </a:r>
            <a:r>
              <a:rPr lang="en-US" sz="1200" dirty="0" err="1"/>
              <a:t>φίες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απ</a:t>
            </a:r>
            <a:r>
              <a:rPr lang="en-US" sz="1200" dirty="0" err="1"/>
              <a:t>οκ</a:t>
            </a:r>
            <a:r>
              <a:rPr lang="en-US" sz="1200" dirty="0"/>
              <a:t>α</a:t>
            </a:r>
            <a:r>
              <a:rPr lang="en-US" sz="1200" dirty="0" err="1"/>
              <a:t>λύψουν</a:t>
            </a:r>
            <a:r>
              <a:rPr lang="en-US" sz="1200" dirty="0"/>
              <a:t> </a:t>
            </a:r>
            <a:r>
              <a:rPr lang="en-US" sz="1200" dirty="0" err="1"/>
              <a:t>οστεολυτικές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οστού</a:t>
            </a:r>
            <a:r>
              <a:rPr lang="en-US" sz="1200" dirty="0"/>
              <a:t>, </a:t>
            </a:r>
            <a:r>
              <a:rPr lang="en-US" sz="1200" dirty="0" err="1"/>
              <a:t>ιδι</a:t>
            </a:r>
            <a:r>
              <a:rPr lang="en-US" sz="1200" dirty="0"/>
              <a:t>α</a:t>
            </a:r>
            <a:r>
              <a:rPr lang="en-US" sz="1200" dirty="0" err="1"/>
              <a:t>ίτερ</a:t>
            </a:r>
            <a:r>
              <a:rPr lang="en-US" sz="1200" dirty="0"/>
              <a:t>α </a:t>
            </a:r>
            <a:r>
              <a:rPr lang="en-US" sz="1200" dirty="0" err="1"/>
              <a:t>στο</a:t>
            </a:r>
            <a:r>
              <a:rPr lang="en-US" sz="1200" dirty="0"/>
              <a:t> </a:t>
            </a:r>
            <a:r>
              <a:rPr lang="en-US" sz="1200" dirty="0" err="1"/>
              <a:t>στέρνο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κλείδες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ιερολ</a:t>
            </a:r>
            <a:r>
              <a:rPr lang="en-US" sz="1200" dirty="0"/>
              <a:t>α</a:t>
            </a:r>
            <a:r>
              <a:rPr lang="en-US" sz="1200" dirty="0" err="1"/>
              <a:t>γόνιες</a:t>
            </a:r>
            <a:r>
              <a:rPr lang="en-US" sz="1200" dirty="0"/>
              <a:t> α</a:t>
            </a:r>
            <a:r>
              <a:rPr lang="en-US" sz="1200" dirty="0" err="1"/>
              <a:t>ρθρώσεις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γοφούς</a:t>
            </a:r>
            <a:r>
              <a:rPr lang="en-US" sz="1200" dirty="0"/>
              <a:t>.</a:t>
            </a:r>
            <a:endParaRPr lang="el-GR" sz="1200" dirty="0"/>
          </a:p>
          <a:p>
            <a:endParaRPr lang="el-GR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75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Η συρρέουσα ακμή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ρή</a:t>
            </a:r>
            <a:r>
              <a:rPr lang="en-US" sz="1200" dirty="0"/>
              <a:t> </a:t>
            </a:r>
            <a:r>
              <a:rPr lang="en-US" sz="1200" dirty="0" err="1"/>
              <a:t>μορφή</a:t>
            </a:r>
            <a:r>
              <a:rPr lang="en-US" sz="1200" dirty="0"/>
              <a:t> </a:t>
            </a:r>
            <a:r>
              <a:rPr lang="en-US" sz="1200" dirty="0" err="1"/>
              <a:t>οζώδους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συχνότερ</a:t>
            </a:r>
            <a:r>
              <a:rPr lang="en-US" sz="1200" dirty="0"/>
              <a:t>α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ρούς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</a:t>
            </a:r>
            <a:r>
              <a:rPr lang="en-US" sz="1200" dirty="0" err="1"/>
              <a:t>ροσ</a:t>
            </a:r>
            <a:r>
              <a:rPr lang="en-US" sz="1200" dirty="0"/>
              <a:t>β</a:t>
            </a:r>
            <a:r>
              <a:rPr lang="en-US" sz="1200" dirty="0" err="1"/>
              <a:t>ολή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δέρμ</a:t>
            </a:r>
            <a:r>
              <a:rPr lang="en-US" sz="1200" dirty="0"/>
              <a:t>α</a:t>
            </a:r>
            <a:r>
              <a:rPr lang="en-US" sz="1200" dirty="0" err="1"/>
              <a:t>τος</a:t>
            </a:r>
            <a:r>
              <a:rPr lang="en-US" sz="1200" dirty="0"/>
              <a:t> </a:t>
            </a:r>
            <a:r>
              <a:rPr lang="en-US" sz="1200" dirty="0" err="1"/>
              <a:t>τείνει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ιο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νής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π</a:t>
            </a:r>
            <a:r>
              <a:rPr lang="en-US" sz="1200" dirty="0" err="1"/>
              <a:t>λάτη</a:t>
            </a:r>
            <a:r>
              <a:rPr lang="en-US" sz="1200" dirty="0"/>
              <a:t>, </a:t>
            </a:r>
            <a:r>
              <a:rPr lang="en-US" sz="1200" dirty="0" err="1"/>
              <a:t>το</a:t>
            </a:r>
            <a:r>
              <a:rPr lang="en-US" sz="1200" dirty="0"/>
              <a:t> </a:t>
            </a:r>
            <a:r>
              <a:rPr lang="en-US" sz="1200" dirty="0" err="1"/>
              <a:t>στήθος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γλουτούς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ίσης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στο</a:t>
            </a:r>
            <a:r>
              <a:rPr lang="en-US" sz="1200" dirty="0"/>
              <a:t> π</a:t>
            </a:r>
            <a:r>
              <a:rPr lang="en-US" sz="1200" dirty="0" err="1"/>
              <a:t>ρόσω</a:t>
            </a:r>
            <a:r>
              <a:rPr lang="en-US" sz="1200" dirty="0"/>
              <a:t>π</a:t>
            </a:r>
            <a:r>
              <a:rPr lang="en-US" sz="1200" dirty="0" err="1"/>
              <a:t>ο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άλλ</a:t>
            </a:r>
            <a:r>
              <a:rPr lang="en-US" sz="1200" dirty="0"/>
              <a:t>α </a:t>
            </a:r>
            <a:r>
              <a:rPr lang="en-US" sz="1200" dirty="0" err="1"/>
              <a:t>σημεί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Μεγάλες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απ</a:t>
            </a:r>
            <a:r>
              <a:rPr lang="en-US" sz="1200" dirty="0" err="1"/>
              <a:t>οστρ</a:t>
            </a:r>
            <a:r>
              <a:rPr lang="en-US" sz="1200" dirty="0"/>
              <a:t>α</a:t>
            </a:r>
            <a:r>
              <a:rPr lang="en-US" sz="1200" dirty="0" err="1"/>
              <a:t>γγίζουν</a:t>
            </a:r>
            <a:r>
              <a:rPr lang="en-US" sz="1200" dirty="0"/>
              <a:t>.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?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νιστούν</a:t>
            </a:r>
            <a:r>
              <a:rPr lang="en-US" sz="1200" dirty="0"/>
              <a:t>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 </a:t>
            </a:r>
            <a:r>
              <a:rPr lang="en-US" sz="1200" dirty="0" err="1"/>
              <a:t>εκδηλώνοντ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ως</a:t>
            </a:r>
            <a:r>
              <a:rPr lang="en-US" sz="1200" dirty="0"/>
              <a:t> </a:t>
            </a:r>
            <a:r>
              <a:rPr lang="en-US" sz="1200" dirty="0" err="1"/>
              <a:t>κυμ</a:t>
            </a:r>
            <a:r>
              <a:rPr lang="en-US" sz="1200" dirty="0"/>
              <a:t>α</a:t>
            </a:r>
            <a:r>
              <a:rPr lang="en-US" sz="1200" dirty="0" err="1"/>
              <a:t>ινόμενες</a:t>
            </a:r>
            <a:r>
              <a:rPr lang="en-US" sz="1200" dirty="0"/>
              <a:t>, </a:t>
            </a:r>
            <a:r>
              <a:rPr lang="en-US" sz="1200" dirty="0" err="1"/>
              <a:t>γρ</a:t>
            </a:r>
            <a:r>
              <a:rPr lang="en-US" sz="1200" dirty="0"/>
              <a:t>α</a:t>
            </a:r>
            <a:r>
              <a:rPr lang="en-US" sz="1200" dirty="0" err="1"/>
              <a:t>μμικές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σχημ</a:t>
            </a:r>
            <a:r>
              <a:rPr lang="en-US" sz="1200" dirty="0"/>
              <a:t>α</a:t>
            </a:r>
            <a:r>
              <a:rPr lang="en-US" sz="1200" dirty="0" err="1"/>
              <a:t>τίζοντ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ότ</a:t>
            </a:r>
            <a:r>
              <a:rPr lang="en-US" sz="1200" dirty="0"/>
              <a:t>α</a:t>
            </a:r>
            <a:r>
              <a:rPr lang="en-US" sz="1200" dirty="0" err="1"/>
              <a:t>ν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οζίδι</a:t>
            </a:r>
            <a:r>
              <a:rPr lang="en-US" sz="1200" dirty="0"/>
              <a:t>α </a:t>
            </a:r>
            <a:r>
              <a:rPr lang="en-US" sz="1200" dirty="0" err="1"/>
              <a:t>συγχωνεύοντ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απ</a:t>
            </a:r>
            <a:r>
              <a:rPr lang="en-US" sz="1200" dirty="0" err="1"/>
              <a:t>ουσιάζουν</a:t>
            </a:r>
            <a:r>
              <a:rPr lang="en-US" sz="1200" dirty="0"/>
              <a:t>.</a:t>
            </a:r>
            <a:endParaRPr lang="el-G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(</a:t>
            </a:r>
            <a:r>
              <a:rPr lang="en-US" sz="1200" dirty="0"/>
              <a:t>acne </a:t>
            </a:r>
            <a:r>
              <a:rPr lang="en-US" sz="1200" dirty="0" err="1"/>
              <a:t>fulminans</a:t>
            </a:r>
            <a:r>
              <a:rPr lang="el-GR" sz="1200" dirty="0"/>
              <a:t>)</a:t>
            </a:r>
            <a:r>
              <a:rPr lang="en-US" sz="1200" dirty="0"/>
              <a:t>,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οξεί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οζίδι</a:t>
            </a:r>
            <a:r>
              <a:rPr lang="en-US" sz="1200" dirty="0"/>
              <a:t>α, </a:t>
            </a:r>
            <a:r>
              <a:rPr lang="en-US" sz="1200" dirty="0" err="1"/>
              <a:t>εύθρυ</a:t>
            </a:r>
            <a:r>
              <a:rPr lang="en-US" sz="1200" dirty="0"/>
              <a:t>π</a:t>
            </a:r>
            <a:r>
              <a:rPr lang="en-US" sz="1200" dirty="0" err="1"/>
              <a:t>τες</a:t>
            </a:r>
            <a:r>
              <a:rPr lang="en-US" sz="1200" dirty="0"/>
              <a:t> π</a:t>
            </a:r>
            <a:r>
              <a:rPr lang="en-US" sz="1200" dirty="0" err="1"/>
              <a:t>λάκες</a:t>
            </a:r>
            <a:r>
              <a:rPr lang="en-US" sz="1200" dirty="0"/>
              <a:t>,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έλκη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/>
              <a:t>Acne </a:t>
            </a:r>
            <a:r>
              <a:rPr lang="en-US" sz="1200" dirty="0" err="1"/>
              <a:t>excoriée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excoriée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σχετικά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π</a:t>
            </a:r>
            <a:r>
              <a:rPr lang="en-US" sz="1200" dirty="0" err="1"/>
              <a:t>ιες</a:t>
            </a:r>
            <a:r>
              <a:rPr lang="en-US" sz="1200" dirty="0"/>
              <a:t> </a:t>
            </a:r>
            <a:r>
              <a:rPr lang="en-US" sz="1200" dirty="0" err="1"/>
              <a:t>κωμωδίες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φλεγμονώδεις</a:t>
            </a:r>
            <a:r>
              <a:rPr lang="en-US" sz="1200" dirty="0"/>
              <a:t> β</a:t>
            </a:r>
            <a:r>
              <a:rPr lang="en-US" sz="1200" dirty="0" err="1"/>
              <a:t>λ</a:t>
            </a:r>
            <a:r>
              <a:rPr lang="en-US" sz="1200" dirty="0"/>
              <a:t>α</a:t>
            </a:r>
            <a:r>
              <a:rPr lang="en-US" sz="1200" dirty="0" err="1"/>
              <a:t>τίδες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συλλέγοντ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ολε</a:t>
            </a:r>
            <a:r>
              <a:rPr lang="en-US" sz="1200" dirty="0"/>
              <a:t>π</a:t>
            </a:r>
            <a:r>
              <a:rPr lang="en-US" sz="1200" dirty="0" err="1"/>
              <a:t>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χρόνι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εμμονή</a:t>
            </a:r>
            <a:r>
              <a:rPr lang="en-US" sz="1200" dirty="0"/>
              <a:t>, </a:t>
            </a:r>
            <a:r>
              <a:rPr lang="en-US" sz="1200" dirty="0" err="1"/>
              <a:t>οδηγώντ</a:t>
            </a:r>
            <a:r>
              <a:rPr lang="en-US" sz="1200" dirty="0"/>
              <a:t>α</a:t>
            </a:r>
            <a:r>
              <a:rPr lang="en-US" sz="1200" dirty="0" err="1"/>
              <a:t>ς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τηρείτ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συχνά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</a:t>
            </a:r>
            <a:r>
              <a:rPr lang="en-US" sz="1200" dirty="0" err="1"/>
              <a:t>όχι</a:t>
            </a:r>
            <a:r>
              <a:rPr lang="en-US" sz="1200" dirty="0"/>
              <a:t> π</a:t>
            </a:r>
            <a:r>
              <a:rPr lang="en-US" sz="1200" dirty="0" err="1"/>
              <a:t>άντ</a:t>
            </a:r>
            <a:r>
              <a:rPr lang="en-US" sz="1200" dirty="0"/>
              <a:t>α,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γυν</a:t>
            </a:r>
            <a:r>
              <a:rPr lang="en-US" sz="1200" dirty="0"/>
              <a:t>α</a:t>
            </a:r>
            <a:r>
              <a:rPr lang="en-US" sz="1200" dirty="0" err="1"/>
              <a:t>ίκες</a:t>
            </a:r>
            <a:r>
              <a:rPr lang="en-US" sz="1200" dirty="0"/>
              <a:t>.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συσχετιστεί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οκείμενη</a:t>
            </a:r>
            <a:r>
              <a:rPr lang="en-US" sz="1200" dirty="0"/>
              <a:t> </a:t>
            </a:r>
            <a:r>
              <a:rPr lang="en-US" sz="1200" dirty="0" err="1"/>
              <a:t>ψυχι</a:t>
            </a:r>
            <a:r>
              <a:rPr lang="en-US" sz="1200" dirty="0"/>
              <a:t>α</a:t>
            </a:r>
            <a:r>
              <a:rPr lang="en-US" sz="1200" dirty="0" err="1"/>
              <a:t>τρική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άνει</a:t>
            </a:r>
            <a:r>
              <a:rPr lang="en-US" sz="1200" dirty="0"/>
              <a:t> α</a:t>
            </a:r>
            <a:r>
              <a:rPr lang="en-US" sz="1200" dirty="0" err="1"/>
              <a:t>ντικ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θλι</a:t>
            </a:r>
            <a:r>
              <a:rPr lang="en-US" sz="1200" dirty="0"/>
              <a:t>π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ψυχοθερ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Βρεφική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β</a:t>
            </a:r>
            <a:r>
              <a:rPr lang="en-US" sz="1200" dirty="0" err="1"/>
              <a:t>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ξεκινά</a:t>
            </a:r>
            <a:r>
              <a:rPr lang="en-US" sz="1200" dirty="0"/>
              <a:t> </a:t>
            </a:r>
            <a:r>
              <a:rPr lang="en-US" sz="1200" dirty="0" err="1"/>
              <a:t>τυ</a:t>
            </a:r>
            <a:r>
              <a:rPr lang="en-US" sz="1200" dirty="0"/>
              <a:t>π</a:t>
            </a:r>
            <a:r>
              <a:rPr lang="en-US" sz="1200" dirty="0" err="1"/>
              <a:t>ικά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των</a:t>
            </a:r>
            <a:r>
              <a:rPr lang="en-US" sz="1200" dirty="0"/>
              <a:t> </a:t>
            </a:r>
            <a:r>
              <a:rPr lang="en-US" sz="1200" dirty="0" err="1"/>
              <a:t>τριών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έξι</a:t>
            </a:r>
            <a:r>
              <a:rPr lang="en-US" sz="1200" dirty="0"/>
              <a:t> </a:t>
            </a:r>
            <a:r>
              <a:rPr lang="en-US" sz="1200" dirty="0" err="1"/>
              <a:t>μηνών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ροκύ</a:t>
            </a:r>
            <a:r>
              <a:rPr lang="en-US" sz="1200" dirty="0"/>
              <a:t>π</a:t>
            </a:r>
            <a:r>
              <a:rPr lang="en-US" sz="1200" dirty="0" err="1"/>
              <a:t>τει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υξημέν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πα</a:t>
            </a:r>
            <a:r>
              <a:rPr lang="en-US" sz="1200" dirty="0" err="1"/>
              <a:t>ράγοντ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στ</a:t>
            </a:r>
            <a:r>
              <a:rPr lang="en-US" sz="1200" dirty="0"/>
              <a:t>α </a:t>
            </a:r>
            <a:r>
              <a:rPr lang="en-US" sz="1200" dirty="0" err="1"/>
              <a:t>κορίτσι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όρχεις</a:t>
            </a:r>
            <a:r>
              <a:rPr lang="en-US" sz="1200" dirty="0"/>
              <a:t> </a:t>
            </a:r>
            <a:r>
              <a:rPr lang="en-US" sz="1200" dirty="0" err="1"/>
              <a:t>στ</a:t>
            </a:r>
            <a:r>
              <a:rPr lang="en-US" sz="1200" dirty="0"/>
              <a:t>α α</a:t>
            </a:r>
            <a:r>
              <a:rPr lang="en-US" sz="1200" dirty="0" err="1"/>
              <a:t>γόρι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έφτουν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ενός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δύο</a:t>
            </a:r>
            <a:r>
              <a:rPr lang="en-US" sz="1200" dirty="0"/>
              <a:t> </a:t>
            </a:r>
            <a:r>
              <a:rPr lang="en-US" sz="1200" dirty="0" err="1"/>
              <a:t>ετών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συνοδεύετ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β</a:t>
            </a:r>
            <a:r>
              <a:rPr lang="en-US" sz="1200" dirty="0" err="1"/>
              <a:t>ελτίωση</a:t>
            </a:r>
            <a:r>
              <a:rPr lang="en-US" sz="1200" dirty="0"/>
              <a:t> </a:t>
            </a:r>
            <a:r>
              <a:rPr lang="en-US" sz="1200" dirty="0" err="1"/>
              <a:t>της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—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l-GR" sz="1200" dirty="0"/>
              <a:t>αιφνίδια εμφάνιση πολλαπλών</a:t>
            </a:r>
            <a:r>
              <a:rPr lang="en-US" sz="1200" dirty="0"/>
              <a:t>, </a:t>
            </a:r>
            <a:r>
              <a:rPr lang="en-US" sz="1200" dirty="0" err="1"/>
              <a:t>φλεγμονωδών</a:t>
            </a:r>
            <a:r>
              <a:rPr lang="en-US" sz="1200" dirty="0"/>
              <a:t> </a:t>
            </a:r>
            <a:r>
              <a:rPr lang="en-US" sz="1200" dirty="0" err="1"/>
              <a:t>οζιδίων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, </a:t>
            </a:r>
            <a:r>
              <a:rPr lang="en-US" sz="1200" dirty="0" err="1"/>
              <a:t>έλκη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ιμορρ</a:t>
            </a:r>
            <a:r>
              <a:rPr lang="en-US" sz="1200" dirty="0"/>
              <a:t>α</a:t>
            </a:r>
            <a:r>
              <a:rPr lang="en-US" sz="1200" dirty="0" err="1"/>
              <a:t>γικές</a:t>
            </a:r>
            <a:r>
              <a:rPr lang="en-US" sz="1200" dirty="0"/>
              <a:t> </a:t>
            </a:r>
            <a:r>
              <a:rPr lang="el-GR" sz="1200" dirty="0"/>
              <a:t>εφελκίδες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σ</a:t>
            </a:r>
            <a:r>
              <a:rPr lang="en-US" sz="1200" dirty="0"/>
              <a:t>π</a:t>
            </a:r>
            <a:r>
              <a:rPr lang="en-US" sz="1200" dirty="0" err="1"/>
              <a:t>άνι</a:t>
            </a:r>
            <a:r>
              <a:rPr lang="en-US" sz="1200" dirty="0"/>
              <a:t>α π</a:t>
            </a:r>
            <a:r>
              <a:rPr lang="en-US" sz="1200" dirty="0" err="1"/>
              <a:t>άθηση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ηρεάζει</a:t>
            </a:r>
            <a:r>
              <a:rPr lang="en-US" sz="1200" dirty="0"/>
              <a:t> </a:t>
            </a:r>
            <a:r>
              <a:rPr lang="en-US" sz="1200" dirty="0" err="1"/>
              <a:t>κυρίως</a:t>
            </a:r>
            <a:r>
              <a:rPr lang="en-US" sz="1200" dirty="0"/>
              <a:t> </a:t>
            </a:r>
            <a:r>
              <a:rPr lang="en-US" sz="1200" dirty="0" err="1"/>
              <a:t>έφη</a:t>
            </a:r>
            <a:r>
              <a:rPr lang="en-US" sz="1200" dirty="0"/>
              <a:t>β</a:t>
            </a:r>
            <a:r>
              <a:rPr lang="en-US" sz="1200" dirty="0" err="1"/>
              <a:t>ους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π</a:t>
            </a:r>
            <a:r>
              <a:rPr lang="en-US" sz="1200" dirty="0" err="1"/>
              <a:t>ροϋ</a:t>
            </a:r>
            <a:r>
              <a:rPr lang="en-US" sz="1200" dirty="0"/>
              <a:t>π</a:t>
            </a:r>
            <a:r>
              <a:rPr lang="en-US" sz="1200" dirty="0" err="1"/>
              <a:t>άρχουσ</a:t>
            </a:r>
            <a:r>
              <a:rPr lang="en-US" sz="1200" dirty="0"/>
              <a:t>α </a:t>
            </a:r>
            <a:r>
              <a:rPr lang="en-US" sz="1200" dirty="0" err="1"/>
              <a:t>κοινή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ροκληθεί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ισοτρετινοΐνη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α</a:t>
            </a:r>
            <a:r>
              <a:rPr lang="en-US" sz="1200" dirty="0" err="1"/>
              <a:t>υθόρμητ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πα</a:t>
            </a:r>
            <a:r>
              <a:rPr lang="en-US" sz="1200" dirty="0" err="1"/>
              <a:t>θογένει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σ</a:t>
            </a:r>
            <a:r>
              <a:rPr lang="en-US" sz="1200" dirty="0"/>
              <a:t>α</a:t>
            </a:r>
            <a:r>
              <a:rPr lang="en-US" sz="1200" dirty="0" err="1"/>
              <a:t>φής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α</a:t>
            </a:r>
            <a:r>
              <a:rPr lang="en-US" sz="1200" dirty="0" err="1"/>
              <a:t>φορούν</a:t>
            </a:r>
            <a:r>
              <a:rPr lang="en-US" sz="1200" dirty="0"/>
              <a:t> </a:t>
            </a:r>
            <a:r>
              <a:rPr lang="en-US" sz="1200" dirty="0" err="1"/>
              <a:t>τον</a:t>
            </a:r>
            <a:r>
              <a:rPr lang="en-US" sz="1200" dirty="0"/>
              <a:t> </a:t>
            </a:r>
            <a:r>
              <a:rPr lang="en-US" sz="1200" dirty="0" err="1"/>
              <a:t>κορμό</a:t>
            </a:r>
            <a:r>
              <a:rPr lang="en-US" sz="1200" dirty="0"/>
              <a:t>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άρχουν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λλού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συνδυ</a:t>
            </a:r>
            <a:r>
              <a:rPr lang="en-US" sz="1200" dirty="0"/>
              <a:t>α</a:t>
            </a:r>
            <a:r>
              <a:rPr lang="en-US" sz="1200" dirty="0" err="1"/>
              <a:t>σμό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(π.</a:t>
            </a:r>
            <a:r>
              <a:rPr lang="en-US" sz="1200" dirty="0" err="1"/>
              <a:t>χ</a:t>
            </a:r>
            <a:r>
              <a:rPr lang="en-US" sz="1200" dirty="0"/>
              <a:t>. π</a:t>
            </a:r>
            <a:r>
              <a:rPr lang="en-US" sz="1200" dirty="0" err="1"/>
              <a:t>υρετός</a:t>
            </a:r>
            <a:r>
              <a:rPr lang="en-US" sz="1200" dirty="0"/>
              <a:t>,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κουχί</a:t>
            </a:r>
            <a:r>
              <a:rPr lang="en-US" sz="1200" dirty="0"/>
              <a:t>α, </a:t>
            </a:r>
            <a:r>
              <a:rPr lang="el-GR" sz="1200" dirty="0"/>
              <a:t>μυαλγίες</a:t>
            </a:r>
            <a:r>
              <a:rPr lang="en-US" sz="1200" dirty="0"/>
              <a:t>, α</a:t>
            </a:r>
            <a:r>
              <a:rPr lang="en-US" sz="1200" dirty="0" err="1"/>
              <a:t>ρθρ</a:t>
            </a:r>
            <a:r>
              <a:rPr lang="en-US" sz="1200" dirty="0"/>
              <a:t>α</a:t>
            </a:r>
            <a:r>
              <a:rPr lang="en-US" sz="1200" dirty="0" err="1"/>
              <a:t>λγίες</a:t>
            </a:r>
            <a:r>
              <a:rPr lang="en-US" sz="1200" dirty="0"/>
              <a:t>), </a:t>
            </a:r>
            <a:r>
              <a:rPr lang="en-US" sz="1200" dirty="0" err="1"/>
              <a:t>οζώδες</a:t>
            </a:r>
            <a:r>
              <a:rPr lang="en-US" sz="1200" dirty="0"/>
              <a:t> </a:t>
            </a:r>
            <a:r>
              <a:rPr lang="en-US" sz="1200" dirty="0" err="1"/>
              <a:t>ερύθημ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χές</a:t>
            </a:r>
            <a:r>
              <a:rPr lang="el-GR" sz="1200" dirty="0"/>
              <a:t> σε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κτινολογικ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l-GR" sz="1200" dirty="0"/>
              <a:t>ευρήματα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π</a:t>
            </a:r>
            <a:r>
              <a:rPr lang="en-US" sz="1200" dirty="0" err="1"/>
              <a:t>ιθ</a:t>
            </a:r>
            <a:r>
              <a:rPr lang="en-US" sz="1200" dirty="0"/>
              <a:t>α</a:t>
            </a:r>
            <a:r>
              <a:rPr lang="en-US" sz="1200" dirty="0" err="1"/>
              <a:t>νές</a:t>
            </a:r>
            <a:r>
              <a:rPr lang="en-US" sz="1200" dirty="0"/>
              <a:t>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κές</a:t>
            </a:r>
            <a:r>
              <a:rPr lang="en-US" sz="1200" dirty="0"/>
              <a:t> </a:t>
            </a:r>
            <a:r>
              <a:rPr lang="el-GR" sz="1200" dirty="0"/>
              <a:t>ανωμαλίες </a:t>
            </a:r>
            <a:r>
              <a:rPr lang="en-US" sz="1200" dirty="0"/>
              <a:t>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άνουν</a:t>
            </a:r>
            <a:r>
              <a:rPr lang="en-US" sz="1200" dirty="0"/>
              <a:t> </a:t>
            </a:r>
            <a:r>
              <a:rPr lang="en-US" sz="1200" dirty="0" err="1"/>
              <a:t>λευκοκυττάρωση</a:t>
            </a:r>
            <a:r>
              <a:rPr lang="en-US" sz="1200" dirty="0"/>
              <a:t>, α</a:t>
            </a:r>
            <a:r>
              <a:rPr lang="en-US" sz="1200" dirty="0" err="1"/>
              <a:t>ν</a:t>
            </a:r>
            <a:r>
              <a:rPr lang="en-US" sz="1200" dirty="0"/>
              <a:t>α</a:t>
            </a:r>
            <a:r>
              <a:rPr lang="en-US" sz="1200" dirty="0" err="1"/>
              <a:t>ιμί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υξημένη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χύτητ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θίζησης</a:t>
            </a:r>
            <a:r>
              <a:rPr lang="en-US" sz="1200" dirty="0"/>
              <a:t> </a:t>
            </a:r>
            <a:r>
              <a:rPr lang="en-US" sz="1200" dirty="0" err="1"/>
              <a:t>ερυθρών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C-α</a:t>
            </a:r>
            <a:r>
              <a:rPr lang="en-US" sz="1200" dirty="0" err="1"/>
              <a:t>ντιδρώσ</a:t>
            </a:r>
            <a:r>
              <a:rPr lang="en-US" sz="1200" dirty="0"/>
              <a:t>α π</a:t>
            </a:r>
            <a:r>
              <a:rPr lang="en-US" sz="1200" dirty="0" err="1"/>
              <a:t>ρωτεΐνη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α</a:t>
            </a:r>
            <a:r>
              <a:rPr lang="en-US" sz="1200" dirty="0" err="1"/>
              <a:t>κτινογρ</a:t>
            </a:r>
            <a:r>
              <a:rPr lang="en-US" sz="1200" dirty="0"/>
              <a:t>α</a:t>
            </a:r>
            <a:r>
              <a:rPr lang="en-US" sz="1200" dirty="0" err="1"/>
              <a:t>φίες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απ</a:t>
            </a:r>
            <a:r>
              <a:rPr lang="en-US" sz="1200" dirty="0" err="1"/>
              <a:t>οκ</a:t>
            </a:r>
            <a:r>
              <a:rPr lang="en-US" sz="1200" dirty="0"/>
              <a:t>α</a:t>
            </a:r>
            <a:r>
              <a:rPr lang="en-US" sz="1200" dirty="0" err="1"/>
              <a:t>λύψουν</a:t>
            </a:r>
            <a:r>
              <a:rPr lang="en-US" sz="1200" dirty="0"/>
              <a:t> </a:t>
            </a:r>
            <a:r>
              <a:rPr lang="en-US" sz="1200" dirty="0" err="1"/>
              <a:t>οστεολυτικές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οστού</a:t>
            </a:r>
            <a:r>
              <a:rPr lang="en-US" sz="1200" dirty="0"/>
              <a:t>, </a:t>
            </a:r>
            <a:r>
              <a:rPr lang="en-US" sz="1200" dirty="0" err="1"/>
              <a:t>ιδι</a:t>
            </a:r>
            <a:r>
              <a:rPr lang="en-US" sz="1200" dirty="0"/>
              <a:t>α</a:t>
            </a:r>
            <a:r>
              <a:rPr lang="en-US" sz="1200" dirty="0" err="1"/>
              <a:t>ίτερ</a:t>
            </a:r>
            <a:r>
              <a:rPr lang="en-US" sz="1200" dirty="0"/>
              <a:t>α </a:t>
            </a:r>
            <a:r>
              <a:rPr lang="en-US" sz="1200" dirty="0" err="1"/>
              <a:t>στο</a:t>
            </a:r>
            <a:r>
              <a:rPr lang="en-US" sz="1200" dirty="0"/>
              <a:t> </a:t>
            </a:r>
            <a:r>
              <a:rPr lang="en-US" sz="1200" dirty="0" err="1"/>
              <a:t>στέρνο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κλείδες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ιερολ</a:t>
            </a:r>
            <a:r>
              <a:rPr lang="en-US" sz="1200" dirty="0"/>
              <a:t>α</a:t>
            </a:r>
            <a:r>
              <a:rPr lang="en-US" sz="1200" dirty="0" err="1"/>
              <a:t>γόνιες</a:t>
            </a:r>
            <a:r>
              <a:rPr lang="en-US" sz="1200" dirty="0"/>
              <a:t> α</a:t>
            </a:r>
            <a:r>
              <a:rPr lang="en-US" sz="1200" dirty="0" err="1"/>
              <a:t>ρθρώσεις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γοφούς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l-GR" sz="1200" dirty="0"/>
              <a:t>Νεογνική φλυκταίνωση</a:t>
            </a:r>
          </a:p>
          <a:p>
            <a:r>
              <a:rPr lang="el-GR" sz="1200" dirty="0"/>
              <a:t>Η νεογνική φλυκταίνωση (προηγουμένως ονομαζόταν νεογνική ακμή) εμφανίζεται με φλεγμονώδεις βλατίδες και φλύκταινες στο πρόσωπο απουσία φαγεσώρων. Η νεογνική φλυκταίνωση διαφέρει από τη βρεφική ακμή. Η νεογνική φλυκταίνωση εμφανίζεται μέσα στις πρώτες εβδομάδες της ζωής.</a:t>
            </a:r>
          </a:p>
          <a:p>
            <a:r>
              <a:rPr lang="el-GR" sz="1200" dirty="0"/>
              <a:t>Η βρεφική ακμή εμφανίζεται συνήθως γύρω στην ηλικία των τριών έως έξι μηνών. </a:t>
            </a:r>
          </a:p>
          <a:p>
            <a:endParaRPr lang="el-GR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75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Επαγγελματική ακμή και χλωρακμή– Φαγέσωρες, φλεγμονώδεις βλατίδες, φλύκταινες, οζίδια ή κύστεις μπορεί να εμφανιστούν ως αντίδραση στην έκθεση σε ορισμένες χημικές ουσίες, συμπεριλαμβανομένων των αδιάλυτων ελαίων κοπής, παραγώγων πίσσας και χλωριωμένων υδρογονανθράκων. </a:t>
            </a:r>
          </a:p>
          <a:p>
            <a:r>
              <a:rPr lang="el-GR" sz="1200" dirty="0"/>
              <a:t>"Χλωρακμή" είναι ο όρος που χρησιμοποιείται για να περιγράψει την ακμή που εμφανίζεται με την έκθεση σε χλωριωμένους υδρογονάνθρακες (π.χ. διοξίνη) μέσω διαδερμικής επαφής, εισπνοής ή κατάποσης. </a:t>
            </a:r>
          </a:p>
          <a:p>
            <a:r>
              <a:rPr lang="el-GR" sz="1200" dirty="0"/>
              <a:t>Κλινικά, η χλωρακμή χαρακτηρίζεται από μεγάλους, μονόμ</a:t>
            </a:r>
          </a:p>
          <a:p>
            <a:r>
              <a:rPr lang="el-GR" sz="1200" dirty="0"/>
              <a:t>ορφους φαγέσωρες με εξέλιξη σε σοβαρές φλεγμονώδεις και ουλωτικές βλάβες. Η χλωρακμή είναι πιο συχνή στο πρόσωπο, το λαιμό, τις μασχάλες και το όσχεο, αν και μπορεί να εμπλέκονται και άλλα σημεία. </a:t>
            </a:r>
            <a:r>
              <a:rPr lang="en-US" sz="1200" dirty="0"/>
              <a:t> </a:t>
            </a:r>
          </a:p>
          <a:p>
            <a:r>
              <a:rPr lang="el-GR" sz="1200" dirty="0"/>
              <a:t>Καλλυντικά ακμής</a:t>
            </a:r>
          </a:p>
          <a:p>
            <a:r>
              <a:rPr lang="el-GR" sz="1200" dirty="0"/>
              <a:t>Καλλυντικά προϊόντα που περιέχουν φαγεσωρογόνα συστατικά μπορούν να προκαλέσουν τον σχηματισμό αλλοιώσεων ακμής. </a:t>
            </a:r>
          </a:p>
          <a:p>
            <a:r>
              <a:rPr lang="el-GR" sz="1200" dirty="0"/>
              <a:t>Αυτός ο τύπος ακμής έχει μειωθεί καθώς τα προϊόντα που έχουν σχεδιαστεί για να είναι λιγότερο φαγεσωρογόνα έχουν γίνει ευρέως διαθέσιμα. </a:t>
            </a:r>
          </a:p>
          <a:p>
            <a:r>
              <a:rPr lang="el-GR" sz="1200" dirty="0"/>
              <a:t>Τα βαριά προϊόντα μαλλιών με βάση το λάδι εξακολουθούν να χρησιμοποιούνται ευρέως και μπορεί να συμβάλλουν στην ανάπτυξη ακμής στο μέτωπο (ακμή πομάδας).</a:t>
            </a:r>
          </a:p>
          <a:p>
            <a:r>
              <a:rPr lang="el-GR" sz="1200" dirty="0"/>
              <a:t>Οι ερεθιστικές αντιδράσεις σε καλλυντικά προϊόντα μπορούν επίσης να προκαλέσουν εξανθήματα που μοιάζουν με την κοινή ακμή. Μπορεί να εμφανιστούν φλεγμονώδεις βλατίδες ή φλύκταινες εντός ωρών μετά την εφαρμογή του διεγερτικού προϊόντος.</a:t>
            </a:r>
          </a:p>
          <a:p>
            <a:r>
              <a:rPr lang="el-GR" sz="1200" dirty="0"/>
              <a:t>Μηχανική ακμής</a:t>
            </a:r>
          </a:p>
          <a:p>
            <a:r>
              <a:rPr lang="el-GR" sz="1200" dirty="0"/>
              <a:t>Φθαρμένα αντικείμενα, όπως ζιβάγκο, ιμάντες στηθόδεσμου, επιθέματα ώμου, ορθοπεδικοί γύψοι και αθλητικά κράνη, μπορεί να ερεθίσουν τα τριχοθυλάκια, διεγείροντας το σχηματισμό κωμωδίας.</a:t>
            </a:r>
          </a:p>
          <a:p>
            <a:endParaRPr lang="el-GR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105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FBE8-6D4B-4544-BA8D-868AA1D0D5D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26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4674-BD3A-5642-9780-3BC5CB30B26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96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27F7-632D-DD43-8FC7-7C6357567F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27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DC0B-698C-0E45-8407-0D073C2309F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33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5C3F-5547-EC4D-8AE6-76E77AA9276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14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B73F-CE24-494C-B3C4-E64F9DDF18D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9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8E48-142D-EF4C-AB65-8F69D74143E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53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15BA-025D-E549-9209-8BD81DDA9F1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28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969B-69E0-1647-A600-1CDF7093E44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313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B791-3968-9E4E-B4E7-DEFE85C3DC6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3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FAC1-5D0A-9643-877C-3258E15D259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06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BC26F9E-1E55-F94D-9272-D4EFAC8760C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975" y="1916113"/>
            <a:ext cx="9302750" cy="22447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ΚΟΙΝΗ ΑΚΜΗ</a:t>
            </a: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ΡΟΔΟΧΡΟΥΣ ΝΟΣΟΣ</a:t>
            </a: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ΔΙΑΠΥΗΤΙΚΗ ΙΔΡΩΤΑΔΕΝΙΤΙΔΑ</a:t>
            </a: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63" y="3692525"/>
            <a:ext cx="8650287" cy="24733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Αικατερίνη Η. Λιάκου,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MD, PhD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Επιστημονική Συνεργάτιδα ΕΚΠΑ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Α’ Πανεπιστημιακή Κλινική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Αφροδισίων και Δερματικών Νόσων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Clinical Assistant Professor, University of Nicosia Medical School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46075"/>
            <a:ext cx="41798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04_SYGGROS_LOGO-300x18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76213"/>
            <a:ext cx="28035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2025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Αιτιοπαθογένεια</a:t>
            </a:r>
            <a:endParaRPr lang="en-US" sz="3200" dirty="0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Αλληλουχία γεγονότων</a:t>
            </a:r>
            <a:r>
              <a:rPr lang="en-US" sz="1800" dirty="0">
                <a:latin typeface="Calibri" charset="0"/>
              </a:rPr>
              <a:t>: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Συσσώρευση σμήγματος και κερατίνης.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Μετατροπή του μικροφαγέσωρα σε κλειστό φαγέσωρα.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Διάταση του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Ρήξη του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Σχηματισμός - κατά συνέπεια- ενός ανοικτού φαγέσωρα.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συσσώρευση κερατινοκυττάρων, η οξείδωση των λιπιδίων και η μελανίνη συμβάλλουν στη μελάγχρωση του ανοιχτού φαγέσωρα.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59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Αιτιοπαθογένεια</a:t>
            </a:r>
            <a:endParaRPr lang="en-US" sz="3200" dirty="0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79302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Αλληλουχία γεγονότων</a:t>
            </a:r>
            <a:r>
              <a:rPr lang="en-US" sz="1800" dirty="0">
                <a:latin typeface="Calibri" charset="0"/>
              </a:rPr>
              <a:t>: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ρήξη του τριχοθυλακίου απελευθερώνει μικροοργανισμούς, προφλεγμονώδη λιπίδια και κερατίνη στο περιβάλλον χόριο, οδηγώντας σε δημιουργία φλεγμονής και σχηματισμό οζιδίων.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ανοσολογική αντίδραση στο C. </a:t>
            </a:r>
            <a:r>
              <a:rPr lang="en-US" sz="1800" dirty="0">
                <a:latin typeface="Calibri" charset="0"/>
              </a:rPr>
              <a:t>a</a:t>
            </a:r>
            <a:r>
              <a:rPr lang="el-GR" sz="1800" dirty="0">
                <a:latin typeface="Calibri" charset="0"/>
              </a:rPr>
              <a:t>cnes οδηγεί στην ανάπτυξη φλεγμονωδών βλατίδων και φλυκταίνων.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10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63278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Οι πρωταρχικές κλινικές βλάβες της ακμής περιλαμβάνουν τους κλειστούς φαγέσωρες («λευκά στίγματα»), και τους ανοικτούς φαγέσωρες ("μαύρα στίγματα»).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6" y="2060848"/>
            <a:ext cx="8413102" cy="3240360"/>
            <a:chOff x="395536" y="2060848"/>
            <a:chExt cx="8413102" cy="3240360"/>
          </a:xfrm>
        </p:grpSpPr>
        <p:grpSp>
          <p:nvGrpSpPr>
            <p:cNvPr id="4" name="Group 3"/>
            <p:cNvGrpSpPr/>
            <p:nvPr/>
          </p:nvGrpSpPr>
          <p:grpSpPr>
            <a:xfrm>
              <a:off x="395536" y="2060848"/>
              <a:ext cx="8413102" cy="3240360"/>
              <a:chOff x="395536" y="2060848"/>
              <a:chExt cx="8413102" cy="324036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95536" y="2204864"/>
                <a:ext cx="8413102" cy="3096344"/>
                <a:chOff x="395536" y="2204864"/>
                <a:chExt cx="8413102" cy="3096344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95536" y="2204864"/>
                  <a:ext cx="8413102" cy="3096344"/>
                  <a:chOff x="395536" y="2204864"/>
                  <a:chExt cx="8413102" cy="3096344"/>
                </a:xfrm>
              </p:grpSpPr>
              <p:pic>
                <p:nvPicPr>
                  <p:cNvPr id="10" name="Picture 9" descr="Pathogenesisacnevulgaris.jpe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1136" b="33369"/>
                  <a:stretch/>
                </p:blipFill>
                <p:spPr>
                  <a:xfrm>
                    <a:off x="3131840" y="2204864"/>
                    <a:ext cx="5676798" cy="309634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 descr="Pathogenesisacnevulgaris.jpe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224" b="69164"/>
                  <a:stretch/>
                </p:blipFill>
                <p:spPr>
                  <a:xfrm>
                    <a:off x="395536" y="2530660"/>
                    <a:ext cx="2592288" cy="274334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755576" y="2564904"/>
                  <a:ext cx="1728192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b="1" dirty="0">
                      <a:solidFill>
                        <a:schemeClr val="tx1"/>
                      </a:solidFill>
                    </a:rPr>
                    <a:t>Κλειστός φαγέσωρας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3707904" y="2132856"/>
                <a:ext cx="2304256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100" b="1" dirty="0">
                  <a:solidFill>
                    <a:schemeClr val="tx1"/>
                  </a:solidFill>
                </a:endParaRPr>
              </a:p>
              <a:p>
                <a:endParaRPr lang="el-GR" sz="1100" b="1" dirty="0">
                  <a:solidFill>
                    <a:schemeClr val="tx1"/>
                  </a:solidFill>
                </a:endParaRPr>
              </a:p>
              <a:p>
                <a:r>
                  <a:rPr lang="el-GR" sz="1100" b="1" dirty="0">
                    <a:solidFill>
                      <a:schemeClr val="tx1"/>
                    </a:solidFill>
                  </a:rPr>
                  <a:t>Ανοικτός φαγέσωρας          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56176" y="2060848"/>
                <a:ext cx="259228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100" b="1" dirty="0">
                    <a:solidFill>
                      <a:schemeClr val="tx1"/>
                    </a:solidFill>
                  </a:rPr>
                  <a:t>Φλεγμονώδης αντίδραση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228184" y="2420888"/>
              <a:ext cx="2232248" cy="2693913"/>
              <a:chOff x="6228184" y="2420888"/>
              <a:chExt cx="2232248" cy="269391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452320" y="2420888"/>
                <a:ext cx="936104" cy="246221"/>
              </a:xfrm>
              <a:prstGeom prst="rect">
                <a:avLst/>
              </a:prstGeom>
              <a:solidFill>
                <a:srgbClr val="E6E0E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Βακτήρια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76256" y="2884874"/>
                <a:ext cx="144016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Χημειοτακτικοί παράγοντες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68344" y="4653136"/>
                <a:ext cx="792088" cy="400110"/>
              </a:xfrm>
              <a:prstGeom prst="rect">
                <a:avLst/>
              </a:prstGeom>
              <a:solidFill>
                <a:srgbClr val="E6E0E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Τριχοειδές αγγείο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28184" y="4653136"/>
                <a:ext cx="504056" cy="461665"/>
              </a:xfrm>
              <a:prstGeom prst="rect">
                <a:avLst/>
              </a:prstGeom>
              <a:solidFill>
                <a:srgbClr val="E6E0E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800" dirty="0">
                    <a:solidFill>
                      <a:schemeClr val="tx1"/>
                    </a:solidFill>
                  </a:rPr>
                  <a:t>Υδρολυτικά ένζυμα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994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Οι πρωταρχικές κλινικές βλάβες της ακμής περιλαμβάνουν τους κλειστούς φαγέσωρες («λευκά στίγματα»), και τους ανοικτούς φαγέσωρες ("μαύρα στίγματα»).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512" y="2276872"/>
            <a:ext cx="4637137" cy="3456384"/>
            <a:chOff x="-36512" y="1988840"/>
            <a:chExt cx="4637137" cy="3456384"/>
          </a:xfrm>
        </p:grpSpPr>
        <p:pic>
          <p:nvPicPr>
            <p:cNvPr id="4" name="Picture 3" descr="Acneclosedcomedones mild acne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1988840"/>
              <a:ext cx="4637137" cy="3456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971600" y="5085184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Κλειστοί φαγέσωρες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16016" y="2276872"/>
            <a:ext cx="4427984" cy="3456384"/>
            <a:chOff x="4716016" y="1988840"/>
            <a:chExt cx="4427984" cy="3456384"/>
          </a:xfrm>
        </p:grpSpPr>
        <p:pic>
          <p:nvPicPr>
            <p:cNvPr id="3" name="Picture 2" descr="Acnevulgarisopencomedons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7"/>
            <a:stretch/>
          </p:blipFill>
          <p:spPr>
            <a:xfrm>
              <a:off x="4716016" y="1988840"/>
              <a:ext cx="4427984" cy="3456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652120" y="510667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Ανοικτοί φαγέσωρες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85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Μετέπειτα εξελίσσσονται σε φλεγμονώδεις βλατίδες, φλυκταινίδια και οζίδια.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0781" y="6784293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486" name="Group 20485"/>
          <p:cNvGrpSpPr/>
          <p:nvPr/>
        </p:nvGrpSpPr>
        <p:grpSpPr>
          <a:xfrm>
            <a:off x="3563888" y="3212976"/>
            <a:ext cx="6048672" cy="3263012"/>
            <a:chOff x="3563888" y="3212976"/>
            <a:chExt cx="6048672" cy="3263012"/>
          </a:xfrm>
        </p:grpSpPr>
        <p:grpSp>
          <p:nvGrpSpPr>
            <p:cNvPr id="28" name="Group 27"/>
            <p:cNvGrpSpPr/>
            <p:nvPr/>
          </p:nvGrpSpPr>
          <p:grpSpPr>
            <a:xfrm>
              <a:off x="3563888" y="3212976"/>
              <a:ext cx="6048672" cy="3263012"/>
              <a:chOff x="3563888" y="3212976"/>
              <a:chExt cx="6048672" cy="326301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63888" y="3212976"/>
                <a:ext cx="6048672" cy="3168352"/>
                <a:chOff x="3563888" y="3212976"/>
                <a:chExt cx="6048672" cy="316835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563888" y="3212976"/>
                  <a:ext cx="6048672" cy="3168352"/>
                  <a:chOff x="3563888" y="3212976"/>
                  <a:chExt cx="6048672" cy="3168352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3563888" y="3212976"/>
                    <a:ext cx="6048672" cy="3168352"/>
                    <a:chOff x="3563888" y="3212976"/>
                    <a:chExt cx="6048672" cy="3168352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4013589" y="3212976"/>
                      <a:ext cx="5598971" cy="3168352"/>
                      <a:chOff x="4013589" y="3140968"/>
                      <a:chExt cx="5598971" cy="3168352"/>
                    </a:xfrm>
                  </p:grpSpPr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4013589" y="3284984"/>
                        <a:ext cx="5598971" cy="3024336"/>
                        <a:chOff x="4013589" y="3284984"/>
                        <a:chExt cx="5598971" cy="3024336"/>
                      </a:xfrm>
                    </p:grpSpPr>
                    <p:pic>
                      <p:nvPicPr>
                        <p:cNvPr id="12" name="Picture 11" descr="Pathogenesisacnevulgaris.jpeg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6206"/>
                        <a:stretch/>
                      </p:blipFill>
                      <p:spPr>
                        <a:xfrm>
                          <a:off x="4013589" y="3429000"/>
                          <a:ext cx="5546390" cy="288032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" name="TextBox 3"/>
                        <p:cNvSpPr txBox="1"/>
                        <p:nvPr/>
                      </p:nvSpPr>
                      <p:spPr>
                        <a:xfrm>
                          <a:off x="8532440" y="3284984"/>
                          <a:ext cx="1080120" cy="58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/>
                            <a:t>      </a:t>
                          </a:r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5004048" y="3140968"/>
                        <a:ext cx="459160" cy="5847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dirty="0"/>
                          <a:t>      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563888" y="4653136"/>
                      <a:ext cx="1872208" cy="76944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Φλεγμονώδης αντίδραση και ρήξη του τριχοθυλακίου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6228184" y="3573017"/>
                    <a:ext cx="2232248" cy="2570801"/>
                    <a:chOff x="6228184" y="3573017"/>
                    <a:chExt cx="2232248" cy="2570801"/>
                  </a:xfrm>
                </p:grpSpPr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300192" y="3573017"/>
                      <a:ext cx="936104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Μακροφάγα</a:t>
                      </a: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7596336" y="3861049"/>
                      <a:ext cx="864096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Βακτήρια</a:t>
                      </a: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6444208" y="3789620"/>
                      <a:ext cx="1296144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Πλασματοκύτταρα</a:t>
                      </a: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308304" y="4509120"/>
                      <a:ext cx="648072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Αντίσωμα</a:t>
                      </a: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7668344" y="4293096"/>
                      <a:ext cx="792088" cy="2154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Συμπλήρωμα    </a:t>
                      </a: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7740352" y="4653136"/>
                      <a:ext cx="720080" cy="4616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Χημειοτακτικοί παράγοντες</a:t>
                      </a: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7956376" y="5805264"/>
                      <a:ext cx="504056" cy="3385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Τριχο</a:t>
                      </a:r>
                    </a:p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ειδές</a:t>
                      </a: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6948264" y="5301208"/>
                      <a:ext cx="864096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Ουδετέροφιλο</a:t>
                      </a: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6228184" y="5178678"/>
                      <a:ext cx="720080" cy="3385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Υδρολυτικά ένζυμα</a:t>
                      </a:r>
                    </a:p>
                  </p:txBody>
                </p:sp>
              </p:grp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8388424" y="3501008"/>
                  <a:ext cx="864096" cy="280076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5364088" y="3429000"/>
                <a:ext cx="216024" cy="30469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p:grpSp>
        <p:cxnSp>
          <p:nvCxnSpPr>
            <p:cNvPr id="20484" name="Straight Connector 20483"/>
            <p:cNvCxnSpPr/>
            <p:nvPr/>
          </p:nvCxnSpPr>
          <p:spPr>
            <a:xfrm>
              <a:off x="5580112" y="3501008"/>
              <a:ext cx="2952328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Picture 38" descr="Untitl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40768"/>
            <a:ext cx="5681472" cy="3243072"/>
          </a:xfrm>
          <a:prstGeom prst="rect">
            <a:avLst/>
          </a:prstGeom>
        </p:spPr>
      </p:pic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18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63278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Μετέπειτα εξελίσσσονται σε φλεγμονώδεις βλατίδες</a:t>
            </a:r>
            <a:r>
              <a:rPr lang="en-US" sz="1800" dirty="0">
                <a:latin typeface="Calibri" charset="0"/>
              </a:rPr>
              <a:t> </a:t>
            </a:r>
            <a:r>
              <a:rPr lang="el-GR" sz="1800" dirty="0">
                <a:latin typeface="Calibri" charset="0"/>
              </a:rPr>
              <a:t>και φλυκταινίδια. 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47195" y="1844823"/>
            <a:ext cx="9227707" cy="3385831"/>
            <a:chOff x="-47195" y="1844823"/>
            <a:chExt cx="9227707" cy="3385831"/>
          </a:xfrm>
        </p:grpSpPr>
        <p:grpSp>
          <p:nvGrpSpPr>
            <p:cNvPr id="14" name="Group 13"/>
            <p:cNvGrpSpPr/>
            <p:nvPr/>
          </p:nvGrpSpPr>
          <p:grpSpPr>
            <a:xfrm>
              <a:off x="-47195" y="1844823"/>
              <a:ext cx="9227707" cy="3385831"/>
              <a:chOff x="-36512" y="1844823"/>
              <a:chExt cx="9227707" cy="3385831"/>
            </a:xfrm>
          </p:grpSpPr>
          <p:pic>
            <p:nvPicPr>
              <p:cNvPr id="2" name="Picture 1" descr="Inflammatoryacne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"/>
              <a:stretch/>
            </p:blipFill>
            <p:spPr>
              <a:xfrm>
                <a:off x="4932040" y="1844824"/>
                <a:ext cx="4259155" cy="33843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 descr="Acnemixedtyp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1844823"/>
                <a:ext cx="4835219" cy="33858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043608" y="486916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Φλεγμονώδεις βλατίδες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8144" y="486916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Φλυκταινίδια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23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07294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Μετέπειτα εξελίσσσονται σε οζίδια. 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1720" y="1844824"/>
            <a:ext cx="5112568" cy="3960440"/>
            <a:chOff x="1907704" y="1844824"/>
            <a:chExt cx="5486400" cy="4191000"/>
          </a:xfrm>
        </p:grpSpPr>
        <p:pic>
          <p:nvPicPr>
            <p:cNvPr id="12" name="Picture 11" descr="Acnenodules severe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844824"/>
              <a:ext cx="5486400" cy="4191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144076" y="5682734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Οζίδια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58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Αιτιοπαθογένεια</a:t>
            </a:r>
            <a:endParaRPr lang="en-US" sz="3200" dirty="0">
              <a:latin typeface="Calibri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Λοιποί επιβαρυντικοί παράγοντες</a:t>
            </a:r>
            <a:r>
              <a:rPr lang="en-US" sz="1800" dirty="0">
                <a:latin typeface="Calibri" charset="0"/>
              </a:rPr>
              <a:t>: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Τραύμα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Διατροφή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Κατανάλωση γάλακτος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Κατανάλωση σοκολάτας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Ψυχολογικό σ</a:t>
            </a:r>
            <a:r>
              <a:rPr lang="en-US" sz="1800" dirty="0" err="1">
                <a:latin typeface="Calibri" charset="0"/>
              </a:rPr>
              <a:t>τρες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latin typeface="Calibri" charset="0"/>
              </a:rPr>
              <a:t>Αντίστ</a:t>
            </a:r>
            <a:r>
              <a:rPr lang="en-US" sz="1800" dirty="0">
                <a:latin typeface="Calibri" charset="0"/>
              </a:rPr>
              <a:t>α</a:t>
            </a:r>
            <a:r>
              <a:rPr lang="en-US" sz="1800" dirty="0" err="1">
                <a:latin typeface="Calibri" charset="0"/>
              </a:rPr>
              <a:t>ση</a:t>
            </a:r>
            <a:r>
              <a:rPr lang="en-US" sz="1800" dirty="0">
                <a:latin typeface="Calibri" charset="0"/>
              </a:rPr>
              <a:t> </a:t>
            </a:r>
            <a:r>
              <a:rPr lang="en-US" sz="1800" dirty="0" err="1">
                <a:latin typeface="Calibri" charset="0"/>
              </a:rPr>
              <a:t>στην</a:t>
            </a:r>
            <a:r>
              <a:rPr lang="en-US" sz="1800" dirty="0">
                <a:latin typeface="Calibri" charset="0"/>
              </a:rPr>
              <a:t> </a:t>
            </a:r>
            <a:r>
              <a:rPr lang="en-US" sz="1800" dirty="0" err="1">
                <a:latin typeface="Calibri" charset="0"/>
              </a:rPr>
              <a:t>ινσουλίνη</a:t>
            </a:r>
            <a:endParaRPr lang="en-US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Δείκτης</a:t>
            </a:r>
            <a:r>
              <a:rPr lang="en-US" sz="1800" dirty="0"/>
              <a:t> </a:t>
            </a:r>
            <a:r>
              <a:rPr lang="en-US" sz="1800" dirty="0" err="1"/>
              <a:t>μάζ</a:t>
            </a:r>
            <a:r>
              <a:rPr lang="en-US" sz="1800" dirty="0"/>
              <a:t>α</a:t>
            </a:r>
            <a:r>
              <a:rPr lang="en-US" sz="1800" dirty="0" err="1"/>
              <a:t>ς</a:t>
            </a:r>
            <a:r>
              <a:rPr lang="en-US" sz="1800" dirty="0"/>
              <a:t> </a:t>
            </a:r>
            <a:r>
              <a:rPr lang="en-US" sz="1800" dirty="0" err="1"/>
              <a:t>σώμ</a:t>
            </a:r>
            <a:r>
              <a:rPr lang="en-US" sz="1800" dirty="0"/>
              <a:t>α</a:t>
            </a:r>
            <a:r>
              <a:rPr lang="en-US" sz="1800" dirty="0" err="1"/>
              <a:t>τος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ΚΛΙΝΙΚΗ ΕΙΚΟΝΑ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7992888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dirty="0"/>
              <a:t>Φαγεσωρική ακμή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b="1" dirty="0"/>
              <a:t>Κλειστοί φαγέσωρες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Μη φλεγμονώδεις, &lt;5 mm, λείες, θολωτές, βλατίδες στο χρώμα του δέρματος, υπόλευκες ή γκριζωπές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b="1" dirty="0"/>
              <a:t>Ανοικτοί φαγέσωρες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Μη φλεγμονώδεις, βλατίδες &lt;5 mm με κεντρικό, διευρυμένο, τριχοθυλακικό στόμιο, που περιέχει γκρι, καφέ ή μαύρο υπερκερατωσικό υλικό.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9592" y="3670388"/>
            <a:ext cx="6209632" cy="2350900"/>
            <a:chOff x="899592" y="3284984"/>
            <a:chExt cx="6209632" cy="2350900"/>
          </a:xfrm>
        </p:grpSpPr>
        <p:grpSp>
          <p:nvGrpSpPr>
            <p:cNvPr id="8" name="Group 7"/>
            <p:cNvGrpSpPr/>
            <p:nvPr/>
          </p:nvGrpSpPr>
          <p:grpSpPr>
            <a:xfrm>
              <a:off x="899592" y="3284987"/>
              <a:ext cx="3888432" cy="2329052"/>
              <a:chOff x="768912" y="3315696"/>
              <a:chExt cx="2736304" cy="1663005"/>
            </a:xfrm>
          </p:grpSpPr>
          <p:pic>
            <p:nvPicPr>
              <p:cNvPr id="9" name="Picture 8" descr="Acneclosedcomedones mild acne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04" t="38388" r="35955" b="13498"/>
              <a:stretch/>
            </p:blipFill>
            <p:spPr>
              <a:xfrm>
                <a:off x="1285225" y="3315696"/>
                <a:ext cx="1648114" cy="16630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68912" y="4703917"/>
                <a:ext cx="2736304" cy="21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Κλειστοί φαγέσωρες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11960" y="3284984"/>
              <a:ext cx="2897264" cy="2350900"/>
              <a:chOff x="4511993" y="2136477"/>
              <a:chExt cx="2736304" cy="2177022"/>
            </a:xfrm>
          </p:grpSpPr>
          <p:pic>
            <p:nvPicPr>
              <p:cNvPr id="12" name="Picture 11" descr="Acnevulgarisopencomedons.jpe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4271" r="49768" b="32743"/>
              <a:stretch/>
            </p:blipFill>
            <p:spPr>
              <a:xfrm>
                <a:off x="4716017" y="2136477"/>
                <a:ext cx="2314922" cy="2177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511993" y="3985292"/>
                <a:ext cx="2736304" cy="285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Ανοικτοί φαγέσωρες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499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ΚΟΙΝΗ ΑΚΜΗ</a:t>
            </a:r>
            <a:br>
              <a:rPr lang="el-G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(ACNE VULGARIS)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dirty="0"/>
              <a:t>Βλατιδοφλυκταινώδης ακμή</a:t>
            </a:r>
            <a:r>
              <a:rPr lang="en-US" sz="1800" b="1" dirty="0"/>
              <a:t>:</a:t>
            </a:r>
            <a:endParaRPr lang="el-GR" sz="18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Φλεγμονώδεις, σχετικά επιφανειακές βλατίδες και φλύκταινες, τυπικά &lt;5 mm σε διάμετρο.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dirty="0"/>
              <a:t>Οζιδιοκυστική ακμή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Εν τω βάθει, φλεγμονώδεις, συχνά ευαίσθητες, μεγάλες βλατίδες (≥5 </a:t>
            </a:r>
            <a:r>
              <a:rPr lang="en-US" sz="1800" dirty="0"/>
              <a:t>m</a:t>
            </a:r>
            <a:r>
              <a:rPr lang="el-GR" sz="1800" dirty="0"/>
              <a:t>m) ή οζίδια (≥1 cm).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Οι αληθινές κύστεις είναι σπάνιες.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7584" y="3751507"/>
            <a:ext cx="7128792" cy="2413797"/>
            <a:chOff x="1043608" y="3573016"/>
            <a:chExt cx="7128792" cy="2413797"/>
          </a:xfrm>
        </p:grpSpPr>
        <p:grpSp>
          <p:nvGrpSpPr>
            <p:cNvPr id="2" name="Group 1"/>
            <p:cNvGrpSpPr/>
            <p:nvPr/>
          </p:nvGrpSpPr>
          <p:grpSpPr>
            <a:xfrm>
              <a:off x="1043608" y="3573016"/>
              <a:ext cx="3888432" cy="2412572"/>
              <a:chOff x="1043608" y="3573016"/>
              <a:chExt cx="3888432" cy="2412572"/>
            </a:xfrm>
          </p:grpSpPr>
          <p:pic>
            <p:nvPicPr>
              <p:cNvPr id="8" name="Picture 7" descr="Inflammatoryacne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2" r="29783" b="28714"/>
              <a:stretch/>
            </p:blipFill>
            <p:spPr>
              <a:xfrm>
                <a:off x="1547664" y="3573016"/>
                <a:ext cx="2842617" cy="24125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43608" y="5641503"/>
                <a:ext cx="3888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Βλατιδοφλυκαινίδια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283968" y="3573016"/>
              <a:ext cx="3888432" cy="2413797"/>
              <a:chOff x="4283968" y="3573016"/>
              <a:chExt cx="3888432" cy="2413797"/>
            </a:xfrm>
          </p:grpSpPr>
          <p:pic>
            <p:nvPicPr>
              <p:cNvPr id="9" name="Picture 8" descr="Acnenodules severe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57" t="17420" r="12072" b="13916"/>
              <a:stretch/>
            </p:blipFill>
            <p:spPr>
              <a:xfrm>
                <a:off x="4788024" y="3573016"/>
                <a:ext cx="2880320" cy="24137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283968" y="5641503"/>
                <a:ext cx="3888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Οζίδια- κύστεις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69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/>
              <a:t>Παροδικές ή μόνιμες βλάβες μετά την αποδρομή της ενεργού ακμής</a:t>
            </a:r>
            <a:r>
              <a:rPr lang="en-US" sz="1800" dirty="0"/>
              <a:t>: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Μεταφλεγμονώδης υπερμελάγχρωση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Ουλές (ατροφικές ουλές, χηλοειδή)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468560" y="2636912"/>
            <a:ext cx="10009112" cy="3240361"/>
            <a:chOff x="-468560" y="2636912"/>
            <a:chExt cx="10009112" cy="3240361"/>
          </a:xfrm>
        </p:grpSpPr>
        <p:grpSp>
          <p:nvGrpSpPr>
            <p:cNvPr id="5" name="Group 4"/>
            <p:cNvGrpSpPr/>
            <p:nvPr/>
          </p:nvGrpSpPr>
          <p:grpSpPr>
            <a:xfrm>
              <a:off x="107504" y="2636912"/>
              <a:ext cx="8900552" cy="3240361"/>
              <a:chOff x="-2716592" y="2420888"/>
              <a:chExt cx="8900552" cy="3240361"/>
            </a:xfrm>
          </p:grpSpPr>
          <p:pic>
            <p:nvPicPr>
              <p:cNvPr id="2" name="Picture 1" descr="Keloidsfromacne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42" t="7524" r="21552" b="13541"/>
              <a:stretch/>
            </p:blipFill>
            <p:spPr>
              <a:xfrm>
                <a:off x="3332080" y="2420889"/>
                <a:ext cx="2851880" cy="3240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" name="Picture 2" descr="Acnescars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9" t="10406" r="21553" b="6465"/>
              <a:stretch/>
            </p:blipFill>
            <p:spPr>
              <a:xfrm>
                <a:off x="163728" y="2420888"/>
                <a:ext cx="2952328" cy="3240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 descr="postinflammatory-pigmentation-acne-1924308b92154ec78137f2a72212859c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46" t="29491" r="29907" b="19145"/>
              <a:stretch/>
            </p:blipFill>
            <p:spPr>
              <a:xfrm>
                <a:off x="-2716592" y="2420888"/>
                <a:ext cx="2664296" cy="3240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483768" y="530120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Ατροφικές ουλές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468560" y="5354052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rgbClr val="CCFFCC"/>
                  </a:solidFill>
                </a:rPr>
                <a:t>Μεταφλεγμονώδης </a:t>
              </a:r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υπερμελάγχρωση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120" y="530120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Χηλοειδή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83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Κλινικές παραλλαγές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Συρρέουσα ακμή (</a:t>
            </a:r>
            <a:r>
              <a:rPr lang="en-US" sz="1800" dirty="0"/>
              <a:t>acne </a:t>
            </a:r>
            <a:r>
              <a:rPr lang="en-US" sz="1800" dirty="0" err="1"/>
              <a:t>conglobata</a:t>
            </a:r>
            <a:r>
              <a:rPr lang="el-GR" sz="1800" dirty="0"/>
              <a:t>)</a:t>
            </a:r>
            <a:r>
              <a:rPr lang="en-US" sz="1800" dirty="0"/>
              <a:t> </a:t>
            </a: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Κεραυνοβόλος ακμή (</a:t>
            </a:r>
            <a:r>
              <a:rPr lang="en-US" sz="1800" dirty="0"/>
              <a:t>acne </a:t>
            </a:r>
            <a:r>
              <a:rPr lang="en-US" sz="1800" dirty="0" err="1"/>
              <a:t>fulminans</a:t>
            </a:r>
            <a:r>
              <a:rPr lang="el-GR" sz="18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Τραυματική ακμή (</a:t>
            </a:r>
            <a:r>
              <a:rPr lang="en-US" sz="1800" dirty="0"/>
              <a:t>acne </a:t>
            </a:r>
            <a:r>
              <a:rPr lang="en-US" sz="1800" dirty="0" err="1"/>
              <a:t>excoriée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468560" y="3140968"/>
            <a:ext cx="9793088" cy="2133790"/>
            <a:chOff x="-468560" y="3140968"/>
            <a:chExt cx="9793088" cy="2133790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3140968"/>
              <a:ext cx="8352928" cy="2133790"/>
              <a:chOff x="251520" y="3140968"/>
              <a:chExt cx="8352928" cy="213379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22019" r="11937"/>
              <a:stretch/>
            </p:blipFill>
            <p:spPr>
              <a:xfrm>
                <a:off x="251520" y="3140968"/>
                <a:ext cx="2516306" cy="2133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 l="5341" t="1" r="8882" b="8189"/>
              <a:stretch/>
            </p:blipFill>
            <p:spPr>
              <a:xfrm>
                <a:off x="2987824" y="3140968"/>
                <a:ext cx="2995764" cy="21337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4" descr="acne excoriee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32" b="14589"/>
              <a:stretch/>
            </p:blipFill>
            <p:spPr>
              <a:xfrm>
                <a:off x="6156176" y="3140968"/>
                <a:ext cx="2448272" cy="211984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-468560" y="4725144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Συρρέουσα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4725144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Κεραυνοβόλος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96" y="4725144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Τραυματική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Κλινικές παραλλαγές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Νεογνική ακμή</a:t>
            </a:r>
            <a:r>
              <a:rPr lang="en-US" sz="1800" dirty="0"/>
              <a:t> </a:t>
            </a:r>
            <a:r>
              <a:rPr lang="el-GR" sz="1800" dirty="0"/>
              <a:t>(νεογνική φλυκταίνωση)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Βρεφική</a:t>
            </a:r>
            <a:r>
              <a:rPr lang="en-US" sz="1800" dirty="0"/>
              <a:t> α</a:t>
            </a:r>
            <a:r>
              <a:rPr lang="en-US" sz="1800" dirty="0" err="1"/>
              <a:t>κμή</a:t>
            </a: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560" y="2708920"/>
            <a:ext cx="7786742" cy="2642981"/>
            <a:chOff x="611560" y="2708920"/>
            <a:chExt cx="7786742" cy="2642981"/>
          </a:xfrm>
        </p:grpSpPr>
        <p:grpSp>
          <p:nvGrpSpPr>
            <p:cNvPr id="12" name="Group 11"/>
            <p:cNvGrpSpPr/>
            <p:nvPr/>
          </p:nvGrpSpPr>
          <p:grpSpPr>
            <a:xfrm>
              <a:off x="827584" y="2708920"/>
              <a:ext cx="7570718" cy="2642981"/>
              <a:chOff x="971600" y="2204864"/>
              <a:chExt cx="7570718" cy="264298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b="10919"/>
              <a:stretch/>
            </p:blipFill>
            <p:spPr>
              <a:xfrm>
                <a:off x="971600" y="2204864"/>
                <a:ext cx="3528392" cy="26391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 descr="Unknown infantil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55"/>
              <a:stretch/>
            </p:blipFill>
            <p:spPr>
              <a:xfrm>
                <a:off x="4788024" y="2204864"/>
                <a:ext cx="3754294" cy="26429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11560" y="477798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Νεογνική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5976" y="4797152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Βρεφική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25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ΔΙΑΦΟΡΙΚΗ ΔΙΑΓΝΩΣΗ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49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l-GR" sz="2800" dirty="0">
                <a:latin typeface="Calibri" charset="0"/>
              </a:rPr>
              <a:t>Διαφορική διάγνωση</a:t>
            </a:r>
            <a:endParaRPr lang="en-US" sz="2800" dirty="0">
              <a:latin typeface="Calibri" charset="0"/>
            </a:endParaRP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520" y="888489"/>
            <a:ext cx="8656431" cy="5132799"/>
            <a:chOff x="323528" y="764704"/>
            <a:chExt cx="8656431" cy="5132799"/>
          </a:xfrm>
        </p:grpSpPr>
        <p:grpSp>
          <p:nvGrpSpPr>
            <p:cNvPr id="25" name="Group 24"/>
            <p:cNvGrpSpPr/>
            <p:nvPr/>
          </p:nvGrpSpPr>
          <p:grpSpPr>
            <a:xfrm>
              <a:off x="323528" y="764704"/>
              <a:ext cx="8656431" cy="3456384"/>
              <a:chOff x="323528" y="980728"/>
              <a:chExt cx="8656431" cy="345638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23528" y="980728"/>
                <a:ext cx="2916324" cy="1720264"/>
                <a:chOff x="467544" y="1340768"/>
                <a:chExt cx="3888432" cy="2133600"/>
              </a:xfrm>
            </p:grpSpPr>
            <p:pic>
              <p:nvPicPr>
                <p:cNvPr id="3" name="Picture 2" descr="rosacea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937"/>
                <a:stretch/>
              </p:blipFill>
              <p:spPr>
                <a:xfrm>
                  <a:off x="762000" y="1340768"/>
                  <a:ext cx="3393326" cy="2133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467544" y="2871671"/>
                  <a:ext cx="3888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br>
                    <a:rPr lang="el-GR" sz="1400" b="1" dirty="0">
                      <a:solidFill>
                        <a:srgbClr val="CCFFCC"/>
                      </a:solidFill>
                    </a:rPr>
                  </a:br>
                  <a:r>
                    <a:rPr lang="el-GR" sz="1400" b="1" dirty="0">
                      <a:solidFill>
                        <a:srgbClr val="CCFFCC"/>
                      </a:solidFill>
                    </a:rPr>
                    <a:t>Ροδόχρους νόσος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059832" y="980729"/>
                <a:ext cx="3024336" cy="1728192"/>
                <a:chOff x="4427984" y="1412776"/>
                <a:chExt cx="3888432" cy="2071425"/>
              </a:xfrm>
            </p:grpSpPr>
            <p:pic>
              <p:nvPicPr>
                <p:cNvPr id="5" name="Picture 4" descr="what-is-perioral-dermatitis-1440x810.jpg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55" r="9260" b="15034"/>
                <a:stretch/>
              </p:blipFill>
              <p:spPr>
                <a:xfrm>
                  <a:off x="4644008" y="1412776"/>
                  <a:ext cx="3384376" cy="20714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4427984" y="2880034"/>
                  <a:ext cx="3888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br>
                    <a:rPr lang="el-GR" sz="1400" b="1" dirty="0">
                      <a:solidFill>
                        <a:srgbClr val="CCFFCC"/>
                      </a:solidFill>
                    </a:rPr>
                  </a:br>
                  <a:r>
                    <a:rPr lang="el-GR" sz="1400" b="1" dirty="0">
                      <a:solidFill>
                        <a:srgbClr val="CCFFCC"/>
                      </a:solidFill>
                    </a:rPr>
                    <a:t>Περιστοματική δερματίτιδα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23528" y="2852936"/>
                <a:ext cx="2916324" cy="1584176"/>
                <a:chOff x="467544" y="3212976"/>
                <a:chExt cx="2916324" cy="1584176"/>
              </a:xfrm>
            </p:grpSpPr>
            <p:pic>
              <p:nvPicPr>
                <p:cNvPr id="10" name="Picture 9" descr="642x361_Slide_2_Demodex_Folliculorum.jpg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568" y="3212976"/>
                  <a:ext cx="2592287" cy="15841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67544" y="4417366"/>
                  <a:ext cx="29163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CCFFCC"/>
                      </a:solidFill>
                    </a:rPr>
                    <a:t>Θυλακίτιδα </a:t>
                  </a:r>
                  <a:r>
                    <a:rPr lang="en-US" sz="1400" b="1" dirty="0" err="1">
                      <a:solidFill>
                        <a:srgbClr val="CCFFCC"/>
                      </a:solidFill>
                    </a:rPr>
                    <a:t>Demodex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167844" y="2852936"/>
                <a:ext cx="2916324" cy="1584176"/>
                <a:chOff x="3239852" y="3212976"/>
                <a:chExt cx="2916324" cy="1584176"/>
              </a:xfrm>
            </p:grpSpPr>
            <p:pic>
              <p:nvPicPr>
                <p:cNvPr id="13" name="Picture 12" descr="keratosis-pilaris-strawberry-skin-body4.jpg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217" t="33436" r="7508" b="8731"/>
                <a:stretch/>
              </p:blipFill>
              <p:spPr>
                <a:xfrm>
                  <a:off x="3347864" y="3212976"/>
                  <a:ext cx="2654707" cy="15841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3239852" y="4417366"/>
                  <a:ext cx="29163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CCFFCC"/>
                      </a:solidFill>
                    </a:rPr>
                    <a:t>Θυλακική υπερκεράτωση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955623" y="980728"/>
                <a:ext cx="3024336" cy="1747356"/>
                <a:chOff x="6099639" y="1340768"/>
                <a:chExt cx="3024336" cy="1747356"/>
              </a:xfrm>
            </p:grpSpPr>
            <p:pic>
              <p:nvPicPr>
                <p:cNvPr id="18" name="Picture 17" descr="689475.jpg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195" r="32874" b="23571"/>
                <a:stretch/>
              </p:blipFill>
              <p:spPr>
                <a:xfrm>
                  <a:off x="6156176" y="1340768"/>
                  <a:ext cx="2727979" cy="171637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6099639" y="2564904"/>
                  <a:ext cx="30243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br>
                    <a:rPr lang="el-GR" sz="1400" b="1" dirty="0">
                      <a:solidFill>
                        <a:srgbClr val="CCFFCC"/>
                      </a:solidFill>
                    </a:rPr>
                  </a:br>
                  <a:r>
                    <a:rPr lang="el-GR" sz="1400" b="1" dirty="0">
                      <a:solidFill>
                        <a:srgbClr val="CCFFCC"/>
                      </a:solidFill>
                    </a:rPr>
                    <a:t>Διαπυητική ιδρωταδενίτιδα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904148" y="2852937"/>
                <a:ext cx="2916324" cy="1584175"/>
                <a:chOff x="6048164" y="3212977"/>
                <a:chExt cx="2916324" cy="1584175"/>
              </a:xfrm>
            </p:grpSpPr>
            <p:pic>
              <p:nvPicPr>
                <p:cNvPr id="22" name="Picture 21" descr="Unknown barbae.jpg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905" b="20591"/>
                <a:stretch/>
              </p:blipFill>
              <p:spPr>
                <a:xfrm>
                  <a:off x="6191944" y="3212977"/>
                  <a:ext cx="2700536" cy="158417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6048164" y="4437111"/>
                  <a:ext cx="29163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CCFFCC"/>
                      </a:solidFill>
                    </a:rPr>
                    <a:t>Ψευδοθυλακίτιδα του γενείου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323528" y="4365104"/>
              <a:ext cx="2916324" cy="1531913"/>
              <a:chOff x="323528" y="4365104"/>
              <a:chExt cx="2916324" cy="1531913"/>
            </a:xfrm>
          </p:grpSpPr>
          <p:pic>
            <p:nvPicPr>
              <p:cNvPr id="26" name="Picture 25" descr="689477.jpg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630"/>
              <a:stretch/>
            </p:blipFill>
            <p:spPr>
              <a:xfrm>
                <a:off x="539552" y="4365104"/>
                <a:ext cx="2563440" cy="15219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23528" y="5589240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Θυλακίτιδα 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059832" y="4394200"/>
              <a:ext cx="2916324" cy="1503303"/>
              <a:chOff x="3059832" y="4394200"/>
              <a:chExt cx="2916324" cy="1503303"/>
            </a:xfrm>
          </p:grpSpPr>
          <p:pic>
            <p:nvPicPr>
              <p:cNvPr id="28" name="Picture 27" descr="steatocytom.jpg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2" r="13397" b="38984"/>
              <a:stretch/>
            </p:blipFill>
            <p:spPr>
              <a:xfrm>
                <a:off x="3275856" y="4394200"/>
                <a:ext cx="2664296" cy="150330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059832" y="5569495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Πολλαπλούν στεατοκύτωμα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940152" y="4365104"/>
              <a:ext cx="2916324" cy="1532399"/>
              <a:chOff x="5940152" y="4365104"/>
              <a:chExt cx="2916324" cy="1532399"/>
            </a:xfrm>
          </p:grpSpPr>
          <p:pic>
            <p:nvPicPr>
              <p:cNvPr id="29" name="Picture 28" descr="cloracne.jp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865" b="7817"/>
              <a:stretch/>
            </p:blipFill>
            <p:spPr>
              <a:xfrm>
                <a:off x="6084168" y="4365104"/>
                <a:ext cx="2664296" cy="15323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940152" y="5569495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Χλωρακμή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136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ΘΕΡΑΠΕΙΑ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09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Ήπια ακμή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351310"/>
            <a:ext cx="8229600" cy="4525962"/>
          </a:xfrm>
        </p:spPr>
        <p:txBody>
          <a:bodyPr/>
          <a:lstStyle/>
          <a:p>
            <a:r>
              <a:rPr lang="el-GR" sz="1800" dirty="0"/>
              <a:t>Τοπικά ρετινοειδή</a:t>
            </a:r>
          </a:p>
          <a:p>
            <a:r>
              <a:rPr lang="el-GR" sz="1800" dirty="0"/>
              <a:t>Υπεροξείδιο του βενζοϋλίου</a:t>
            </a:r>
          </a:p>
          <a:p>
            <a:r>
              <a:rPr lang="el-GR" sz="1800" dirty="0"/>
              <a:t>Τοπική κλινδαμυκίνη</a:t>
            </a:r>
          </a:p>
          <a:p>
            <a:r>
              <a:rPr lang="el-GR" sz="1800" dirty="0"/>
              <a:t>Σαλικυλικό οξύ</a:t>
            </a:r>
          </a:p>
          <a:p>
            <a:r>
              <a:rPr lang="el-GR" sz="1800" dirty="0"/>
              <a:t>Αζελαϊκό οξύ</a:t>
            </a:r>
          </a:p>
          <a:p>
            <a:r>
              <a:rPr lang="el-GR" sz="1800" dirty="0"/>
              <a:t>Τοπική ερυθρομυκίνη</a:t>
            </a:r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35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Μέτρια ακμή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423318"/>
            <a:ext cx="8229600" cy="4525962"/>
          </a:xfrm>
        </p:spPr>
        <p:txBody>
          <a:bodyPr/>
          <a:lstStyle/>
          <a:p>
            <a:r>
              <a:rPr lang="el-GR" sz="1800" dirty="0"/>
              <a:t>Τετρακυκλίνες</a:t>
            </a:r>
            <a:endParaRPr lang="en-US" sz="1800" dirty="0"/>
          </a:p>
          <a:p>
            <a:r>
              <a:rPr lang="el-GR" sz="1800" dirty="0"/>
              <a:t>Δοξυκυκλίνη</a:t>
            </a:r>
          </a:p>
          <a:p>
            <a:r>
              <a:rPr lang="el-GR" sz="1800" dirty="0"/>
              <a:t>Μινοκυκλίνη</a:t>
            </a:r>
          </a:p>
          <a:p>
            <a:r>
              <a:rPr lang="el-GR" sz="1800" dirty="0"/>
              <a:t>Μακρολίδες</a:t>
            </a:r>
          </a:p>
          <a:p>
            <a:r>
              <a:rPr lang="el-GR" sz="1800" dirty="0"/>
              <a:t>Ορμονική θεραπεία</a:t>
            </a:r>
          </a:p>
          <a:p>
            <a:r>
              <a:rPr lang="el-GR" sz="1800" dirty="0"/>
              <a:t>Σπιρονολακτόνη</a:t>
            </a:r>
          </a:p>
          <a:p>
            <a:endParaRPr lang="el-GR" sz="1800" dirty="0"/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59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Σοβαρή ακμή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423318"/>
            <a:ext cx="8229600" cy="4525962"/>
          </a:xfrm>
        </p:spPr>
        <p:txBody>
          <a:bodyPr/>
          <a:lstStyle/>
          <a:p>
            <a:r>
              <a:rPr lang="el-GR" sz="1800" dirty="0"/>
              <a:t>Ισοτρετινοϊνη</a:t>
            </a:r>
          </a:p>
          <a:p>
            <a:r>
              <a:rPr lang="el-GR" sz="1800" dirty="0"/>
              <a:t>Τετρακυκλίνες</a:t>
            </a:r>
            <a:endParaRPr lang="en-US" sz="1800" dirty="0"/>
          </a:p>
          <a:p>
            <a:r>
              <a:rPr lang="el-GR" sz="1800" dirty="0"/>
              <a:t>Δοξυκυκλίνη</a:t>
            </a:r>
          </a:p>
          <a:p>
            <a:r>
              <a:rPr lang="el-GR" sz="1800" dirty="0"/>
              <a:t>Μινοκυκλίνη</a:t>
            </a:r>
          </a:p>
          <a:p>
            <a:r>
              <a:rPr lang="el-GR" sz="1800" dirty="0"/>
              <a:t>Μακρολίδες</a:t>
            </a:r>
          </a:p>
          <a:p>
            <a:r>
              <a:rPr lang="el-GR" sz="1800" dirty="0"/>
              <a:t>Ορμονική θεραπεία</a:t>
            </a:r>
          </a:p>
          <a:p>
            <a:r>
              <a:rPr lang="el-GR" sz="1800" dirty="0"/>
              <a:t>Σπιρονολακτόνη</a:t>
            </a:r>
          </a:p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50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ΕΠΙΔΗΜΙΟΛΟΓΙΑ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80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Ισοτρετινοϊνη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423318"/>
            <a:ext cx="8229600" cy="4525962"/>
          </a:xfrm>
        </p:spPr>
        <p:txBody>
          <a:bodyPr/>
          <a:lstStyle/>
          <a:p>
            <a:r>
              <a:rPr lang="el-GR" sz="1800" dirty="0"/>
              <a:t>Παράγωγο της βιταμίνης Α</a:t>
            </a:r>
          </a:p>
          <a:p>
            <a:r>
              <a:rPr lang="el-GR" sz="1800" dirty="0"/>
              <a:t>Το πιο αποτελεσματικό συστηματικό φαρμακευτικό σκεύασμα για την ακμή.</a:t>
            </a:r>
          </a:p>
          <a:p>
            <a:r>
              <a:rPr lang="el-GR" sz="1800" dirty="0"/>
              <a:t>Δοσολογία 0,5-1,0</a:t>
            </a:r>
            <a:r>
              <a:rPr lang="en-US" sz="1800" dirty="0"/>
              <a:t>mg/kg </a:t>
            </a:r>
            <a:r>
              <a:rPr lang="el-GR" sz="1800" dirty="0"/>
              <a:t>ΣΒ, για 6 μήνες</a:t>
            </a:r>
          </a:p>
          <a:p>
            <a:r>
              <a:rPr lang="el-GR" sz="1800" dirty="0"/>
              <a:t>Παρενέργειες</a:t>
            </a:r>
            <a:r>
              <a:rPr lang="en-US" sz="1800" dirty="0"/>
              <a:t>:</a:t>
            </a:r>
          </a:p>
          <a:p>
            <a:pPr lvl="1"/>
            <a:r>
              <a:rPr lang="el-GR" sz="1800" b="1" dirty="0"/>
              <a:t>Τερατογένεση</a:t>
            </a:r>
          </a:p>
          <a:p>
            <a:pPr lvl="1"/>
            <a:r>
              <a:rPr lang="el-GR" sz="1800" dirty="0"/>
              <a:t>Αύξηση τρανσαμινασών, λιπιδίων</a:t>
            </a:r>
          </a:p>
          <a:p>
            <a:pPr lvl="1"/>
            <a:r>
              <a:rPr lang="el-GR" sz="1800" dirty="0"/>
              <a:t>Ξηροδερμία, ξηρότητα βλεννογόνων</a:t>
            </a:r>
          </a:p>
          <a:p>
            <a:pPr lvl="1"/>
            <a:r>
              <a:rPr lang="el-GR" sz="1800" dirty="0"/>
              <a:t>Παροδική τριχόπτωση</a:t>
            </a:r>
          </a:p>
          <a:p>
            <a:pPr lvl="1"/>
            <a:r>
              <a:rPr lang="el-GR" sz="1800" dirty="0"/>
              <a:t>Διαταραχές στο θυμικό</a:t>
            </a:r>
          </a:p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9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ΡΟΔΟΧΡΟΥΣ ΝΟΣΟΣ</a:t>
            </a:r>
            <a:br>
              <a:rPr lang="el-G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(ROSACEA)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Επιδημιολογία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7363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Η ροδόχρους ακμή είναι μια κοινή, χρόνια διαταραχή που μπορεί να παρουσιαστεί με ποικίλες δερματικές ή οφθαλμολογικές εκδηλώσεις.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Η δερματική προσβολή επηρεάζει κυρίως το κεντρικό πρόσωπο, με ευρήματα όπως επίμονο κεντροπροσωπικό ερύθημα, βλατίδες, φλύκταινες, αίσθημα καύσου, τηλεαγγειεκτασίες και φυματώδεις αλλαγές δέρματος (π.χ. ρινόφυμα).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" name="Picture 1" descr="Rosaceaerythema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7315"/>
          <a:stretch/>
        </p:blipFill>
        <p:spPr>
          <a:xfrm>
            <a:off x="107504" y="3849000"/>
            <a:ext cx="2721490" cy="238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929535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CFFCC"/>
                </a:solidFill>
              </a:rPr>
              <a:t>Ερύθημα</a:t>
            </a:r>
            <a:endParaRPr lang="en-US" sz="1400" b="1" dirty="0">
              <a:solidFill>
                <a:srgbClr val="CCFF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4532" y="3861048"/>
            <a:ext cx="2931604" cy="2396008"/>
            <a:chOff x="6048164" y="3861049"/>
            <a:chExt cx="2931604" cy="2396008"/>
          </a:xfrm>
        </p:grpSpPr>
        <p:pic>
          <p:nvPicPr>
            <p:cNvPr id="4" name="Picture 3" descr="Rosaceapapspustules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6" r="10606" b="6891"/>
            <a:stretch/>
          </p:blipFill>
          <p:spPr>
            <a:xfrm>
              <a:off x="6084168" y="3861049"/>
              <a:ext cx="2895600" cy="2376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048164" y="5949280"/>
              <a:ext cx="2916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rgbClr val="CCFFCC"/>
                  </a:solidFill>
                </a:rPr>
                <a:t>Βλατίδες και φλύκταινες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  <p:pic>
        <p:nvPicPr>
          <p:cNvPr id="14" name="Picture 13" descr="Rhinophyma_slid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4642" r="10574"/>
          <a:stretch/>
        </p:blipFill>
        <p:spPr>
          <a:xfrm>
            <a:off x="5868144" y="3861048"/>
            <a:ext cx="3096344" cy="238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12160" y="5949280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CFFCC"/>
                </a:solidFill>
              </a:rPr>
              <a:t>Ρινόφυμα</a:t>
            </a:r>
            <a:endParaRPr lang="en-US" sz="14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47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Επιδημιολογία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7363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Η οφθαλμική προσβολή μπορεί να εκδηλωθεί με τηλεαγγειεκτασίες του βλεφάρου, του επιπεφυκότα, οφθαλμικό ερεθισμό, ή άλλα συμπτώματα.</a:t>
            </a:r>
            <a:r>
              <a:rPr lang="en-US" sz="1600" dirty="0"/>
              <a:t> </a:t>
            </a: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Προσβάλλει 5% των ανθρώπων παγκοσμίως.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03648" y="3212976"/>
            <a:ext cx="5724636" cy="2251993"/>
            <a:chOff x="3383868" y="4005064"/>
            <a:chExt cx="5724636" cy="2251993"/>
          </a:xfrm>
        </p:grpSpPr>
        <p:grpSp>
          <p:nvGrpSpPr>
            <p:cNvPr id="8" name="Group 7"/>
            <p:cNvGrpSpPr/>
            <p:nvPr/>
          </p:nvGrpSpPr>
          <p:grpSpPr>
            <a:xfrm>
              <a:off x="3383868" y="4005064"/>
              <a:ext cx="2916324" cy="2232248"/>
              <a:chOff x="0" y="3861048"/>
              <a:chExt cx="2916324" cy="2232248"/>
            </a:xfrm>
          </p:grpSpPr>
          <p:pic>
            <p:nvPicPr>
              <p:cNvPr id="5" name="Picture 4" descr="Rosaceaocular.jpe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3" r="5278"/>
              <a:stretch/>
            </p:blipFill>
            <p:spPr>
              <a:xfrm>
                <a:off x="114443" y="3861048"/>
                <a:ext cx="2657357" cy="22088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0" y="5785519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Ερύθημα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192180" y="4005064"/>
              <a:ext cx="2916324" cy="2251993"/>
              <a:chOff x="2843808" y="4005064"/>
              <a:chExt cx="2916324" cy="2251993"/>
            </a:xfrm>
          </p:grpSpPr>
          <p:pic>
            <p:nvPicPr>
              <p:cNvPr id="9" name="Picture 8" descr="Ocularrosacea.jpe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3" r="4820"/>
              <a:stretch/>
            </p:blipFill>
            <p:spPr>
              <a:xfrm>
                <a:off x="2987824" y="4005064"/>
                <a:ext cx="2664296" cy="22203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843808" y="5949280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Τηλεαγγειεκτασίες βλεφάρου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560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172819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Το 2002 περιεγράφησαν 4 διακριτοί υπότυποι ροδόχρου ακμής ερυθηματοτηλαγγειεκτατική, βλατιδοφλυκταινώδης, φυματώδης και οφθαλμική ροδόχρου ακμή.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Έκτοτε, η αυξανόμενη γνώση της παθοφυσιολογίας της ροδόχρου ακμής έχει τροποιποιήσει τα διαγνωστικά κριτήρια.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3505129"/>
            <a:ext cx="8604956" cy="1796079"/>
            <a:chOff x="107504" y="3573015"/>
            <a:chExt cx="8604956" cy="1796079"/>
          </a:xfrm>
        </p:grpSpPr>
        <p:grpSp>
          <p:nvGrpSpPr>
            <p:cNvPr id="5" name="Group 4"/>
            <p:cNvGrpSpPr/>
            <p:nvPr/>
          </p:nvGrpSpPr>
          <p:grpSpPr>
            <a:xfrm>
              <a:off x="107504" y="3573016"/>
              <a:ext cx="2916324" cy="1765886"/>
              <a:chOff x="107504" y="3573016"/>
              <a:chExt cx="2916324" cy="1765886"/>
            </a:xfrm>
          </p:grpSpPr>
          <p:pic>
            <p:nvPicPr>
              <p:cNvPr id="2" name="Picture 1" descr="adobestock_244076895.jp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" t="6688" r="19121"/>
              <a:stretch/>
            </p:blipFill>
            <p:spPr>
              <a:xfrm>
                <a:off x="251520" y="3573016"/>
                <a:ext cx="2664296" cy="17658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7504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Ερυθηματοτηλεαγγειεκτατική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59832" y="3573015"/>
              <a:ext cx="2916324" cy="1778175"/>
              <a:chOff x="3059832" y="3573015"/>
              <a:chExt cx="2916324" cy="1778175"/>
            </a:xfrm>
          </p:grpSpPr>
          <p:pic>
            <p:nvPicPr>
              <p:cNvPr id="3" name="Picture 2" descr="Unknown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30" b="17125"/>
              <a:stretch/>
            </p:blipFill>
            <p:spPr>
              <a:xfrm>
                <a:off x="3275856" y="3573015"/>
                <a:ext cx="2448272" cy="17781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59832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Βλατιδοφλυκταινώδης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796136" y="3573016"/>
              <a:ext cx="2916324" cy="1796078"/>
              <a:chOff x="5796136" y="3573016"/>
              <a:chExt cx="2916324" cy="1796078"/>
            </a:xfrm>
          </p:grpSpPr>
          <p:pic>
            <p:nvPicPr>
              <p:cNvPr id="4" name="Picture 3" descr="rhinophyma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2" t="11239" r="3593" b="2499"/>
              <a:stretch/>
            </p:blipFill>
            <p:spPr>
              <a:xfrm>
                <a:off x="5940152" y="3573016"/>
                <a:ext cx="2592288" cy="17960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796136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Φυματώδης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406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dirty="0"/>
              <a:t>Για τη διάγνωση πλέον απαιτείται τουλάχιστον ένας διαγνωστικός φαινότυπος ή δύο κύριοι φαινότυποι: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b="1" dirty="0"/>
              <a:t>Διαγνωστικοί (</a:t>
            </a:r>
            <a:r>
              <a:rPr lang="en-US" sz="1600" b="1" dirty="0"/>
              <a:t>diagnostic) </a:t>
            </a:r>
            <a:r>
              <a:rPr lang="el-GR" sz="1600" b="1" dirty="0"/>
              <a:t>φαινότυποι: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Κεντροπροσωπικό ερύθημα σπου μπορεί περιοδικά να εντείνεται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Φυματώδεις αλλαγές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b="1" dirty="0"/>
              <a:t>Κύριοι </a:t>
            </a:r>
            <a:r>
              <a:rPr lang="en-US" sz="1600" b="1" dirty="0"/>
              <a:t>(major) </a:t>
            </a:r>
            <a:r>
              <a:rPr lang="el-GR" sz="1600" b="1" dirty="0"/>
              <a:t>φαινότυποι: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Βλατίδες και φλύκταινες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Ερυθρίαση (</a:t>
            </a:r>
            <a:r>
              <a:rPr lang="en-US" sz="1600" dirty="0"/>
              <a:t>flushing)</a:t>
            </a: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Τηλεαγγειεκτασίες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Οφθαλμικές εκδηλώσεις (π.χ. τηλεαγγειεκτάσες του βλεφάρου, επιπεφυκίτιδα, κερατίτιδα)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b="1" dirty="0"/>
              <a:t>Δευτερογενείς φαινότυποι: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Αίσθημα καύσου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Οίδημα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Ξηρότητα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827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Πιθανοί εκλυτικοί παράγοντες</a:t>
            </a:r>
            <a:r>
              <a:rPr lang="en-US" sz="1800" dirty="0"/>
              <a:t>: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Εκθεση σε ακραίες θερμοκρασίες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Η έκθεση στον ήλιο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Ζεστά ροφήματα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Πικάντικα φαγητά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Οινόπνευμα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Άσκηση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Τοπικός ερεθισμός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Ψυχολογικά συναισθήματα, ιδιαίτερα θυμός, οργή και αμηχανία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10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Θεραπεία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Ήπια- μέτρια ροδόχρους ακμή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Τοπική μετρονιδαζόλη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Τοπικό αζελαϊκό οξύ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Τοπική ιβερμεκτίνη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Τοπικά ρετινοειδή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160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Θεραπεία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Μέτρια- σοβαρή ροδόχρους ακμή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Τετρακυκλίνη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Δοξυκυκλίνη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Μινοκυκλίνη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Ερυθρομυκίνη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Κλαριθρομυκίνη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Αζιθρομυκίνη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Ισοτρετινοϊνη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59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ΔΙΑΠΥΗΤΙΚΗ ΙΔΡΩΤΑΔΕΝΙΤΙΔΑ</a:t>
            </a:r>
            <a:br>
              <a:rPr lang="el-G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(HIDRADENITIS SUPPURATIVA)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Επιδημιολογία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536" y="1330762"/>
            <a:ext cx="8136904" cy="497855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κοινή ακμή είναι πολύ συχνό δερματολογικό νόσημα.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Εμφανίζεται πιο συχνά σε εφήβους και νεαρούς ενήλικες.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Calibri" charset="0"/>
              </a:rPr>
              <a:t>E</a:t>
            </a:r>
            <a:r>
              <a:rPr lang="el-GR" sz="1800" dirty="0">
                <a:latin typeface="Calibri" charset="0"/>
              </a:rPr>
              <a:t>πιπολασμός στους εφήβους</a:t>
            </a:r>
            <a:r>
              <a:rPr lang="en-US" sz="1800" dirty="0">
                <a:latin typeface="Calibri" charset="0"/>
              </a:rPr>
              <a:t>: </a:t>
            </a:r>
            <a:r>
              <a:rPr lang="el-GR" sz="1800" dirty="0">
                <a:latin typeface="Calibri" charset="0"/>
              </a:rPr>
              <a:t>35%- ≥90%. </a:t>
            </a:r>
            <a:endParaRPr lang="en-US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Ξεκινά συχνά στην προεφηβική περίοδο (ηλικίες 7</a:t>
            </a:r>
            <a:r>
              <a:rPr lang="en-US" sz="1800" dirty="0">
                <a:latin typeface="Calibri" charset="0"/>
              </a:rPr>
              <a:t>- </a:t>
            </a:r>
            <a:r>
              <a:rPr lang="el-GR" sz="1800" dirty="0">
                <a:latin typeface="Calibri" charset="0"/>
              </a:rPr>
              <a:t>12 ετών).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Υποχωρεί συνήθως την τρίτη δεκαετία της ζωής.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Μπορεί όμως να επιμείνει στην ενήλικη ζωή ή να αναπτυχθεί de novo στην ενήλικη ζωή. 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Επιδημιολογία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l-GR" sz="1800" dirty="0"/>
              <a:t>διαπυητική </a:t>
            </a:r>
            <a:r>
              <a:rPr lang="en-US" sz="1800" dirty="0" err="1"/>
              <a:t>ιδρ</a:t>
            </a:r>
            <a:r>
              <a:rPr lang="el-GR" sz="1800" dirty="0"/>
              <a:t>ωτα</a:t>
            </a:r>
            <a:r>
              <a:rPr lang="en-US" sz="1800" dirty="0" err="1"/>
              <a:t>δενίτιδ</a:t>
            </a:r>
            <a:r>
              <a:rPr lang="en-US" sz="1800" dirty="0"/>
              <a:t>α (HS, </a:t>
            </a:r>
            <a:r>
              <a:rPr lang="en-US" sz="1800" dirty="0" err="1"/>
              <a:t>hidradenitis</a:t>
            </a:r>
            <a:r>
              <a:rPr lang="en-US" sz="1800" dirty="0"/>
              <a:t> </a:t>
            </a:r>
            <a:r>
              <a:rPr lang="en-US" sz="1800" dirty="0" err="1"/>
              <a:t>suppurativa</a:t>
            </a:r>
            <a:r>
              <a:rPr lang="en-US" sz="1800" dirty="0"/>
              <a:t>)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μι</a:t>
            </a:r>
            <a:r>
              <a:rPr lang="en-US" sz="1800" dirty="0"/>
              <a:t>α </a:t>
            </a:r>
            <a:r>
              <a:rPr lang="en-US" sz="1800" dirty="0" err="1"/>
              <a:t>χρόνι</a:t>
            </a:r>
            <a:r>
              <a:rPr lang="en-US" sz="1800" dirty="0"/>
              <a:t>α </a:t>
            </a:r>
            <a:r>
              <a:rPr lang="en-US" sz="1800" dirty="0" err="1"/>
              <a:t>φλεγμονώδης</a:t>
            </a:r>
            <a:r>
              <a:rPr lang="en-US" sz="1800" dirty="0"/>
              <a:t> π</a:t>
            </a:r>
            <a:r>
              <a:rPr lang="en-US" sz="1800" dirty="0" err="1"/>
              <a:t>άθηση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δέρμ</a:t>
            </a:r>
            <a:r>
              <a:rPr lang="en-US" sz="1800" dirty="0"/>
              <a:t>α</a:t>
            </a:r>
            <a:r>
              <a:rPr lang="en-US" sz="1800" dirty="0" err="1"/>
              <a:t>τος</a:t>
            </a:r>
            <a:r>
              <a:rPr lang="en-US" sz="1800" dirty="0"/>
              <a:t> π</a:t>
            </a:r>
            <a:r>
              <a:rPr lang="en-US" sz="1800" dirty="0" err="1"/>
              <a:t>ου</a:t>
            </a:r>
            <a:r>
              <a:rPr lang="en-US" sz="1800" dirty="0"/>
              <a:t>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ε</a:t>
            </a:r>
            <a:r>
              <a:rPr lang="en-US" sz="1800" dirty="0"/>
              <a:t>π</a:t>
            </a:r>
            <a:r>
              <a:rPr lang="en-US" sz="1800" dirty="0" err="1"/>
              <a:t>ίσης</a:t>
            </a:r>
            <a:r>
              <a:rPr lang="en-US" sz="1800" dirty="0"/>
              <a:t> </a:t>
            </a:r>
            <a:r>
              <a:rPr lang="en-US" sz="1800" dirty="0" err="1"/>
              <a:t>γνωστή</a:t>
            </a:r>
            <a:r>
              <a:rPr lang="en-US" sz="1800" dirty="0"/>
              <a:t> </a:t>
            </a:r>
            <a:r>
              <a:rPr lang="en-US" sz="1800" dirty="0" err="1"/>
              <a:t>ως</a:t>
            </a:r>
            <a:r>
              <a:rPr lang="en-US" sz="1800" dirty="0"/>
              <a:t> </a:t>
            </a:r>
            <a:r>
              <a:rPr lang="el-GR" sz="1800" dirty="0"/>
              <a:t>ανάστροφη </a:t>
            </a:r>
            <a:r>
              <a:rPr lang="en-US" sz="1800" dirty="0"/>
              <a:t>α</a:t>
            </a:r>
            <a:r>
              <a:rPr lang="en-US" sz="1800" dirty="0" err="1"/>
              <a:t>κμή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, </a:t>
            </a:r>
            <a:r>
              <a:rPr lang="en-US" sz="1800" dirty="0" err="1"/>
              <a:t>ιστορικά</a:t>
            </a:r>
            <a:r>
              <a:rPr lang="en-US" sz="1800" dirty="0"/>
              <a:t>, </a:t>
            </a:r>
            <a:r>
              <a:rPr lang="en-US" sz="1800" dirty="0" err="1"/>
              <a:t>ως</a:t>
            </a:r>
            <a:r>
              <a:rPr lang="en-US" sz="1800" dirty="0"/>
              <a:t> </a:t>
            </a:r>
            <a:r>
              <a:rPr lang="en-US" sz="1800" dirty="0" err="1"/>
              <a:t>νόσος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Verneuil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Αν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n-US" sz="1800" dirty="0" err="1"/>
              <a:t>ονομ</a:t>
            </a:r>
            <a:r>
              <a:rPr lang="en-US" sz="1800" dirty="0"/>
              <a:t>α</a:t>
            </a:r>
            <a:r>
              <a:rPr lang="en-US" sz="1800" dirty="0" err="1"/>
              <a:t>σί</a:t>
            </a:r>
            <a:r>
              <a:rPr lang="en-US" sz="1800" dirty="0"/>
              <a:t>α "</a:t>
            </a:r>
            <a:r>
              <a:rPr lang="el-GR" sz="1800" dirty="0"/>
              <a:t>διαπυητική </a:t>
            </a:r>
            <a:r>
              <a:rPr lang="en-US" sz="1800" dirty="0" err="1"/>
              <a:t>ιδρ</a:t>
            </a:r>
            <a:r>
              <a:rPr lang="el-GR" sz="1800" dirty="0"/>
              <a:t>ωτα</a:t>
            </a:r>
            <a:r>
              <a:rPr lang="en-US" sz="1800" dirty="0" err="1"/>
              <a:t>δενίτιδ</a:t>
            </a:r>
            <a:r>
              <a:rPr lang="en-US" sz="1800" dirty="0"/>
              <a:t>α" </a:t>
            </a:r>
            <a:r>
              <a:rPr lang="en-US" sz="1800" dirty="0" err="1"/>
              <a:t>υ</a:t>
            </a:r>
            <a:r>
              <a:rPr lang="en-US" sz="1800" dirty="0"/>
              <a:t>π</a:t>
            </a:r>
            <a:r>
              <a:rPr lang="en-US" sz="1800" dirty="0" err="1"/>
              <a:t>οδηλώνει</a:t>
            </a:r>
            <a:r>
              <a:rPr lang="en-US" sz="1800" dirty="0"/>
              <a:t> </a:t>
            </a:r>
            <a:r>
              <a:rPr lang="en-US" sz="1800" dirty="0" err="1"/>
              <a:t>μι</a:t>
            </a:r>
            <a:r>
              <a:rPr lang="en-US" sz="1800" dirty="0"/>
              <a:t>α π</a:t>
            </a:r>
            <a:r>
              <a:rPr lang="en-US" sz="1800" dirty="0" err="1"/>
              <a:t>υώδη</a:t>
            </a:r>
            <a:r>
              <a:rPr lang="en-US" sz="1800" dirty="0"/>
              <a:t> </a:t>
            </a:r>
            <a:r>
              <a:rPr lang="en-US" sz="1800" dirty="0" err="1"/>
              <a:t>δι</a:t>
            </a:r>
            <a:r>
              <a:rPr lang="en-US" sz="1800" dirty="0"/>
              <a:t>α</a:t>
            </a:r>
            <a:r>
              <a:rPr lang="en-US" sz="1800" dirty="0" err="1"/>
              <a:t>τ</a:t>
            </a:r>
            <a:r>
              <a:rPr lang="en-US" sz="1800" dirty="0"/>
              <a:t>α</a:t>
            </a:r>
            <a:r>
              <a:rPr lang="en-US" sz="1800" dirty="0" err="1"/>
              <a:t>ρ</a:t>
            </a:r>
            <a:r>
              <a:rPr lang="en-US" sz="1800" dirty="0"/>
              <a:t>α</a:t>
            </a:r>
            <a:r>
              <a:rPr lang="en-US" sz="1800" dirty="0" err="1"/>
              <a:t>χή</a:t>
            </a:r>
            <a:r>
              <a:rPr lang="en-US" sz="1800" dirty="0"/>
              <a:t> π</a:t>
            </a:r>
            <a:r>
              <a:rPr lang="en-US" sz="1800" dirty="0" err="1"/>
              <a:t>ου</a:t>
            </a:r>
            <a:r>
              <a:rPr lang="en-US" sz="1800" dirty="0"/>
              <a:t> α</a:t>
            </a:r>
            <a:r>
              <a:rPr lang="en-US" sz="1800" dirty="0" err="1"/>
              <a:t>φορά</a:t>
            </a:r>
            <a:r>
              <a:rPr lang="en-US" sz="1800" dirty="0"/>
              <a:t> π</a:t>
            </a:r>
            <a:r>
              <a:rPr lang="en-US" sz="1800" dirty="0" err="1"/>
              <a:t>ρωτίστως</a:t>
            </a:r>
            <a:r>
              <a:rPr lang="en-US" sz="1800" dirty="0"/>
              <a:t> </a:t>
            </a:r>
            <a:r>
              <a:rPr lang="en-US" sz="1800" dirty="0" err="1"/>
              <a:t>τους</a:t>
            </a:r>
            <a:r>
              <a:rPr lang="en-US" sz="1800" dirty="0"/>
              <a:t> </a:t>
            </a:r>
            <a:r>
              <a:rPr lang="en-US" sz="1800" dirty="0" err="1"/>
              <a:t>ιδρωτο</a:t>
            </a:r>
            <a:r>
              <a:rPr lang="en-US" sz="1800" dirty="0"/>
              <a:t>π</a:t>
            </a:r>
            <a:r>
              <a:rPr lang="en-US" sz="1800" dirty="0" err="1"/>
              <a:t>οιούς</a:t>
            </a:r>
            <a:r>
              <a:rPr lang="en-US" sz="1800" dirty="0"/>
              <a:t> α</a:t>
            </a:r>
            <a:r>
              <a:rPr lang="en-US" sz="1800" dirty="0" err="1"/>
              <a:t>δένες</a:t>
            </a:r>
            <a:r>
              <a:rPr lang="en-US" sz="1800" dirty="0"/>
              <a:t>, </a:t>
            </a:r>
            <a:r>
              <a:rPr lang="en-US" sz="1800" dirty="0" err="1"/>
              <a:t>η</a:t>
            </a:r>
            <a:r>
              <a:rPr lang="en-US" sz="1800" dirty="0"/>
              <a:t> α</a:t>
            </a:r>
            <a:r>
              <a:rPr lang="en-US" sz="1800" dirty="0" err="1"/>
              <a:t>υξ</a:t>
            </a:r>
            <a:r>
              <a:rPr lang="en-US" sz="1800" dirty="0"/>
              <a:t>α</a:t>
            </a:r>
            <a:r>
              <a:rPr lang="en-US" sz="1800" dirty="0" err="1"/>
              <a:t>νόμενη</a:t>
            </a:r>
            <a:r>
              <a:rPr lang="en-US" sz="1800" dirty="0"/>
              <a:t> </a:t>
            </a:r>
            <a:r>
              <a:rPr lang="en-US" sz="1800" dirty="0" err="1"/>
              <a:t>γνώση</a:t>
            </a:r>
            <a:r>
              <a:rPr lang="en-US" sz="1800" dirty="0"/>
              <a:t> </a:t>
            </a:r>
            <a:r>
              <a:rPr lang="en-US" sz="1800" dirty="0" err="1"/>
              <a:t>της</a:t>
            </a:r>
            <a:r>
              <a:rPr lang="en-US" sz="1800" dirty="0"/>
              <a:t> </a:t>
            </a:r>
            <a:r>
              <a:rPr lang="el-GR" sz="1800" dirty="0"/>
              <a:t>παθογένειας </a:t>
            </a:r>
            <a:r>
              <a:rPr lang="en-US" sz="1800" dirty="0" err="1"/>
              <a:t>της</a:t>
            </a:r>
            <a:r>
              <a:rPr lang="en-US" sz="1800" dirty="0"/>
              <a:t> π</a:t>
            </a:r>
            <a:r>
              <a:rPr lang="en-US" sz="1800" dirty="0" err="1"/>
              <a:t>άθησης</a:t>
            </a:r>
            <a:r>
              <a:rPr lang="en-US" sz="1800" dirty="0"/>
              <a:t> </a:t>
            </a:r>
            <a:r>
              <a:rPr lang="en-US" sz="1800" dirty="0" err="1"/>
              <a:t>έχει</a:t>
            </a:r>
            <a:r>
              <a:rPr lang="en-US" sz="1800" dirty="0"/>
              <a:t> </a:t>
            </a:r>
            <a:r>
              <a:rPr lang="en-US" sz="1800" dirty="0" err="1"/>
              <a:t>οδηγήσει</a:t>
            </a:r>
            <a:r>
              <a:rPr lang="en-US" sz="1800" dirty="0"/>
              <a:t> </a:t>
            </a:r>
            <a:r>
              <a:rPr lang="en-US" sz="1800" dirty="0" err="1"/>
              <a:t>στην</a:t>
            </a:r>
            <a:r>
              <a:rPr lang="en-US" sz="1800" dirty="0"/>
              <a:t> </a:t>
            </a:r>
            <a:r>
              <a:rPr lang="en-US" sz="1800" dirty="0" err="1"/>
              <a:t>ε</a:t>
            </a:r>
            <a:r>
              <a:rPr lang="en-US" sz="1800" dirty="0"/>
              <a:t>π</a:t>
            </a:r>
            <a:r>
              <a:rPr lang="en-US" sz="1800" dirty="0" err="1"/>
              <a:t>ικρ</a:t>
            </a:r>
            <a:r>
              <a:rPr lang="en-US" sz="1800" dirty="0"/>
              <a:t>α</a:t>
            </a:r>
            <a:r>
              <a:rPr lang="en-US" sz="1800" dirty="0" err="1"/>
              <a:t>τούσ</a:t>
            </a:r>
            <a:r>
              <a:rPr lang="en-US" sz="1800" dirty="0"/>
              <a:t>α </a:t>
            </a:r>
            <a:r>
              <a:rPr lang="en-US" sz="1800" dirty="0" err="1"/>
              <a:t>θεωρί</a:t>
            </a:r>
            <a:r>
              <a:rPr lang="en-US" sz="1800" dirty="0"/>
              <a:t>α </a:t>
            </a:r>
            <a:r>
              <a:rPr lang="en-US" sz="1800" dirty="0" err="1"/>
              <a:t>ότι</a:t>
            </a:r>
            <a:r>
              <a:rPr lang="en-US" sz="1800" dirty="0"/>
              <a:t> </a:t>
            </a:r>
            <a:r>
              <a:rPr lang="en-US" sz="1800" dirty="0" err="1"/>
              <a:t>το</a:t>
            </a:r>
            <a:r>
              <a:rPr lang="en-US" sz="1800" dirty="0"/>
              <a:t> HS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l-GR" sz="1800" dirty="0"/>
              <a:t>ένα αυτοφλεγμονώδες νόσημα, που αφορά το κάτωτερο </a:t>
            </a:r>
            <a:r>
              <a:rPr lang="en-US" sz="1800" dirty="0" err="1"/>
              <a:t>τμήμ</a:t>
            </a:r>
            <a:r>
              <a:rPr lang="en-US" sz="1800" dirty="0"/>
              <a:t>α </a:t>
            </a:r>
            <a:r>
              <a:rPr lang="en-US" sz="1800" dirty="0" err="1"/>
              <a:t>τ</a:t>
            </a:r>
            <a:r>
              <a:rPr lang="el-GR" sz="1800" dirty="0"/>
              <a:t>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Η επιδημιολογία της νόσου κυμαίνεται από 1-4%.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065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Οι</a:t>
            </a:r>
            <a:r>
              <a:rPr lang="en-US" sz="1800" dirty="0"/>
              <a:t> </a:t>
            </a:r>
            <a:r>
              <a:rPr lang="en-US" sz="1800" dirty="0" err="1"/>
              <a:t>κύριες</a:t>
            </a:r>
            <a:r>
              <a:rPr lang="en-US" sz="1800" dirty="0"/>
              <a:t> </a:t>
            </a:r>
            <a:r>
              <a:rPr lang="en-US" sz="1800" dirty="0" err="1"/>
              <a:t>θέσεις</a:t>
            </a:r>
            <a:r>
              <a:rPr lang="en-US" sz="1800" dirty="0"/>
              <a:t> π</a:t>
            </a:r>
            <a:r>
              <a:rPr lang="en-US" sz="1800" dirty="0" err="1"/>
              <a:t>ροσ</a:t>
            </a:r>
            <a:r>
              <a:rPr lang="en-US" sz="1800" dirty="0"/>
              <a:t>β</a:t>
            </a:r>
            <a:r>
              <a:rPr lang="en-US" sz="1800" dirty="0" err="1"/>
              <a:t>ολής</a:t>
            </a:r>
            <a:r>
              <a:rPr lang="en-US" sz="1800" dirty="0"/>
              <a:t> </a:t>
            </a:r>
            <a:r>
              <a:rPr lang="en-US" sz="1800" dirty="0" err="1"/>
              <a:t>τ</a:t>
            </a:r>
            <a:r>
              <a:rPr lang="el-GR" sz="1800" dirty="0"/>
              <a:t>ης ΔΙ</a:t>
            </a:r>
            <a:r>
              <a:rPr lang="en-US" sz="1800" dirty="0"/>
              <a:t>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οι</a:t>
            </a:r>
            <a:r>
              <a:rPr lang="en-US" sz="1800" dirty="0"/>
              <a:t> </a:t>
            </a:r>
            <a:r>
              <a:rPr lang="el-GR" sz="1800" dirty="0"/>
              <a:t>πτυχές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l-GR" sz="1800" dirty="0"/>
              <a:t>σώματος, όπως οι </a:t>
            </a:r>
            <a:r>
              <a:rPr lang="en-US" sz="1800" dirty="0"/>
              <a:t>μα</a:t>
            </a:r>
            <a:r>
              <a:rPr lang="en-US" sz="1800" dirty="0" err="1"/>
              <a:t>σχ</a:t>
            </a:r>
            <a:r>
              <a:rPr lang="en-US" sz="1800" dirty="0"/>
              <a:t>α</a:t>
            </a:r>
            <a:r>
              <a:rPr lang="en-US" sz="1800" dirty="0" err="1"/>
              <a:t>λι</a:t>
            </a:r>
            <a:r>
              <a:rPr lang="en-US" sz="1800" dirty="0"/>
              <a:t>α</a:t>
            </a:r>
            <a:r>
              <a:rPr lang="en-US" sz="1800" dirty="0" err="1"/>
              <a:t>ί</a:t>
            </a:r>
            <a:r>
              <a:rPr lang="el-GR" sz="1800" dirty="0"/>
              <a:t>ες</a:t>
            </a:r>
            <a:r>
              <a:rPr lang="en-US" sz="1800" dirty="0"/>
              <a:t>, </a:t>
            </a:r>
            <a:r>
              <a:rPr lang="el-GR" sz="1800" dirty="0"/>
              <a:t>οι </a:t>
            </a:r>
            <a:r>
              <a:rPr lang="en-US" sz="1800" dirty="0"/>
              <a:t>β</a:t>
            </a:r>
            <a:r>
              <a:rPr lang="en-US" sz="1800" dirty="0" err="1"/>
              <a:t>ου</a:t>
            </a:r>
            <a:r>
              <a:rPr lang="en-US" sz="1800" dirty="0"/>
              <a:t>β</a:t>
            </a:r>
            <a:r>
              <a:rPr lang="en-US" sz="1800" dirty="0" err="1"/>
              <a:t>ωνικ</a:t>
            </a:r>
            <a:r>
              <a:rPr lang="el-GR" sz="1800" dirty="0"/>
              <a:t>ές</a:t>
            </a:r>
            <a:r>
              <a:rPr lang="en-US" sz="1800" dirty="0"/>
              <a:t>, </a:t>
            </a:r>
            <a:r>
              <a:rPr lang="el-GR" sz="1800" dirty="0"/>
              <a:t>οι </a:t>
            </a:r>
            <a:r>
              <a:rPr lang="en-US" sz="1800" dirty="0"/>
              <a:t>π</a:t>
            </a:r>
            <a:r>
              <a:rPr lang="en-US" sz="1800" dirty="0" err="1"/>
              <a:t>ερι</a:t>
            </a:r>
            <a:r>
              <a:rPr lang="en-US" sz="1800" dirty="0"/>
              <a:t>π</a:t>
            </a:r>
            <a:r>
              <a:rPr lang="en-US" sz="1800" dirty="0" err="1"/>
              <a:t>ρωκτικ</a:t>
            </a:r>
            <a:r>
              <a:rPr lang="el-GR" sz="1800" dirty="0"/>
              <a:t>ές</a:t>
            </a:r>
            <a:r>
              <a:rPr lang="en-US" sz="1800" dirty="0"/>
              <a:t>, </a:t>
            </a:r>
            <a:r>
              <a:rPr lang="el-GR" sz="1800" dirty="0"/>
              <a:t>οι </a:t>
            </a:r>
            <a:r>
              <a:rPr lang="en-US" sz="1800" dirty="0"/>
              <a:t>π</a:t>
            </a:r>
            <a:r>
              <a:rPr lang="en-US" sz="1800" dirty="0" err="1"/>
              <a:t>ερινεϊκ</a:t>
            </a:r>
            <a:r>
              <a:rPr lang="el-GR" sz="1800" dirty="0"/>
              <a:t>ές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l-GR" sz="1800" dirty="0"/>
              <a:t>οι </a:t>
            </a:r>
            <a:r>
              <a:rPr lang="en-US" sz="1800" dirty="0" err="1"/>
              <a:t>υ</a:t>
            </a:r>
            <a:r>
              <a:rPr lang="en-US" sz="1800" dirty="0"/>
              <a:t>π</a:t>
            </a:r>
            <a:r>
              <a:rPr lang="en-US" sz="1800" dirty="0" err="1"/>
              <a:t>ομ</a:t>
            </a:r>
            <a:r>
              <a:rPr lang="en-US" sz="1800" dirty="0"/>
              <a:t>α</a:t>
            </a:r>
            <a:r>
              <a:rPr lang="el-GR" sz="1800" dirty="0"/>
              <a:t>στ</a:t>
            </a:r>
            <a:r>
              <a:rPr lang="en-US" sz="1800" dirty="0" err="1"/>
              <a:t>ικ</a:t>
            </a:r>
            <a:r>
              <a:rPr lang="el-GR" sz="1800" dirty="0"/>
              <a:t>ές</a:t>
            </a:r>
            <a:r>
              <a:rPr lang="en-US" sz="1800" dirty="0"/>
              <a:t> </a:t>
            </a:r>
            <a:r>
              <a:rPr lang="el-GR" sz="1800" dirty="0"/>
              <a:t>περιοχές</a:t>
            </a:r>
            <a:r>
              <a:rPr lang="en-US" sz="1800" dirty="0"/>
              <a:t>, α</a:t>
            </a:r>
            <a:r>
              <a:rPr lang="en-US" sz="1800" dirty="0" err="1"/>
              <a:t>ν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l-GR" sz="1800" dirty="0"/>
              <a:t>η ΔΙ </a:t>
            </a:r>
            <a:r>
              <a:rPr lang="en-US" sz="1800" dirty="0"/>
              <a:t>μπ</a:t>
            </a:r>
            <a:r>
              <a:rPr lang="en-US" sz="1800" dirty="0" err="1"/>
              <a:t>ορεί</a:t>
            </a:r>
            <a:r>
              <a:rPr lang="en-US" sz="1800" dirty="0"/>
              <a:t> </a:t>
            </a:r>
            <a:r>
              <a:rPr lang="en-US" sz="1800" dirty="0" err="1"/>
              <a:t>ν</a:t>
            </a:r>
            <a:r>
              <a:rPr lang="en-US" sz="1800" dirty="0"/>
              <a:t>α </a:t>
            </a:r>
            <a:r>
              <a:rPr lang="en-US" sz="1800" dirty="0" err="1"/>
              <a:t>εμφ</a:t>
            </a:r>
            <a:r>
              <a:rPr lang="en-US" sz="1800" dirty="0"/>
              <a:t>α</a:t>
            </a:r>
            <a:r>
              <a:rPr lang="en-US" sz="1800" dirty="0" err="1"/>
              <a:t>νιστεί</a:t>
            </a:r>
            <a:r>
              <a:rPr lang="en-US" sz="1800" dirty="0"/>
              <a:t> </a:t>
            </a:r>
            <a:r>
              <a:rPr lang="en-US" sz="1800" dirty="0" err="1"/>
              <a:t>σε</a:t>
            </a:r>
            <a:r>
              <a:rPr lang="en-US" sz="1800" dirty="0"/>
              <a:t> </a:t>
            </a:r>
            <a:r>
              <a:rPr lang="en-US" sz="1800" dirty="0" err="1"/>
              <a:t>ο</a:t>
            </a:r>
            <a:r>
              <a:rPr lang="en-US" sz="1800" dirty="0"/>
              <a:t>π</a:t>
            </a:r>
            <a:r>
              <a:rPr lang="en-US" sz="1800" dirty="0" err="1"/>
              <a:t>οι</a:t>
            </a:r>
            <a:r>
              <a:rPr lang="en-US" sz="1800" dirty="0"/>
              <a:t>α</a:t>
            </a:r>
            <a:r>
              <a:rPr lang="en-US" sz="1800" dirty="0" err="1"/>
              <a:t>δή</a:t>
            </a:r>
            <a:r>
              <a:rPr lang="en-US" sz="1800" dirty="0"/>
              <a:t>π</a:t>
            </a:r>
            <a:r>
              <a:rPr lang="en-US" sz="1800" dirty="0" err="1"/>
              <a:t>οτε</a:t>
            </a:r>
            <a:r>
              <a:rPr lang="en-US" sz="1800" dirty="0"/>
              <a:t> π</a:t>
            </a:r>
            <a:r>
              <a:rPr lang="en-US" sz="1800" dirty="0" err="1"/>
              <a:t>εριοχή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δέρμ</a:t>
            </a:r>
            <a:r>
              <a:rPr lang="en-US" sz="1800" dirty="0"/>
              <a:t>α</a:t>
            </a:r>
            <a:r>
              <a:rPr lang="en-US" sz="1800" dirty="0" err="1"/>
              <a:t>τος</a:t>
            </a:r>
            <a:r>
              <a:rPr lang="en-US" sz="1800" dirty="0"/>
              <a:t>. </a:t>
            </a: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 descr="diagnosis-tool-thumb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807568" cy="41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5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Οι</a:t>
            </a:r>
            <a:r>
              <a:rPr lang="en-US" sz="1600" dirty="0"/>
              <a:t> </a:t>
            </a:r>
            <a:r>
              <a:rPr lang="en-US" sz="1600" dirty="0" err="1"/>
              <a:t>κλινικές</a:t>
            </a:r>
            <a:r>
              <a:rPr lang="en-US" sz="1600" dirty="0"/>
              <a:t> </a:t>
            </a:r>
            <a:r>
              <a:rPr lang="en-US" sz="1600" dirty="0" err="1"/>
              <a:t>εκδηλώσεις</a:t>
            </a:r>
            <a:r>
              <a:rPr lang="en-US" sz="1600" dirty="0"/>
              <a:t> π</a:t>
            </a:r>
            <a:r>
              <a:rPr lang="en-US" sz="1600" dirty="0" err="1"/>
              <a:t>οικίλλουν</a:t>
            </a:r>
            <a:r>
              <a:rPr lang="en-US" sz="1600" dirty="0"/>
              <a:t>, </a:t>
            </a:r>
            <a:r>
              <a:rPr lang="el-GR" sz="1600" dirty="0"/>
              <a:t>και </a:t>
            </a:r>
            <a:r>
              <a:rPr lang="en-US" sz="1600" dirty="0" err="1"/>
              <a:t>κυμ</a:t>
            </a:r>
            <a:r>
              <a:rPr lang="en-US" sz="1600" dirty="0"/>
              <a:t>α</a:t>
            </a:r>
            <a:r>
              <a:rPr lang="en-US" sz="1600" dirty="0" err="1"/>
              <a:t>ίνοντ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απ</a:t>
            </a:r>
            <a:r>
              <a:rPr lang="en-US" sz="1600" dirty="0" err="1"/>
              <a:t>ό</a:t>
            </a:r>
            <a:r>
              <a:rPr lang="en-US" sz="1600" dirty="0"/>
              <a:t> </a:t>
            </a:r>
            <a:r>
              <a:rPr lang="en-US" sz="1600" dirty="0" err="1"/>
              <a:t>υ</a:t>
            </a:r>
            <a:r>
              <a:rPr lang="en-US" sz="1600" dirty="0"/>
              <a:t>π</a:t>
            </a:r>
            <a:r>
              <a:rPr lang="en-US" sz="1600" dirty="0" err="1"/>
              <a:t>οτρο</a:t>
            </a:r>
            <a:r>
              <a:rPr lang="en-US" sz="1600" dirty="0"/>
              <a:t>π</a:t>
            </a:r>
            <a:r>
              <a:rPr lang="en-US" sz="1600" dirty="0" err="1"/>
              <a:t>ιάζοντ</a:t>
            </a:r>
            <a:r>
              <a:rPr lang="en-US" sz="1600" dirty="0"/>
              <a:t>α </a:t>
            </a:r>
            <a:r>
              <a:rPr lang="en-US" sz="1600" dirty="0" err="1"/>
              <a:t>φλεγμονώδη</a:t>
            </a:r>
            <a:r>
              <a:rPr lang="en-US" sz="1600" dirty="0"/>
              <a:t> </a:t>
            </a:r>
            <a:r>
              <a:rPr lang="en-US" sz="1600" dirty="0" err="1"/>
              <a:t>οζίδι</a:t>
            </a:r>
            <a:r>
              <a:rPr lang="en-US" sz="1600" dirty="0"/>
              <a:t>α </a:t>
            </a:r>
            <a:r>
              <a:rPr lang="en-US" sz="1600" dirty="0" err="1"/>
              <a:t>κ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απ</a:t>
            </a:r>
            <a:r>
              <a:rPr lang="en-US" sz="1600" dirty="0" err="1"/>
              <a:t>οστήμ</a:t>
            </a:r>
            <a:r>
              <a:rPr lang="en-US" sz="1600" dirty="0"/>
              <a:t>α</a:t>
            </a:r>
            <a:r>
              <a:rPr lang="en-US" sz="1600" dirty="0" err="1"/>
              <a:t>τ</a:t>
            </a:r>
            <a:r>
              <a:rPr lang="en-US" sz="1600" dirty="0"/>
              <a:t>α </a:t>
            </a:r>
            <a:r>
              <a:rPr lang="en-US" sz="1600" dirty="0" err="1"/>
              <a:t>έως</a:t>
            </a:r>
            <a:r>
              <a:rPr lang="en-US" sz="1600" dirty="0"/>
              <a:t> </a:t>
            </a:r>
            <a:r>
              <a:rPr lang="en-US" sz="1600" dirty="0" err="1"/>
              <a:t>δερμ</a:t>
            </a:r>
            <a:r>
              <a:rPr lang="en-US" sz="1600" dirty="0"/>
              <a:t>α</a:t>
            </a:r>
            <a:r>
              <a:rPr lang="en-US" sz="1600" dirty="0" err="1"/>
              <a:t>τικ</a:t>
            </a:r>
            <a:r>
              <a:rPr lang="el-GR" sz="1600" dirty="0"/>
              <a:t>ά συρίγγια </a:t>
            </a:r>
            <a:r>
              <a:rPr lang="en-US" sz="1600" dirty="0" err="1"/>
              <a:t>κ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</a:t>
            </a:r>
            <a:r>
              <a:rPr lang="en-US" sz="1600" dirty="0" err="1"/>
              <a:t>σο</a:t>
            </a:r>
            <a:r>
              <a:rPr lang="en-US" sz="1600" dirty="0"/>
              <a:t>βα</a:t>
            </a:r>
            <a:r>
              <a:rPr lang="en-US" sz="1600" dirty="0" err="1"/>
              <a:t>ρ</a:t>
            </a:r>
            <a:r>
              <a:rPr lang="el-GR" sz="1600" dirty="0"/>
              <a:t>έ</a:t>
            </a:r>
            <a:r>
              <a:rPr lang="en-US" sz="1600" dirty="0" err="1"/>
              <a:t>ς</a:t>
            </a:r>
            <a:r>
              <a:rPr lang="en-US" sz="1600" dirty="0"/>
              <a:t> </a:t>
            </a:r>
            <a:r>
              <a:rPr lang="en-US" sz="1600" dirty="0" err="1"/>
              <a:t>ουλ</a:t>
            </a:r>
            <a:r>
              <a:rPr lang="el-GR" sz="1600" dirty="0"/>
              <a:t>έ</a:t>
            </a:r>
            <a:r>
              <a:rPr lang="en-US" sz="1600" dirty="0" err="1"/>
              <a:t>ς</a:t>
            </a:r>
            <a:r>
              <a:rPr lang="en-US" sz="1600" dirty="0"/>
              <a:t>. </a:t>
            </a: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Το </a:t>
            </a:r>
            <a:r>
              <a:rPr lang="en-US" sz="1600" dirty="0" err="1"/>
              <a:t>σχετικό</a:t>
            </a:r>
            <a:r>
              <a:rPr lang="en-US" sz="1600" dirty="0"/>
              <a:t> </a:t>
            </a:r>
            <a:r>
              <a:rPr lang="el-GR" sz="1600" dirty="0"/>
              <a:t>άλγος</a:t>
            </a:r>
            <a:r>
              <a:rPr lang="en-US" sz="1600" dirty="0"/>
              <a:t>, </a:t>
            </a:r>
            <a:r>
              <a:rPr lang="en-US" sz="1600" dirty="0" err="1"/>
              <a:t>η</a:t>
            </a:r>
            <a:r>
              <a:rPr lang="en-US" sz="1600" dirty="0"/>
              <a:t> </a:t>
            </a:r>
            <a:r>
              <a:rPr lang="el-GR" sz="1600" dirty="0"/>
              <a:t>δυσ</a:t>
            </a:r>
            <a:r>
              <a:rPr lang="en-US" sz="1600" dirty="0" err="1"/>
              <a:t>οσμί</a:t>
            </a:r>
            <a:r>
              <a:rPr lang="en-US" sz="1600" dirty="0"/>
              <a:t>α, </a:t>
            </a:r>
            <a:r>
              <a:rPr lang="en-US" sz="1600" dirty="0" err="1"/>
              <a:t>η</a:t>
            </a:r>
            <a:r>
              <a:rPr lang="en-US" sz="1600" dirty="0"/>
              <a:t> </a:t>
            </a:r>
            <a:r>
              <a:rPr lang="el-GR" sz="1600" dirty="0"/>
              <a:t>ορορροή, πυορροή </a:t>
            </a:r>
            <a:r>
              <a:rPr lang="en-US" sz="1600" dirty="0" err="1"/>
              <a:t>κ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</a:t>
            </a:r>
            <a:r>
              <a:rPr lang="en-US" sz="1600" dirty="0" err="1"/>
              <a:t>η</a:t>
            </a:r>
            <a:r>
              <a:rPr lang="en-US" sz="1600" dirty="0"/>
              <a:t> </a:t>
            </a:r>
            <a:r>
              <a:rPr lang="el-GR" sz="1600" dirty="0"/>
              <a:t>πλήρης διαταραχή της αρχιτεκτονικής της επιδερμίδος (παραμόρφωση) της</a:t>
            </a:r>
            <a:r>
              <a:rPr lang="en-US" sz="1600" dirty="0"/>
              <a:t> π</a:t>
            </a:r>
            <a:r>
              <a:rPr lang="en-US" sz="1600" dirty="0" err="1"/>
              <a:t>ου</a:t>
            </a:r>
            <a:r>
              <a:rPr lang="en-US" sz="1600" dirty="0"/>
              <a:t> </a:t>
            </a:r>
            <a:r>
              <a:rPr lang="en-US" sz="1600" dirty="0" err="1"/>
              <a:t>συνοδεύουν</a:t>
            </a:r>
            <a:r>
              <a:rPr lang="en-US" sz="1600" dirty="0"/>
              <a:t> </a:t>
            </a:r>
            <a:r>
              <a:rPr lang="el-GR" sz="1600" dirty="0"/>
              <a:t>τη ΔΙ </a:t>
            </a:r>
            <a:r>
              <a:rPr lang="en-US" sz="1600" dirty="0" err="1"/>
              <a:t>συμ</a:t>
            </a:r>
            <a:r>
              <a:rPr lang="en-US" sz="1600" dirty="0"/>
              <a:t>β</a:t>
            </a:r>
            <a:r>
              <a:rPr lang="en-US" sz="1600" dirty="0" err="1"/>
              <a:t>άλλουν</a:t>
            </a:r>
            <a:r>
              <a:rPr lang="en-US" sz="1600" dirty="0"/>
              <a:t> </a:t>
            </a:r>
            <a:r>
              <a:rPr lang="en-US" sz="1600" dirty="0" err="1"/>
              <a:t>σε</a:t>
            </a:r>
            <a:r>
              <a:rPr lang="en-US" sz="1600" dirty="0"/>
              <a:t> </a:t>
            </a:r>
            <a:r>
              <a:rPr lang="en-US" sz="1600" dirty="0" err="1"/>
              <a:t>μι</a:t>
            </a:r>
            <a:r>
              <a:rPr lang="en-US" sz="1600" dirty="0"/>
              <a:t>α βα</a:t>
            </a:r>
            <a:r>
              <a:rPr lang="en-US" sz="1600" dirty="0" err="1"/>
              <a:t>θιά</a:t>
            </a:r>
            <a:r>
              <a:rPr lang="en-US" sz="1600" dirty="0"/>
              <a:t> </a:t>
            </a:r>
            <a:r>
              <a:rPr lang="en-US" sz="1600" dirty="0" err="1"/>
              <a:t>ψυχοκοινωνική</a:t>
            </a:r>
            <a:r>
              <a:rPr lang="en-US" sz="1600" dirty="0"/>
              <a:t> </a:t>
            </a:r>
            <a:r>
              <a:rPr lang="el-GR" sz="1600" dirty="0"/>
              <a:t>επίπτωση </a:t>
            </a:r>
            <a:r>
              <a:rPr lang="en-US" sz="1600" dirty="0" err="1"/>
              <a:t>της</a:t>
            </a:r>
            <a:r>
              <a:rPr lang="en-US" sz="1600" dirty="0"/>
              <a:t> </a:t>
            </a:r>
            <a:r>
              <a:rPr lang="en-US" sz="1600" dirty="0" err="1"/>
              <a:t>νόσου</a:t>
            </a:r>
            <a:r>
              <a:rPr lang="en-US" sz="1600" dirty="0"/>
              <a:t> </a:t>
            </a:r>
            <a:r>
              <a:rPr lang="en-US" sz="1600" dirty="0" err="1"/>
              <a:t>σε</a:t>
            </a:r>
            <a:r>
              <a:rPr lang="en-US" sz="1600" dirty="0"/>
              <a:t> π</a:t>
            </a:r>
            <a:r>
              <a:rPr lang="en-US" sz="1600" dirty="0" err="1"/>
              <a:t>ολλούς</a:t>
            </a:r>
            <a:r>
              <a:rPr lang="en-US" sz="1600" dirty="0"/>
              <a:t> α</a:t>
            </a:r>
            <a:r>
              <a:rPr lang="en-US" sz="1600" dirty="0" err="1"/>
              <a:t>σθενείς</a:t>
            </a:r>
            <a:r>
              <a:rPr lang="en-US" sz="1600" dirty="0"/>
              <a:t>.</a:t>
            </a: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87624" y="2492896"/>
            <a:ext cx="6768752" cy="3888432"/>
            <a:chOff x="-148164" y="-84667"/>
            <a:chExt cx="9928848" cy="6346146"/>
          </a:xfrm>
        </p:grpSpPr>
        <p:pic>
          <p:nvPicPr>
            <p:cNvPr id="9" name="Picture 8" descr="IMG_4338.jpg.pdf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9" t="45669" r="21696" b="9817"/>
            <a:stretch/>
          </p:blipFill>
          <p:spPr>
            <a:xfrm>
              <a:off x="2529103" y="0"/>
              <a:ext cx="2335694" cy="3136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-148164" y="-84667"/>
              <a:ext cx="9928848" cy="6346146"/>
              <a:chOff x="-148164" y="-84667"/>
              <a:chExt cx="9928848" cy="634614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148164" y="-84667"/>
                <a:ext cx="9580032" cy="6127625"/>
                <a:chOff x="-148164" y="-84667"/>
                <a:chExt cx="9580032" cy="6127625"/>
              </a:xfrm>
            </p:grpSpPr>
            <p:pic>
              <p:nvPicPr>
                <p:cNvPr id="21" name="Picture 20" descr="IMG_0554 cords scars.jpg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92" b="8067"/>
                <a:stretch/>
              </p:blipFill>
              <p:spPr>
                <a:xfrm>
                  <a:off x="4847158" y="2905601"/>
                  <a:ext cx="2568470" cy="313735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2" name="Picture 21" descr="IMG_0462 stage III.jpg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0" b="8880"/>
                <a:stretch/>
              </p:blipFill>
              <p:spPr>
                <a:xfrm>
                  <a:off x="-24684" y="2905601"/>
                  <a:ext cx="2571740" cy="313735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3" name="Picture 22" descr="IMG_0555_stage IV.jpg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25" t="8632" b="1230"/>
                <a:stretch/>
              </p:blipFill>
              <p:spPr>
                <a:xfrm>
                  <a:off x="2529103" y="2927145"/>
                  <a:ext cx="2335694" cy="311581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4" name="Picture 23" descr="Συλλογος ασθενων.png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371" r="-1549" b="13879"/>
                <a:stretch/>
              </p:blipFill>
              <p:spPr>
                <a:xfrm>
                  <a:off x="-148164" y="-33036"/>
                  <a:ext cx="2730498" cy="296018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5" name="Picture 24" descr="ΣΦΡΑΓΙΔΑ_ΛΙΑΚΟΥ.jpg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97" t="13819" r="-4637" b="2397"/>
                <a:stretch/>
              </p:blipFill>
              <p:spPr>
                <a:xfrm>
                  <a:off x="4864796" y="-33036"/>
                  <a:ext cx="2416525" cy="29576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6" name="Picture 25" descr="1682495417307.jpg"/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946" t="19650" r="2887" b="8602"/>
                <a:stretch/>
              </p:blipFill>
              <p:spPr>
                <a:xfrm>
                  <a:off x="7103536" y="2911025"/>
                  <a:ext cx="2328332" cy="313193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7" name="Picture 26" descr="IMG_0243 scar.jpg"/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15" r="3054" b="10790"/>
                <a:stretch/>
              </p:blipFill>
              <p:spPr>
                <a:xfrm>
                  <a:off x="7103537" y="-84667"/>
                  <a:ext cx="2328331" cy="300927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9596018" y="589214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907704" y="594928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CFFCC"/>
                </a:solidFill>
              </a:rPr>
              <a:t>Εικόνες από το αρχείο του Νοσοκομείου «Α. Συγγρός»</a:t>
            </a:r>
            <a:endParaRPr lang="en-US" sz="14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0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194421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Οι</a:t>
            </a:r>
            <a:r>
              <a:rPr lang="en-US" sz="1800" dirty="0"/>
              <a:t> π</a:t>
            </a:r>
            <a:r>
              <a:rPr lang="en-US" sz="1800" dirty="0" err="1"/>
              <a:t>ρώιμες</a:t>
            </a:r>
            <a:r>
              <a:rPr lang="en-US" sz="1800" dirty="0"/>
              <a:t> β</a:t>
            </a:r>
            <a:r>
              <a:rPr lang="en-US" sz="1800" dirty="0" err="1"/>
              <a:t>λά</a:t>
            </a:r>
            <a:r>
              <a:rPr lang="en-US" sz="1800" dirty="0"/>
              <a:t>β</a:t>
            </a:r>
            <a:r>
              <a:rPr lang="en-US" sz="1800" dirty="0" err="1"/>
              <a:t>ες</a:t>
            </a:r>
            <a:r>
              <a:rPr lang="en-US" sz="1800" dirty="0"/>
              <a:t> </a:t>
            </a:r>
            <a:r>
              <a:rPr lang="el-GR" sz="1800" dirty="0"/>
              <a:t>της ΔΙ </a:t>
            </a:r>
            <a:r>
              <a:rPr lang="en-US" sz="1800" dirty="0"/>
              <a:t>μπ</a:t>
            </a:r>
            <a:r>
              <a:rPr lang="en-US" sz="1800" dirty="0" err="1"/>
              <a:t>ορεί</a:t>
            </a:r>
            <a:r>
              <a:rPr lang="en-US" sz="1800" dirty="0"/>
              <a:t> </a:t>
            </a:r>
            <a:r>
              <a:rPr lang="en-US" sz="1800" dirty="0" err="1"/>
              <a:t>ν</a:t>
            </a:r>
            <a:r>
              <a:rPr lang="en-US" sz="1800" dirty="0"/>
              <a:t>α </a:t>
            </a:r>
            <a:r>
              <a:rPr lang="en-US" sz="1800" dirty="0" err="1"/>
              <a:t>μιμούντ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άλλες</a:t>
            </a:r>
            <a:r>
              <a:rPr lang="en-US" sz="1800" dirty="0"/>
              <a:t> </a:t>
            </a:r>
            <a:r>
              <a:rPr lang="en-US" sz="1800" dirty="0" err="1"/>
              <a:t>δι</a:t>
            </a:r>
            <a:r>
              <a:rPr lang="en-US" sz="1800" dirty="0"/>
              <a:t>α</a:t>
            </a:r>
            <a:r>
              <a:rPr lang="en-US" sz="1800" dirty="0" err="1"/>
              <a:t>τ</a:t>
            </a:r>
            <a:r>
              <a:rPr lang="en-US" sz="1800" dirty="0"/>
              <a:t>α</a:t>
            </a:r>
            <a:r>
              <a:rPr lang="en-US" sz="1800" dirty="0" err="1"/>
              <a:t>ρ</a:t>
            </a:r>
            <a:r>
              <a:rPr lang="en-US" sz="1800" dirty="0"/>
              <a:t>α</a:t>
            </a:r>
            <a:r>
              <a:rPr lang="en-US" sz="1800" dirty="0" err="1"/>
              <a:t>χές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n-US" sz="1800" dirty="0" err="1"/>
              <a:t>λ</a:t>
            </a:r>
            <a:r>
              <a:rPr lang="en-US" sz="1800" dirty="0"/>
              <a:t>α</a:t>
            </a:r>
            <a:r>
              <a:rPr lang="en-US" sz="1800" dirty="0" err="1"/>
              <a:t>νθ</a:t>
            </a:r>
            <a:r>
              <a:rPr lang="en-US" sz="1800" dirty="0"/>
              <a:t>α</a:t>
            </a:r>
            <a:r>
              <a:rPr lang="en-US" sz="1800" dirty="0" err="1"/>
              <a:t>σμένη</a:t>
            </a:r>
            <a:r>
              <a:rPr lang="en-US" sz="1800" dirty="0"/>
              <a:t> </a:t>
            </a:r>
            <a:r>
              <a:rPr lang="en-US" sz="1800" dirty="0" err="1"/>
              <a:t>διάγνωση</a:t>
            </a:r>
            <a:r>
              <a:rPr lang="en-US" sz="1800" dirty="0"/>
              <a:t> </a:t>
            </a:r>
            <a:r>
              <a:rPr lang="en-US" sz="1800" dirty="0" err="1"/>
              <a:t>τ</a:t>
            </a:r>
            <a:r>
              <a:rPr lang="el-GR" sz="1800" dirty="0"/>
              <a:t>ης ΔΙ </a:t>
            </a:r>
            <a:r>
              <a:rPr lang="en-US" sz="1800" dirty="0" err="1"/>
              <a:t>ως</a:t>
            </a:r>
            <a:r>
              <a:rPr lang="en-US" sz="1800" dirty="0"/>
              <a:t> </a:t>
            </a:r>
            <a:r>
              <a:rPr lang="en-US" sz="1800" dirty="0" err="1"/>
              <a:t>υ</a:t>
            </a:r>
            <a:r>
              <a:rPr lang="en-US" sz="1800" dirty="0"/>
              <a:t>π</a:t>
            </a:r>
            <a:r>
              <a:rPr lang="en-US" sz="1800" dirty="0" err="1"/>
              <a:t>οτρο</a:t>
            </a:r>
            <a:r>
              <a:rPr lang="en-US" sz="1800" dirty="0"/>
              <a:t>π</a:t>
            </a:r>
            <a:r>
              <a:rPr lang="en-US" sz="1800" dirty="0" err="1"/>
              <a:t>ιάζουσ</a:t>
            </a:r>
            <a:r>
              <a:rPr lang="en-US" sz="1800" dirty="0"/>
              <a:t>α </a:t>
            </a:r>
            <a:r>
              <a:rPr lang="el-GR" sz="1800" dirty="0"/>
              <a:t>θυλακίτιδα ή άλλα νοσήματα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συχνή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n-US" sz="1800" dirty="0" err="1"/>
              <a:t>έγκ</a:t>
            </a:r>
            <a:r>
              <a:rPr lang="en-US" sz="1800" dirty="0"/>
              <a:t>α</a:t>
            </a:r>
            <a:r>
              <a:rPr lang="en-US" sz="1800" dirty="0" err="1"/>
              <a:t>ιρη</a:t>
            </a:r>
            <a:r>
              <a:rPr lang="en-US" sz="1800" dirty="0"/>
              <a:t> α</a:t>
            </a:r>
            <a:r>
              <a:rPr lang="en-US" sz="1800" dirty="0" err="1"/>
              <a:t>ν</a:t>
            </a:r>
            <a:r>
              <a:rPr lang="en-US" sz="1800" dirty="0"/>
              <a:t>α</a:t>
            </a:r>
            <a:r>
              <a:rPr lang="en-US" sz="1800" dirty="0" err="1"/>
              <a:t>γνώριση</a:t>
            </a:r>
            <a:r>
              <a:rPr lang="en-US" sz="1800" dirty="0"/>
              <a:t> </a:t>
            </a:r>
            <a:r>
              <a:rPr lang="en-US" sz="1800" dirty="0" err="1"/>
              <a:t>της</a:t>
            </a:r>
            <a:r>
              <a:rPr lang="en-US" sz="1800" dirty="0"/>
              <a:t> </a:t>
            </a:r>
            <a:r>
              <a:rPr lang="el-GR" sz="1800" dirty="0"/>
              <a:t>νόσου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σημ</a:t>
            </a:r>
            <a:r>
              <a:rPr lang="en-US" sz="1800" dirty="0"/>
              <a:t>α</a:t>
            </a:r>
            <a:r>
              <a:rPr lang="en-US" sz="1800" dirty="0" err="1"/>
              <a:t>ντική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Μι</a:t>
            </a:r>
            <a:r>
              <a:rPr lang="en-US" sz="1800" dirty="0"/>
              <a:t>α </a:t>
            </a:r>
            <a:r>
              <a:rPr lang="en-US" sz="1800" dirty="0" err="1"/>
              <a:t>έγκ</a:t>
            </a:r>
            <a:r>
              <a:rPr lang="en-US" sz="1800" dirty="0"/>
              <a:t>α</a:t>
            </a:r>
            <a:r>
              <a:rPr lang="en-US" sz="1800" dirty="0" err="1"/>
              <a:t>ιρη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α</a:t>
            </a:r>
            <a:r>
              <a:rPr lang="en-US" sz="1800" dirty="0" err="1"/>
              <a:t>κρι</a:t>
            </a:r>
            <a:r>
              <a:rPr lang="en-US" sz="1800" dirty="0"/>
              <a:t>β</a:t>
            </a:r>
            <a:r>
              <a:rPr lang="en-US" sz="1800" dirty="0" err="1"/>
              <a:t>ής</a:t>
            </a:r>
            <a:r>
              <a:rPr lang="en-US" sz="1800" dirty="0"/>
              <a:t> </a:t>
            </a:r>
            <a:r>
              <a:rPr lang="en-US" sz="1800" dirty="0" err="1"/>
              <a:t>διάγνωση</a:t>
            </a:r>
            <a:r>
              <a:rPr lang="en-US" sz="1800" dirty="0"/>
              <a:t> </a:t>
            </a:r>
            <a:r>
              <a:rPr lang="en-US" sz="1800" dirty="0" err="1"/>
              <a:t>διευκολύνει</a:t>
            </a:r>
            <a:r>
              <a:rPr lang="en-US" sz="1800" dirty="0"/>
              <a:t> </a:t>
            </a:r>
            <a:r>
              <a:rPr lang="en-US" sz="1800" dirty="0" err="1"/>
              <a:t>την</a:t>
            </a:r>
            <a:r>
              <a:rPr lang="en-US" sz="1800" dirty="0"/>
              <a:t> </a:t>
            </a:r>
            <a:r>
              <a:rPr lang="en-US" sz="1800" dirty="0" err="1"/>
              <a:t>έν</a:t>
            </a:r>
            <a:r>
              <a:rPr lang="en-US" sz="1800" dirty="0"/>
              <a:t>α</a:t>
            </a:r>
            <a:r>
              <a:rPr lang="en-US" sz="1800" dirty="0" err="1"/>
              <a:t>ρξη</a:t>
            </a:r>
            <a:r>
              <a:rPr lang="en-US" sz="1800" dirty="0"/>
              <a:t> </a:t>
            </a:r>
            <a:r>
              <a:rPr lang="en-US" sz="1800" dirty="0" err="1"/>
              <a:t>θερ</a:t>
            </a:r>
            <a:r>
              <a:rPr lang="en-US" sz="1800" dirty="0"/>
              <a:t>απ</a:t>
            </a:r>
            <a:r>
              <a:rPr lang="en-US" sz="1800" dirty="0" err="1"/>
              <a:t>εί</a:t>
            </a:r>
            <a:r>
              <a:rPr lang="en-US" sz="1800" dirty="0"/>
              <a:t>α</a:t>
            </a:r>
            <a:r>
              <a:rPr lang="en-US" sz="1800" dirty="0" err="1"/>
              <a:t>ς</a:t>
            </a:r>
            <a:r>
              <a:rPr lang="en-US" sz="1800" dirty="0"/>
              <a:t> π</a:t>
            </a:r>
            <a:r>
              <a:rPr lang="en-US" sz="1800" dirty="0" err="1"/>
              <a:t>ου</a:t>
            </a:r>
            <a:r>
              <a:rPr lang="en-US" sz="1800" dirty="0"/>
              <a:t> </a:t>
            </a:r>
            <a:r>
              <a:rPr lang="en-US" sz="1800" dirty="0" err="1"/>
              <a:t>στοχεύει</a:t>
            </a:r>
            <a:r>
              <a:rPr lang="en-US" sz="1800" dirty="0"/>
              <a:t> </a:t>
            </a:r>
            <a:r>
              <a:rPr lang="en-US" sz="1800" dirty="0" err="1"/>
              <a:t>στην</a:t>
            </a:r>
            <a:r>
              <a:rPr lang="en-US" sz="1800" dirty="0"/>
              <a:t> </a:t>
            </a:r>
            <a:r>
              <a:rPr lang="en-US" sz="1800" dirty="0" err="1"/>
              <a:t>ελ</a:t>
            </a:r>
            <a:r>
              <a:rPr lang="en-US" sz="1800" dirty="0"/>
              <a:t>α</a:t>
            </a:r>
            <a:r>
              <a:rPr lang="en-US" sz="1800" dirty="0" err="1"/>
              <a:t>χιστο</a:t>
            </a:r>
            <a:r>
              <a:rPr lang="en-US" sz="1800" dirty="0"/>
              <a:t>π</a:t>
            </a:r>
            <a:r>
              <a:rPr lang="en-US" sz="1800" dirty="0" err="1"/>
              <a:t>οίηση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κινδύνου</a:t>
            </a:r>
            <a:r>
              <a:rPr lang="en-US" sz="1800" dirty="0"/>
              <a:t> </a:t>
            </a:r>
            <a:r>
              <a:rPr lang="en-US" sz="1800" dirty="0" err="1"/>
              <a:t>εξέλιξης</a:t>
            </a:r>
            <a:r>
              <a:rPr lang="en-US" sz="1800" dirty="0"/>
              <a:t> </a:t>
            </a:r>
            <a:r>
              <a:rPr lang="en-US" sz="1800" dirty="0" err="1"/>
              <a:t>σε</a:t>
            </a:r>
            <a:r>
              <a:rPr lang="en-US" sz="1800" dirty="0"/>
              <a:t> </a:t>
            </a:r>
            <a:r>
              <a:rPr lang="en-US" sz="1800" dirty="0" err="1"/>
              <a:t>σο</a:t>
            </a:r>
            <a:r>
              <a:rPr lang="en-US" sz="1800" dirty="0"/>
              <a:t>βα</a:t>
            </a:r>
            <a:r>
              <a:rPr lang="en-US" sz="1800" dirty="0" err="1"/>
              <a:t>ρή</a:t>
            </a:r>
            <a:r>
              <a:rPr lang="el-GR" sz="1800" dirty="0"/>
              <a:t> και παραμορφωτική</a:t>
            </a:r>
            <a:r>
              <a:rPr lang="en-US" sz="1800" dirty="0"/>
              <a:t> </a:t>
            </a:r>
            <a:r>
              <a:rPr lang="en-US" sz="1800" dirty="0" err="1"/>
              <a:t>νόσο</a:t>
            </a:r>
            <a:r>
              <a:rPr lang="en-US" sz="1800" dirty="0"/>
              <a:t>.</a:t>
            </a:r>
            <a:endParaRPr lang="el-GR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17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83568" y="1417642"/>
            <a:ext cx="8465568" cy="4263172"/>
            <a:chOff x="789408" y="1329437"/>
            <a:chExt cx="8465568" cy="4263172"/>
          </a:xfrm>
        </p:grpSpPr>
        <p:grpSp>
          <p:nvGrpSpPr>
            <p:cNvPr id="24" name="Group 23"/>
            <p:cNvGrpSpPr/>
            <p:nvPr/>
          </p:nvGrpSpPr>
          <p:grpSpPr>
            <a:xfrm>
              <a:off x="789408" y="1329437"/>
              <a:ext cx="8465568" cy="4263172"/>
              <a:chOff x="789408" y="1329437"/>
              <a:chExt cx="8465568" cy="426317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98200" y="1329437"/>
                <a:ext cx="7489725" cy="2922087"/>
                <a:chOff x="792360" y="1488206"/>
                <a:chExt cx="7489725" cy="292208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792360" y="1488206"/>
                  <a:ext cx="7489725" cy="2922087"/>
                  <a:chOff x="651240" y="1858667"/>
                  <a:chExt cx="7489725" cy="2922087"/>
                </a:xfrm>
              </p:grpSpPr>
              <p:pic>
                <p:nvPicPr>
                  <p:cNvPr id="12" name="Picture 11" descr="ΛΑΣΠΙΤΗ ΒΑΡΒΑΡΑ stage 1.jpg"/>
                  <p:cNvPicPr>
                    <a:picLocks noChangeAspect="1"/>
                  </p:cNvPicPr>
                  <p:nvPr/>
                </p:nvPicPr>
                <p:blipFill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61" t="24437" r="18047" b="14959"/>
                  <a:stretch/>
                </p:blipFill>
                <p:spPr>
                  <a:xfrm>
                    <a:off x="651240" y="1858667"/>
                    <a:ext cx="2133318" cy="292208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13" name="Picture 12" descr="IMG_0538 stage 2 final.jpg"/>
                  <p:cNvPicPr>
                    <a:picLocks noChangeAspect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044" t="14920" r="10594" b="10579"/>
                  <a:stretch/>
                </p:blipFill>
                <p:spPr>
                  <a:xfrm>
                    <a:off x="3439749" y="1858667"/>
                    <a:ext cx="1922733" cy="292208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14" name="Picture 13" descr="IMG_4317 stage 3 final.jpg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38" t="11318" r="23191" b="19269"/>
                  <a:stretch/>
                </p:blipFill>
                <p:spPr>
                  <a:xfrm>
                    <a:off x="6032791" y="1858667"/>
                    <a:ext cx="2108174" cy="292208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473929" y="398395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Hurley I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113533" y="398395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Hurley II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04166" y="398395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Hurley III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89408" y="4269170"/>
                <a:ext cx="32809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απόστηματα ή οζίδια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μονήρη ή πολλαπλά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όχι 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όχι ουλές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25712" y="4269170"/>
                <a:ext cx="32809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απόστηματα ή οζίδια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πολλαπλά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υποτροπιάζοντα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ουλές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73984" y="4269170"/>
                <a:ext cx="32809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πολλαπλά 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αλληλοσυνδεόμενα 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πολλαπλά αποστήματα 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πολλαπλές ουλές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διάχυτη προσβολή περιοχής</a:t>
                </a:r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>
              <a:off x="3192792" y="2716738"/>
              <a:ext cx="330382" cy="176412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788841" y="2716738"/>
              <a:ext cx="330382" cy="176412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07704" y="594928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</a:rPr>
              <a:t>Εικόνες από το αρχείο του Νοσοκομείου «Α. Συγγρός»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Κλινική ταξινόμηση</a:t>
            </a:r>
            <a:endParaRPr lang="en-US" sz="3200" dirty="0">
              <a:latin typeface="Calibri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7704" y="8367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Στάδια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Hurley</a:t>
            </a:r>
          </a:p>
        </p:txBody>
      </p:sp>
    </p:spTree>
    <p:extLst>
      <p:ext uri="{BB962C8B-B14F-4D97-AF65-F5344CB8AC3E}">
        <p14:creationId xmlns:p14="http://schemas.microsoft.com/office/powerpoint/2010/main" val="1099642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39552" y="764704"/>
            <a:ext cx="8015933" cy="5262596"/>
            <a:chOff x="402171" y="147638"/>
            <a:chExt cx="8297330" cy="5879662"/>
          </a:xfrm>
        </p:grpSpPr>
        <p:grpSp>
          <p:nvGrpSpPr>
            <p:cNvPr id="31" name="Group 30"/>
            <p:cNvGrpSpPr/>
            <p:nvPr/>
          </p:nvGrpSpPr>
          <p:grpSpPr>
            <a:xfrm>
              <a:off x="529162" y="147638"/>
              <a:ext cx="8148893" cy="5165218"/>
              <a:chOff x="804333" y="147638"/>
              <a:chExt cx="8043333" cy="5464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04333" y="147638"/>
                <a:ext cx="8043333" cy="5464000"/>
                <a:chOff x="804333" y="147638"/>
                <a:chExt cx="8043333" cy="54640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804333" y="2095499"/>
                  <a:ext cx="8043333" cy="3516139"/>
                  <a:chOff x="804333" y="1291166"/>
                  <a:chExt cx="8043333" cy="3516139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804333" y="1291166"/>
                    <a:ext cx="2660640" cy="3471333"/>
                    <a:chOff x="804333" y="1291166"/>
                    <a:chExt cx="2660640" cy="3471333"/>
                  </a:xfrm>
                </p:grpSpPr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804333" y="1291166"/>
                      <a:ext cx="2660640" cy="3471333"/>
                    </a:xfrm>
                    <a:prstGeom prst="roundRect">
                      <a:avLst/>
                    </a:prstGeom>
                    <a:noFill/>
                    <a:ln>
                      <a:solidFill>
                        <a:srgbClr val="FF66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860095" y="4033250"/>
                      <a:ext cx="2434166" cy="6186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Τοπικές </a:t>
                      </a:r>
                    </a:p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θεραπείες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3623728" y="1291167"/>
                    <a:ext cx="2575985" cy="3516138"/>
                    <a:chOff x="804332" y="1291167"/>
                    <a:chExt cx="2575985" cy="3516138"/>
                  </a:xfrm>
                </p:grpSpPr>
                <p:sp>
                  <p:nvSpPr>
                    <p:cNvPr id="6" name="Rounded Rectangle 5"/>
                    <p:cNvSpPr/>
                    <p:nvPr/>
                  </p:nvSpPr>
                  <p:spPr>
                    <a:xfrm>
                      <a:off x="804332" y="1291167"/>
                      <a:ext cx="2575985" cy="3471332"/>
                    </a:xfrm>
                    <a:prstGeom prst="roundRect">
                      <a:avLst/>
                    </a:prstGeom>
                    <a:noFill/>
                    <a:ln>
                      <a:solidFill>
                        <a:srgbClr val="FF66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875973" y="4116168"/>
                      <a:ext cx="2434166" cy="6911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Από του στόματος θεραπείες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6326709" y="1291167"/>
                    <a:ext cx="2520957" cy="3471332"/>
                    <a:chOff x="804332" y="1291167"/>
                    <a:chExt cx="2520957" cy="3471332"/>
                  </a:xfrm>
                </p:grpSpPr>
                <p:sp>
                  <p:nvSpPr>
                    <p:cNvPr id="9" name="Rounded Rectangle 8"/>
                    <p:cNvSpPr/>
                    <p:nvPr/>
                  </p:nvSpPr>
                  <p:spPr>
                    <a:xfrm>
                      <a:off x="804332" y="1291167"/>
                      <a:ext cx="2520957" cy="3471332"/>
                    </a:xfrm>
                    <a:prstGeom prst="roundRect">
                      <a:avLst/>
                    </a:prstGeom>
                    <a:noFill/>
                    <a:ln>
                      <a:solidFill>
                        <a:srgbClr val="FF66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821522" y="4116169"/>
                      <a:ext cx="2434166" cy="6186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Βιολογικές </a:t>
                      </a:r>
                    </a:p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θεραπείες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2" name="Picture 11" descr="ΛΑΣΠΙΤΗ ΒΑΡΒΑΡΑ stage 1.jpg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961" t="24437" r="18047" b="14959"/>
                <a:stretch/>
              </p:blipFill>
              <p:spPr>
                <a:xfrm>
                  <a:off x="1359265" y="147638"/>
                  <a:ext cx="1506924" cy="17785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3" name="Picture 12" descr="IMG_0538 stage 2 final.jpg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044" t="14920" r="10594" b="10579"/>
                <a:stretch/>
              </p:blipFill>
              <p:spPr>
                <a:xfrm>
                  <a:off x="4127504" y="168806"/>
                  <a:ext cx="1513173" cy="17785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4" name="Picture 13" descr="IMG_4317 stage 3 final.jpg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38" t="11318" r="23191" b="19269"/>
                <a:stretch/>
              </p:blipFill>
              <p:spPr>
                <a:xfrm>
                  <a:off x="6873763" y="168805"/>
                  <a:ext cx="1508239" cy="177852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561831" y="1583832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FF00"/>
                      </a:solidFill>
                    </a:rPr>
                    <a:t>Hurley I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357502" y="160622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FF00"/>
                      </a:solidFill>
                    </a:rPr>
                    <a:t>Hurley II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006032" y="160622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FF00"/>
                      </a:solidFill>
                    </a:rPr>
                    <a:t>Hurley III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016001" y="1027686"/>
                <a:ext cx="7777833" cy="3757297"/>
                <a:chOff x="1016001" y="1027686"/>
                <a:chExt cx="7777833" cy="375729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1016001" y="3005671"/>
                  <a:ext cx="2364304" cy="1164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Κλινδαμυκίνη</a:t>
                  </a: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Ρεσορκινόλη</a:t>
                  </a: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Αντισηπτικά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597441" y="2275264"/>
                  <a:ext cx="2667001" cy="24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Δοξυκυκλίνη/ Μινοκυκλίνη</a:t>
                  </a:r>
                </a:p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Κλινδαμυκίνη/ Ριφαμπικίνη</a:t>
                  </a:r>
                </a:p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Ρετινοειδή</a:t>
                  </a:r>
                </a:p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Ορμονική θεραπεία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429530" y="2857077"/>
                  <a:ext cx="2364304" cy="1927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sz="1600" b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Adalimumab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sz="1600" b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Secukinumab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sz="1600" b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Bimekizumab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endParaRPr lang="el-GR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endParaRPr lang="el-GR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Right Arrow 22"/>
                <p:cNvSpPr/>
                <p:nvPr/>
              </p:nvSpPr>
              <p:spPr>
                <a:xfrm>
                  <a:off x="3170262" y="1027686"/>
                  <a:ext cx="538134" cy="326981"/>
                </a:xfrm>
                <a:prstGeom prst="rightArrow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ight Arrow 24"/>
                <p:cNvSpPr/>
                <p:nvPr/>
              </p:nvSpPr>
              <p:spPr>
                <a:xfrm>
                  <a:off x="5991790" y="1080096"/>
                  <a:ext cx="538134" cy="326981"/>
                </a:xfrm>
                <a:prstGeom prst="rightArrow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402171" y="5448288"/>
              <a:ext cx="8297330" cy="579012"/>
              <a:chOff x="402171" y="5448288"/>
              <a:chExt cx="8297330" cy="579012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29161" y="5460997"/>
                <a:ext cx="3958171" cy="566303"/>
              </a:xfrm>
              <a:prstGeom prst="round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56667" y="5448288"/>
                <a:ext cx="4042834" cy="566303"/>
              </a:xfrm>
              <a:prstGeom prst="round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2171" y="5524496"/>
                <a:ext cx="4042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Deroofing</a:t>
                </a:r>
                <a:r>
                  <a:rPr lang="en-US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, Lasers, </a:t>
                </a:r>
                <a:r>
                  <a:rPr lang="el-GR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τοπική εκτομή</a:t>
                </a:r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80547" y="5524496"/>
                <a:ext cx="351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b="1" dirty="0">
                    <a:solidFill>
                      <a:srgbClr val="376092"/>
                    </a:solidFill>
                  </a:rPr>
                  <a:t>Ευρεία εκτομή</a:t>
                </a:r>
                <a:endParaRPr lang="en-US" sz="1800" b="1" dirty="0">
                  <a:solidFill>
                    <a:srgbClr val="376092"/>
                  </a:solidFill>
                </a:endParaRPr>
              </a:p>
            </p:txBody>
          </p:sp>
        </p:grpSp>
      </p:grp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282575" y="6487938"/>
            <a:ext cx="8228013" cy="325438"/>
            <a:chOff x="0" y="6368458"/>
            <a:chExt cx="8228432" cy="32664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07704" y="6068168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</a:rPr>
              <a:t>Εικόνες από το αρχείο του Νοσοκομείου «Α. Συγγρός»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Θεραπεία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8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Ο μικροφαγέσωρας αποτελεί πρωταρχική κλινική βλάβη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pic>
        <p:nvPicPr>
          <p:cNvPr id="9" name="Picture 8" descr="Pathogenesisacnevulgari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4" t="3973" b="69164"/>
          <a:stretch/>
        </p:blipFill>
        <p:spPr>
          <a:xfrm>
            <a:off x="3347864" y="980728"/>
            <a:ext cx="2088232" cy="19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Ο κλειστοί και ανοικτοί φαγέσωρες αποτελούν κλινικές βλάβες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5736" y="980728"/>
            <a:ext cx="4305707" cy="1800200"/>
            <a:chOff x="395536" y="2755038"/>
            <a:chExt cx="5515018" cy="2546170"/>
          </a:xfrm>
        </p:grpSpPr>
        <p:pic>
          <p:nvPicPr>
            <p:cNvPr id="11" name="Picture 10" descr="Pathogenesisacnevulgaris.jpe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9" t="37442" r="51050" b="33370"/>
            <a:stretch/>
          </p:blipFill>
          <p:spPr>
            <a:xfrm>
              <a:off x="3724336" y="2755038"/>
              <a:ext cx="2186218" cy="2546170"/>
            </a:xfrm>
            <a:prstGeom prst="rect">
              <a:avLst/>
            </a:prstGeom>
          </p:spPr>
        </p:pic>
        <p:pic>
          <p:nvPicPr>
            <p:cNvPr id="12" name="Picture 11" descr="Pathogenesisacnevulgaris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24" t="3973" b="69164"/>
            <a:stretch/>
          </p:blipFill>
          <p:spPr>
            <a:xfrm>
              <a:off x="395536" y="2884180"/>
              <a:ext cx="2592288" cy="2389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3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ταξινόμηση φαγεσωρική, βλατοδοφλυκταινώδης, οζιδιοκυστική αποτελεί κλινική ταξινόμηση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pic>
        <p:nvPicPr>
          <p:cNvPr id="14" name="Picture 13" descr="Acneclosedcomedones mild acn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6" y="1124744"/>
            <a:ext cx="208444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cnemixedtype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3275856" y="1124744"/>
            <a:ext cx="2106133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cnenodules severe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7420" r="12072" b="13916"/>
          <a:stretch/>
        </p:blipFill>
        <p:spPr>
          <a:xfrm>
            <a:off x="5868144" y="1124745"/>
            <a:ext cx="189035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3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ταξινόμηση</a:t>
            </a:r>
            <a:r>
              <a:rPr lang="en-US" sz="1800" dirty="0"/>
              <a:t> </a:t>
            </a:r>
            <a:r>
              <a:rPr lang="el-GR" sz="1800" dirty="0"/>
              <a:t>ερυθηματοτηλεαγγειεκτατική, βλατιδοφλυκταινώδης και φυματώδης είναι ταξινόμηση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500" y="984849"/>
            <a:ext cx="8604956" cy="1796079"/>
            <a:chOff x="107504" y="3573015"/>
            <a:chExt cx="8604956" cy="1796079"/>
          </a:xfrm>
        </p:grpSpPr>
        <p:grpSp>
          <p:nvGrpSpPr>
            <p:cNvPr id="11" name="Group 10"/>
            <p:cNvGrpSpPr/>
            <p:nvPr/>
          </p:nvGrpSpPr>
          <p:grpSpPr>
            <a:xfrm>
              <a:off x="107504" y="3573016"/>
              <a:ext cx="2916324" cy="1765886"/>
              <a:chOff x="107504" y="3573016"/>
              <a:chExt cx="2916324" cy="1765886"/>
            </a:xfrm>
          </p:grpSpPr>
          <p:pic>
            <p:nvPicPr>
              <p:cNvPr id="18" name="Picture 17" descr="adobestock_244076895.jp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" t="6688" r="19121"/>
              <a:stretch/>
            </p:blipFill>
            <p:spPr>
              <a:xfrm>
                <a:off x="251520" y="3573016"/>
                <a:ext cx="2664296" cy="17658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7504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Ερυθηματοτηλεαγγειεκτατική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59832" y="3573015"/>
              <a:ext cx="2916324" cy="1778175"/>
              <a:chOff x="3059832" y="3573015"/>
              <a:chExt cx="2916324" cy="1778175"/>
            </a:xfrm>
          </p:grpSpPr>
          <p:pic>
            <p:nvPicPr>
              <p:cNvPr id="16" name="Picture 15" descr="Unknown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30" b="17125"/>
              <a:stretch/>
            </p:blipFill>
            <p:spPr>
              <a:xfrm>
                <a:off x="3275856" y="3573015"/>
                <a:ext cx="2448272" cy="17781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059832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Βλατιδοφλυκταινώδης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96136" y="3573016"/>
              <a:ext cx="2916324" cy="1796078"/>
              <a:chOff x="5796136" y="3573016"/>
              <a:chExt cx="2916324" cy="1796078"/>
            </a:xfrm>
          </p:grpSpPr>
          <p:pic>
            <p:nvPicPr>
              <p:cNvPr id="14" name="Picture 13" descr="rhinophyma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2" t="11239" r="3593" b="2499"/>
              <a:stretch/>
            </p:blipFill>
            <p:spPr>
              <a:xfrm>
                <a:off x="5940152" y="3573016"/>
                <a:ext cx="2592288" cy="17960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796136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Φυματώδης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8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Επιδημιολογία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536" y="1258754"/>
            <a:ext cx="8136904" cy="497855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εφηβική ακμή επικρατεί στο ανδρικό φύλο.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ενήλικη ακμή επικρατεί στο γυναίκειο φύλο.</a:t>
            </a:r>
            <a:endParaRPr lang="en-US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Ο επιπολασμός της ακμής μειώνεται με την άνοδο της ηλικίας.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βρεφική ακμή (μια παραλλαγή) μπορεί να ξεκινήσει στη βρεφική ηλικία.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ακμή της μέσης παιδικής ηλικίας (</a:t>
            </a:r>
            <a:r>
              <a:rPr lang="en-US" sz="1800" dirty="0">
                <a:latin typeface="Calibri" charset="0"/>
              </a:rPr>
              <a:t>1- 6 </a:t>
            </a:r>
            <a:r>
              <a:rPr lang="el-GR" sz="1800" dirty="0">
                <a:latin typeface="Calibri" charset="0"/>
              </a:rPr>
              <a:t>ετών) είναι ασυνήθιστη και μπορεί να αποτελεί ένδειξη υποκείμενης πάθησης.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864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οφθαλμική συμμετοχή είναι συχνή στη(ν)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95736" y="980729"/>
            <a:ext cx="1800200" cy="1624457"/>
            <a:chOff x="0" y="3861048"/>
            <a:chExt cx="2916324" cy="2208853"/>
          </a:xfrm>
        </p:grpSpPr>
        <p:pic>
          <p:nvPicPr>
            <p:cNvPr id="21" name="Picture 20" descr="Rosaceaocular.jpe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3" r="5278"/>
            <a:stretch/>
          </p:blipFill>
          <p:spPr>
            <a:xfrm>
              <a:off x="114443" y="3861048"/>
              <a:ext cx="2657357" cy="22088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0" y="5623477"/>
              <a:ext cx="2916324" cy="355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rgbClr val="CCFFCC"/>
                  </a:solidFill>
                </a:rPr>
                <a:t>Ερύθημα</a:t>
              </a:r>
              <a:endParaRPr lang="en-US" sz="1100" b="1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04048" y="980728"/>
            <a:ext cx="1800200" cy="1656184"/>
            <a:chOff x="2843808" y="4005064"/>
            <a:chExt cx="2916324" cy="2251995"/>
          </a:xfrm>
        </p:grpSpPr>
        <p:pic>
          <p:nvPicPr>
            <p:cNvPr id="24" name="Picture 23" descr="Ocularrosacea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" r="4820"/>
            <a:stretch/>
          </p:blipFill>
          <p:spPr>
            <a:xfrm>
              <a:off x="2987824" y="4005064"/>
              <a:ext cx="2664296" cy="2220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843808" y="5671161"/>
              <a:ext cx="2916324" cy="58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rgbClr val="CCFFCC"/>
                  </a:solidFill>
                </a:rPr>
                <a:t>Τηλεαγγειεκτασίες βλεφάρου</a:t>
              </a:r>
              <a:endParaRPr lang="en-US" sz="11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4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ταξινόμηση κατά </a:t>
            </a:r>
            <a:r>
              <a:rPr lang="en-US" sz="1800" dirty="0"/>
              <a:t>Hurley </a:t>
            </a:r>
            <a:r>
              <a:rPr lang="el-GR" sz="1800" dirty="0"/>
              <a:t>σε 3 στάδια είναι κλινική ταξινόμηση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05384" y="970162"/>
            <a:ext cx="6873607" cy="1522734"/>
            <a:chOff x="1205384" y="764704"/>
            <a:chExt cx="6873607" cy="1522734"/>
          </a:xfrm>
        </p:grpSpPr>
        <p:pic>
          <p:nvPicPr>
            <p:cNvPr id="10" name="Picture 9" descr="ΛΑΣΠΙΤΗ ΒΑΡΒΑΡΑ stage 1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1" t="24437" r="18047" b="14959"/>
            <a:stretch/>
          </p:blipFill>
          <p:spPr>
            <a:xfrm>
              <a:off x="1205384" y="764704"/>
              <a:ext cx="1474924" cy="15048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IMG_0538 stage 2 final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4" t="14920" r="10594" b="10579"/>
            <a:stretch/>
          </p:blipFill>
          <p:spPr>
            <a:xfrm>
              <a:off x="3914838" y="782614"/>
              <a:ext cx="1481040" cy="15048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 descr="IMG_4317 stage 3 final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8" t="11318" r="23191" b="19269"/>
            <a:stretch/>
          </p:blipFill>
          <p:spPr>
            <a:xfrm>
              <a:off x="6602780" y="782614"/>
              <a:ext cx="1476211" cy="15048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1403648" y="1979879"/>
              <a:ext cx="1196955" cy="28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Hurley I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9952" y="1998824"/>
              <a:ext cx="1196955" cy="28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Hurley II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1998824"/>
              <a:ext cx="1196955" cy="28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Hurley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4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4_SYGGROS_LOGO-300x18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478770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861048"/>
            <a:ext cx="7560840" cy="1944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1800" i="1" dirty="0"/>
              <a:t>Οὐκ ἔνι ἰατρικήν εἰδέναι, ὅστις μή οἶδεν ὅ τι ἐστίν ἄνθρωπος.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sz="1800" i="1" dirty="0"/>
              <a:t>Είναι αδύνατον να ξέρει την ιατρική, αυτός που δεν ξέρει τι είναι ο άνθρωπος.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sz="1800" i="1" dirty="0"/>
              <a:t>													</a:t>
            </a:r>
            <a:r>
              <a:rPr lang="el-GR" sz="1800" dirty="0"/>
              <a:t>Ιπποκράτης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684584" y="5525852"/>
            <a:ext cx="8800488" cy="7114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l-GR" sz="2800" dirty="0">
                <a:solidFill>
                  <a:srgbClr val="953735"/>
                </a:solidFill>
              </a:rPr>
              <a:t>Ευχαριστώ πολύ!</a:t>
            </a:r>
            <a:endParaRPr lang="en-US" sz="2800" dirty="0">
              <a:solidFill>
                <a:srgbClr val="953735"/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endParaRPr lang="el-GR" sz="2800" dirty="0">
              <a:solidFill>
                <a:srgbClr val="953735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6821961-9649-460B-A4E2-0ABEC7B82F09}"/>
              </a:ext>
            </a:extLst>
          </p:cNvPr>
          <p:cNvSpPr/>
          <p:nvPr/>
        </p:nvSpPr>
        <p:spPr>
          <a:xfrm>
            <a:off x="0" y="6260144"/>
            <a:ext cx="504056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600" dirty="0">
                <a:solidFill>
                  <a:srgbClr val="953735"/>
                </a:solidFill>
              </a:rPr>
              <a:t>a.i.liakou@gmail.com</a:t>
            </a:r>
            <a:endParaRPr lang="el-GR" sz="16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8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ΑΙΤΙΟΠΑΘΟΓΕΝΕΙΑ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1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80920" cy="452596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κοινή ακμή είναι μια φλεγμονώδης διαταραχή της τριχοσμηγματογόνου μονάδας.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τριχοσμηγματογόνος μονάδα αποτελείται από τον τριχικό θύλακο και τον σμηγματογόνο αδένα.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1720" y="2780928"/>
            <a:ext cx="4133262" cy="3456384"/>
            <a:chOff x="2051720" y="2780928"/>
            <a:chExt cx="4133262" cy="3456384"/>
          </a:xfrm>
        </p:grpSpPr>
        <p:grpSp>
          <p:nvGrpSpPr>
            <p:cNvPr id="3" name="Group 2"/>
            <p:cNvGrpSpPr/>
            <p:nvPr/>
          </p:nvGrpSpPr>
          <p:grpSpPr>
            <a:xfrm>
              <a:off x="2051720" y="2780928"/>
              <a:ext cx="4133262" cy="3456384"/>
              <a:chOff x="2051720" y="2780928"/>
              <a:chExt cx="4133262" cy="3456384"/>
            </a:xfrm>
          </p:grpSpPr>
          <p:pic>
            <p:nvPicPr>
              <p:cNvPr id="10" name="Picture 9" descr="Unknown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5776" y="2780928"/>
                <a:ext cx="3629206" cy="34563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771800" y="2996952"/>
                <a:ext cx="1080120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Τρίχα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83768" y="3501008"/>
                <a:ext cx="1224136" cy="523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Επιδερμίδα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11760" y="4077072"/>
                <a:ext cx="1224136" cy="523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Σμήγμα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1720" y="4633972"/>
                <a:ext cx="1584176" cy="7386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Σμηγματογόνος αδένας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83768" y="5281463"/>
                <a:ext cx="1080120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Θύλακος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43808" y="5589240"/>
                <a:ext cx="792088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Ρίζα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5816" y="5877272"/>
                <a:ext cx="792088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Θηλή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64088" y="4581128"/>
              <a:ext cx="576064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800" dirty="0">
                  <a:solidFill>
                    <a:schemeClr val="tx1"/>
                  </a:solidFill>
                </a:rPr>
                <a:t>Ανελκτή-</a:t>
              </a:r>
            </a:p>
            <a:p>
              <a:r>
                <a:rPr lang="el-GR" sz="800" dirty="0">
                  <a:solidFill>
                    <a:schemeClr val="tx1"/>
                  </a:solidFill>
                </a:rPr>
                <a:t>ρας μυς της τριχός      </a:t>
              </a:r>
            </a:p>
            <a:p>
              <a:endParaRPr lang="el-GR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09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15616" y="2780928"/>
            <a:ext cx="3888432" cy="3876820"/>
            <a:chOff x="1115616" y="2780928"/>
            <a:chExt cx="3888432" cy="3876820"/>
          </a:xfrm>
        </p:grpSpPr>
        <p:grpSp>
          <p:nvGrpSpPr>
            <p:cNvPr id="10" name="Group 9"/>
            <p:cNvGrpSpPr/>
            <p:nvPr/>
          </p:nvGrpSpPr>
          <p:grpSpPr>
            <a:xfrm>
              <a:off x="1115616" y="2780928"/>
              <a:ext cx="3888432" cy="3876820"/>
              <a:chOff x="1115616" y="2780928"/>
              <a:chExt cx="3888432" cy="38768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15616" y="2780928"/>
                <a:ext cx="3888432" cy="3876820"/>
                <a:chOff x="1115616" y="2780928"/>
                <a:chExt cx="3888432" cy="387682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115616" y="2780928"/>
                  <a:ext cx="3672408" cy="3876820"/>
                  <a:chOff x="1115616" y="2780928"/>
                  <a:chExt cx="3672408" cy="387682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115616" y="2780928"/>
                    <a:ext cx="3528392" cy="3876820"/>
                  </a:xfrm>
                  <a:prstGeom prst="rect">
                    <a:avLst/>
                  </a:prstGeom>
                </p:spPr>
              </p:pic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995936" y="5949280"/>
                    <a:ext cx="792088" cy="58477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763688" y="3356992"/>
                  <a:ext cx="1224136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Τριχικός θύλακος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31640" y="3861048"/>
                  <a:ext cx="936104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Επιδερμίδα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331640" y="4293096"/>
                  <a:ext cx="936104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Δερμίδα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331640" y="4653136"/>
                  <a:ext cx="936104" cy="553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Υποδόριο λίπος</a:t>
                  </a:r>
                </a:p>
                <a:p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91880" y="3470811"/>
                  <a:ext cx="1512168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Στέλεχος της τρίχας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79912" y="4797152"/>
                  <a:ext cx="936104" cy="7078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l-GR" sz="1000" dirty="0">
                      <a:solidFill>
                        <a:schemeClr val="tx1"/>
                      </a:solidFill>
                    </a:rPr>
                    <a:t>Ρίζα</a:t>
                  </a:r>
                </a:p>
                <a:p>
                  <a:pPr algn="l"/>
                  <a:r>
                    <a:rPr lang="el-GR" sz="1000" dirty="0">
                      <a:solidFill>
                        <a:schemeClr val="tx1"/>
                      </a:solidFill>
                    </a:rPr>
                    <a:t>(θηλή της τρίχας)</a:t>
                  </a:r>
                </a:p>
                <a:p>
                  <a:pPr algn="l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123728" y="2924944"/>
                <a:ext cx="1512168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/>
                  <a:t>Στέλεχος της τρίχας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555776" y="6093296"/>
              <a:ext cx="12241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solidFill>
                    <a:schemeClr val="tx1"/>
                  </a:solidFill>
                </a:rPr>
                <a:t>Αγγεία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13184" y="980728"/>
            <a:ext cx="843528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Η πρωταρχική βλάβη είναι ο μικροφαγέσωρας, που είναι ένα μικρό, υπερκερατωσικό βύσμα.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Αποτελείται από κερατινοκύτταρα στο κατώτερο τμήμα του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Αποτελεί τον πρόδρομο για την κλινική εκδήλωση των αλλοιώσεων της ακμής.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Οι κλινικές βλάβες της ακμής περιλαμβάνουν κλειστούς φαγέσωρες («λευκά στίγματα»), ανοικτούς φαγέσωρες ("μαύρα στίγματα»), φλεγμονώδεις βλατίδες, φλύκταινες και οζίδια. 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91680" y="580526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88024" y="2996952"/>
            <a:ext cx="3888432" cy="3065839"/>
            <a:chOff x="4788024" y="2996952"/>
            <a:chExt cx="3888432" cy="3065839"/>
          </a:xfrm>
        </p:grpSpPr>
        <p:grpSp>
          <p:nvGrpSpPr>
            <p:cNvPr id="20" name="Group 19"/>
            <p:cNvGrpSpPr/>
            <p:nvPr/>
          </p:nvGrpSpPr>
          <p:grpSpPr>
            <a:xfrm>
              <a:off x="4788024" y="2996952"/>
              <a:ext cx="3888432" cy="3065839"/>
              <a:chOff x="4788024" y="2996952"/>
              <a:chExt cx="3888432" cy="3065839"/>
            </a:xfrm>
          </p:grpSpPr>
          <p:pic>
            <p:nvPicPr>
              <p:cNvPr id="8" name="Picture 7" descr="Pathogenesisacnevulgaris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390" b="69164"/>
              <a:stretch/>
            </p:blipFill>
            <p:spPr>
              <a:xfrm>
                <a:off x="4788024" y="2996952"/>
                <a:ext cx="3662672" cy="3065839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24328" y="3573016"/>
                <a:ext cx="936104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Επιδερμίδα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36096" y="4262899"/>
                <a:ext cx="720080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Κερατίνη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96336" y="5013176"/>
                <a:ext cx="1080120" cy="400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Σμηγματογόνος αδένας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596336" y="5405154"/>
                <a:ext cx="1080120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Χνοώδης τρίχα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3933056"/>
                <a:ext cx="1368152" cy="861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Υπερκεράτωση και βακτήρια </a:t>
                </a:r>
                <a:r>
                  <a:rPr lang="en-US" sz="1000" dirty="0">
                    <a:solidFill>
                      <a:schemeClr val="tx1"/>
                    </a:solidFill>
                  </a:rPr>
                  <a:t>(</a:t>
                </a:r>
                <a:r>
                  <a:rPr lang="en-US" sz="1000" dirty="0" err="1">
                    <a:solidFill>
                      <a:schemeClr val="tx1"/>
                    </a:solidFill>
                  </a:rPr>
                  <a:t>C.acnes</a:t>
                </a:r>
                <a:r>
                  <a:rPr lang="en-US" sz="1000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724128" y="3068960"/>
              <a:ext cx="172819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chemeClr val="tx1"/>
                  </a:solidFill>
                </a:rPr>
                <a:t>Μικροφαγέσωρας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60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Η ανάπτυξη και εξέλιξη του μικροφαγέσωρα στις υπόλοιπες βλάβες της ακμής περιλαμβάνει την αλληλεπίδραση τεσσάρων παραγόντων: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Υπερκεράτωση του τριχικού θυλάκου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Υπερπαραγωγή σμήγματος από τους σμηγματογόνους αδένες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Το Cutibacterium acnes (C. acnes, πρώην Propionibacterium acnes, αναερόβιο βακτήριο που αποτελεί φυσιολογικό συστατικό της χλωρίδας του δέρματος)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Φλεγμονή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81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7525</TotalTime>
  <Words>3734</Words>
  <Application>Microsoft Office PowerPoint</Application>
  <PresentationFormat>Προβολή στην οθόνη (4:3)</PresentationFormat>
  <Paragraphs>516</Paragraphs>
  <Slides>52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ΚΟΙΝΗ ΑΚΜΗ ΡΟΔΟΧΡΟΥΣ ΝΟΣΟΣ ΔΙΑΠΥΗΤΙΚΗ ΙΔΡΩΤΑΔΕΝΙΤΙΔΑ  </vt:lpstr>
      <vt:lpstr>ΚΟΙΝΗ ΑΚΜΗ (ACNE VULGARIS)</vt:lpstr>
      <vt:lpstr> ΕΠΙΔΗΜΙΟΛΟΓΙΑ</vt:lpstr>
      <vt:lpstr>Επιδημιολογία</vt:lpstr>
      <vt:lpstr>Επιδημιολογία</vt:lpstr>
      <vt:lpstr> ΑΙΤΙΟΠΑΘΟΓΕΝΕΙΑ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 ΚΛΙΝΙΚΗ ΕΙΚΟΝΑ</vt:lpstr>
      <vt:lpstr>Κλινική εικόνα</vt:lpstr>
      <vt:lpstr>Κλινική εικόνα</vt:lpstr>
      <vt:lpstr>Κλινική εικόνα</vt:lpstr>
      <vt:lpstr>Κλινικές παραλλαγές</vt:lpstr>
      <vt:lpstr>Κλινικές παραλλαγές</vt:lpstr>
      <vt:lpstr>ΔΙΑΦΟΡΙΚΗ ΔΙΑΓΝΩΣΗ</vt:lpstr>
      <vt:lpstr>Διαφορική διάγνωση</vt:lpstr>
      <vt:lpstr> ΘΕΡΑΠΕΙΑ</vt:lpstr>
      <vt:lpstr>Ήπια ακμή</vt:lpstr>
      <vt:lpstr>Μέτρια ακμή</vt:lpstr>
      <vt:lpstr>Σοβαρή ακμή</vt:lpstr>
      <vt:lpstr>Ισοτρετινοϊνη</vt:lpstr>
      <vt:lpstr>ΡΟΔΟΧΡΟΥΣ ΝΟΣΟΣ (ROSACEA)</vt:lpstr>
      <vt:lpstr>Επιδημιολογία</vt:lpstr>
      <vt:lpstr>Επιδημιολογία</vt:lpstr>
      <vt:lpstr>Κλινική εικόνα</vt:lpstr>
      <vt:lpstr>Κλινική εικόνα</vt:lpstr>
      <vt:lpstr>Κλινική εικόνα</vt:lpstr>
      <vt:lpstr>Θεραπεία</vt:lpstr>
      <vt:lpstr>Θεραπεία</vt:lpstr>
      <vt:lpstr>ΔΙΑΠΥΗΤΙΚΗ ΙΔΡΩΤΑΔΕΝΙΤΙΔΑ (HIDRADENITIS SUPPURATIVA)</vt:lpstr>
      <vt:lpstr>Επιδημιολογία</vt:lpstr>
      <vt:lpstr>Κλινική εικόνα</vt:lpstr>
      <vt:lpstr>Κλινική εικόνα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ΑΚΜΗ</dc:title>
  <dc:creator>Gal</dc:creator>
  <cp:lastModifiedBy>mariakatsiapi</cp:lastModifiedBy>
  <cp:revision>395</cp:revision>
  <dcterms:created xsi:type="dcterms:W3CDTF">2012-04-28T18:41:08Z</dcterms:created>
  <dcterms:modified xsi:type="dcterms:W3CDTF">2025-10-09T11:24:52Z</dcterms:modified>
</cp:coreProperties>
</file>