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54"/>
  </p:notesMasterIdLst>
  <p:sldIdLst>
    <p:sldId id="427" r:id="rId2"/>
    <p:sldId id="428" r:id="rId3"/>
    <p:sldId id="461" r:id="rId4"/>
    <p:sldId id="431" r:id="rId5"/>
    <p:sldId id="524" r:id="rId6"/>
    <p:sldId id="462" r:id="rId7"/>
    <p:sldId id="505" r:id="rId8"/>
    <p:sldId id="506" r:id="rId9"/>
    <p:sldId id="521" r:id="rId10"/>
    <p:sldId id="522" r:id="rId11"/>
    <p:sldId id="525" r:id="rId12"/>
    <p:sldId id="509" r:id="rId13"/>
    <p:sldId id="514" r:id="rId14"/>
    <p:sldId id="513" r:id="rId15"/>
    <p:sldId id="518" r:id="rId16"/>
    <p:sldId id="520" r:id="rId17"/>
    <p:sldId id="456" r:id="rId18"/>
    <p:sldId id="463" r:id="rId19"/>
    <p:sldId id="464" r:id="rId20"/>
    <p:sldId id="466" r:id="rId21"/>
    <p:sldId id="468" r:id="rId22"/>
    <p:sldId id="472" r:id="rId23"/>
    <p:sldId id="523" r:id="rId24"/>
    <p:sldId id="512" r:id="rId25"/>
    <p:sldId id="528" r:id="rId26"/>
    <p:sldId id="489" r:id="rId27"/>
    <p:sldId id="494" r:id="rId28"/>
    <p:sldId id="495" r:id="rId29"/>
    <p:sldId id="530" r:id="rId30"/>
    <p:sldId id="554" r:id="rId31"/>
    <p:sldId id="459" r:id="rId32"/>
    <p:sldId id="532" r:id="rId33"/>
    <p:sldId id="535" r:id="rId34"/>
    <p:sldId id="533" r:id="rId35"/>
    <p:sldId id="536" r:id="rId36"/>
    <p:sldId id="537" r:id="rId37"/>
    <p:sldId id="538" r:id="rId38"/>
    <p:sldId id="539" r:id="rId39"/>
    <p:sldId id="460" r:id="rId40"/>
    <p:sldId id="540" r:id="rId41"/>
    <p:sldId id="542" r:id="rId42"/>
    <p:sldId id="544" r:id="rId43"/>
    <p:sldId id="543" r:id="rId44"/>
    <p:sldId id="545" r:id="rId45"/>
    <p:sldId id="546" r:id="rId46"/>
    <p:sldId id="547" r:id="rId47"/>
    <p:sldId id="550" r:id="rId48"/>
    <p:sldId id="551" r:id="rId49"/>
    <p:sldId id="549" r:id="rId50"/>
    <p:sldId id="552" r:id="rId51"/>
    <p:sldId id="548" r:id="rId52"/>
    <p:sldId id="553" r:id="rId53"/>
  </p:sldIdLst>
  <p:sldSz cx="9144000" cy="6858000" type="screen4x3"/>
  <p:notesSz cx="6858000" cy="9144000"/>
  <p:defaultTextStyle>
    <a:defPPr>
      <a:defRPr lang="el-GR"/>
    </a:defPPr>
    <a:lvl1pPr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3200" kern="1200">
        <a:solidFill>
          <a:schemeClr val="bg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455" autoAdjust="0"/>
  </p:normalViewPr>
  <p:slideViewPr>
    <p:cSldViewPr>
      <p:cViewPr varScale="1">
        <p:scale>
          <a:sx n="84" d="100"/>
          <a:sy n="84" d="100"/>
        </p:scale>
        <p:origin x="13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4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dirty="0"/>
              <a:t>Δεύτερου επιπέδου</a:t>
            </a:r>
          </a:p>
          <a:p>
            <a:pPr lvl="2"/>
            <a:r>
              <a:rPr lang="el-GR" noProof="0" dirty="0"/>
              <a:t>Τρίτου επιπέδου</a:t>
            </a:r>
          </a:p>
          <a:p>
            <a:pPr lvl="3"/>
            <a:r>
              <a:rPr lang="el-GR" noProof="0" dirty="0"/>
              <a:t>Τέταρτου επιπέδου</a:t>
            </a:r>
          </a:p>
          <a:p>
            <a:pPr lvl="4"/>
            <a:r>
              <a:rPr lang="el-GR" noProof="0" dirty="0"/>
              <a:t>Πέμπτου επιπέδου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41EC2661-457B-2646-943A-5879798FE50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460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Calibri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Calibri"/>
        <a:cs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0406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>
                <a:latin typeface="Calibri" charset="0"/>
              </a:rPr>
              <a:t>Η αιτιοπαθογένεια της ακμής περιλαμβάνει μια πολύπλοκη αλληλεπίδραση παραγόντων, όπως η συμμετοχή των ανδρογόνων, η διέγερση των σμηγματογόνων αδένων, η διαταραχή στο μικροβίωμα του τριχοθυλακίου και οι έμφυτες και επίκτητες ανοσολογικές αντιδράσεις, και μπορεί να επηρεαστεί από παράγοντες όπως η γενετική και, πιθανώς, η διατροφή.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73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Calibri" charset="0"/>
            </a:endParaRPr>
          </a:p>
          <a:p>
            <a:endParaRPr lang="en-US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Η</a:t>
            </a:r>
            <a:r>
              <a:rPr lang="en-US" sz="1200" dirty="0">
                <a:latin typeface="Calibri" charset="0"/>
              </a:rPr>
              <a:t> πα</a:t>
            </a:r>
            <a:r>
              <a:rPr lang="en-US" sz="1200" dirty="0" err="1">
                <a:latin typeface="Calibri" charset="0"/>
              </a:rPr>
              <a:t>ρ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γωγή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σμήγμ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τος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δεν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φάνηκε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ν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σχετίζετ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το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στρες</a:t>
            </a:r>
            <a:r>
              <a:rPr lang="en-US" sz="1200" dirty="0">
                <a:latin typeface="Calibri" charset="0"/>
              </a:rPr>
              <a:t>, α</a:t>
            </a:r>
            <a:r>
              <a:rPr lang="en-US" sz="1200" dirty="0" err="1">
                <a:latin typeface="Calibri" charset="0"/>
              </a:rPr>
              <a:t>λλά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η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υξημένη</a:t>
            </a:r>
            <a:r>
              <a:rPr lang="en-US" sz="1200" dirty="0">
                <a:latin typeface="Calibri" charset="0"/>
              </a:rPr>
              <a:t> βα</a:t>
            </a:r>
            <a:r>
              <a:rPr lang="en-US" sz="1200" dirty="0" err="1">
                <a:latin typeface="Calibri" charset="0"/>
              </a:rPr>
              <a:t>ρύτητ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της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κμής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φάνηκε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ν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σχετίζετ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το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στρες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ιδι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ίτερ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στ</a:t>
            </a:r>
            <a:r>
              <a:rPr lang="en-US" sz="1200" dirty="0">
                <a:latin typeface="Calibri" charset="0"/>
              </a:rPr>
              <a:t>α α</a:t>
            </a:r>
            <a:r>
              <a:rPr lang="en-US" sz="1200" dirty="0" err="1">
                <a:latin typeface="Calibri" charset="0"/>
              </a:rPr>
              <a:t>γόρι</a:t>
            </a:r>
            <a:r>
              <a:rPr lang="en-US" sz="1200" dirty="0">
                <a:latin typeface="Calibri" charset="0"/>
              </a:rPr>
              <a:t>α.</a:t>
            </a:r>
            <a:endParaRPr lang="el-GR" sz="1200" dirty="0">
              <a:latin typeface="Calibri" charset="0"/>
            </a:endParaRPr>
          </a:p>
          <a:p>
            <a:r>
              <a:rPr lang="en-US" sz="1200" dirty="0" err="1">
                <a:latin typeface="Calibri" charset="0"/>
              </a:rPr>
              <a:t>Ομοίως</a:t>
            </a:r>
            <a:r>
              <a:rPr lang="en-US" sz="1200" dirty="0">
                <a:latin typeface="Calibri" charset="0"/>
              </a:rPr>
              <a:t>, </a:t>
            </a:r>
            <a:r>
              <a:rPr lang="en-US" sz="1200" dirty="0" err="1">
                <a:latin typeface="Calibri" charset="0"/>
              </a:rPr>
              <a:t>μι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μελέτη</a:t>
            </a:r>
            <a:r>
              <a:rPr lang="en-US" sz="1200" dirty="0">
                <a:latin typeface="Calibri" charset="0"/>
              </a:rPr>
              <a:t> 22 </a:t>
            </a:r>
            <a:r>
              <a:rPr lang="en-US" sz="1200" dirty="0" err="1">
                <a:latin typeface="Calibri" charset="0"/>
              </a:rPr>
              <a:t>φοιτητών</a:t>
            </a:r>
            <a:r>
              <a:rPr lang="en-US" sz="1200" dirty="0">
                <a:latin typeface="Calibri" charset="0"/>
              </a:rPr>
              <a:t> πα</a:t>
            </a:r>
            <a:r>
              <a:rPr lang="en-US" sz="1200" dirty="0" err="1">
                <a:latin typeface="Calibri" charset="0"/>
              </a:rPr>
              <a:t>νε</a:t>
            </a:r>
            <a:r>
              <a:rPr lang="en-US" sz="1200" dirty="0">
                <a:latin typeface="Calibri" charset="0"/>
              </a:rPr>
              <a:t>π</a:t>
            </a:r>
            <a:r>
              <a:rPr lang="en-US" sz="1200" dirty="0" err="1">
                <a:latin typeface="Calibri" charset="0"/>
              </a:rPr>
              <a:t>ιστημίου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δι</a:t>
            </a:r>
            <a:r>
              <a:rPr lang="en-US" sz="1200" dirty="0">
                <a:latin typeface="Calibri" charset="0"/>
              </a:rPr>
              <a:t>απ</a:t>
            </a:r>
            <a:r>
              <a:rPr lang="en-US" sz="1200" dirty="0" err="1">
                <a:latin typeface="Calibri" charset="0"/>
              </a:rPr>
              <a:t>ίστωσε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ότι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η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μεγ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λύτερη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σο</a:t>
            </a:r>
            <a:r>
              <a:rPr lang="en-US" sz="1200" dirty="0">
                <a:latin typeface="Calibri" charset="0"/>
              </a:rPr>
              <a:t>βα</a:t>
            </a:r>
            <a:r>
              <a:rPr lang="en-US" sz="1200" dirty="0" err="1">
                <a:latin typeface="Calibri" charset="0"/>
              </a:rPr>
              <a:t>ρότητ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της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κμής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φάνηκε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ν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συσχετίζετ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ι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με</a:t>
            </a:r>
            <a:r>
              <a:rPr lang="en-US" sz="1200" dirty="0">
                <a:latin typeface="Calibri" charset="0"/>
              </a:rPr>
              <a:t> α</a:t>
            </a:r>
            <a:r>
              <a:rPr lang="en-US" sz="1200" dirty="0" err="1">
                <a:latin typeface="Calibri" charset="0"/>
              </a:rPr>
              <a:t>υξημένο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άγχος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κ</a:t>
            </a:r>
            <a:r>
              <a:rPr lang="en-US" sz="1200" dirty="0">
                <a:latin typeface="Calibri" charset="0"/>
              </a:rPr>
              <a:t>α</a:t>
            </a:r>
            <a:r>
              <a:rPr lang="en-US" sz="1200" dirty="0" err="1">
                <a:latin typeface="Calibri" charset="0"/>
              </a:rPr>
              <a:t>τά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τη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διάρκει</a:t>
            </a:r>
            <a:r>
              <a:rPr lang="en-US" sz="1200" dirty="0">
                <a:latin typeface="Calibri" charset="0"/>
              </a:rPr>
              <a:t>α </a:t>
            </a:r>
            <a:r>
              <a:rPr lang="en-US" sz="1200" dirty="0" err="1">
                <a:latin typeface="Calibri" charset="0"/>
              </a:rPr>
              <a:t>των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σχολικών</a:t>
            </a:r>
            <a:r>
              <a:rPr lang="en-US" sz="1200" dirty="0">
                <a:latin typeface="Calibri" charset="0"/>
              </a:rPr>
              <a:t> </a:t>
            </a:r>
            <a:r>
              <a:rPr lang="en-US" sz="1200" dirty="0" err="1">
                <a:latin typeface="Calibri" charset="0"/>
              </a:rPr>
              <a:t>εξετάσεων</a:t>
            </a:r>
            <a:r>
              <a:rPr lang="en-US" sz="1200" dirty="0">
                <a:latin typeface="Calibri" charset="0"/>
              </a:rPr>
              <a:t>.</a:t>
            </a:r>
            <a:endParaRPr lang="el-GR" sz="1200" dirty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6693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Η συρρέουσα ακμή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ρή</a:t>
            </a:r>
            <a:r>
              <a:rPr lang="en-US" sz="1200" dirty="0"/>
              <a:t> </a:t>
            </a:r>
            <a:r>
              <a:rPr lang="en-US" sz="1200" dirty="0" err="1"/>
              <a:t>μορφή</a:t>
            </a:r>
            <a:r>
              <a:rPr lang="en-US" sz="1200" dirty="0"/>
              <a:t> </a:t>
            </a:r>
            <a:r>
              <a:rPr lang="en-US" sz="1200" dirty="0" err="1"/>
              <a:t>οζώδους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συχνότερ</a:t>
            </a:r>
            <a:r>
              <a:rPr lang="en-US" sz="1200" dirty="0"/>
              <a:t>α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ρούς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</a:t>
            </a:r>
            <a:r>
              <a:rPr lang="en-US" sz="1200" dirty="0" err="1"/>
              <a:t>ροσ</a:t>
            </a:r>
            <a:r>
              <a:rPr lang="en-US" sz="1200" dirty="0"/>
              <a:t>β</a:t>
            </a:r>
            <a:r>
              <a:rPr lang="en-US" sz="1200" dirty="0" err="1"/>
              <a:t>ολή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δέρμ</a:t>
            </a:r>
            <a:r>
              <a:rPr lang="en-US" sz="1200" dirty="0"/>
              <a:t>α</a:t>
            </a:r>
            <a:r>
              <a:rPr lang="en-US" sz="1200" dirty="0" err="1"/>
              <a:t>τος</a:t>
            </a:r>
            <a:r>
              <a:rPr lang="en-US" sz="1200" dirty="0"/>
              <a:t> </a:t>
            </a:r>
            <a:r>
              <a:rPr lang="en-US" sz="1200" dirty="0" err="1"/>
              <a:t>τείνει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ιο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νής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π</a:t>
            </a:r>
            <a:r>
              <a:rPr lang="en-US" sz="1200" dirty="0" err="1"/>
              <a:t>λάτη</a:t>
            </a:r>
            <a:r>
              <a:rPr lang="en-US" sz="1200" dirty="0"/>
              <a:t>, </a:t>
            </a:r>
            <a:r>
              <a:rPr lang="en-US" sz="1200" dirty="0" err="1"/>
              <a:t>το</a:t>
            </a:r>
            <a:r>
              <a:rPr lang="en-US" sz="1200" dirty="0"/>
              <a:t> </a:t>
            </a:r>
            <a:r>
              <a:rPr lang="en-US" sz="1200" dirty="0" err="1"/>
              <a:t>στήθος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γλουτούς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ίσης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στο</a:t>
            </a:r>
            <a:r>
              <a:rPr lang="en-US" sz="1200" dirty="0"/>
              <a:t> π</a:t>
            </a:r>
            <a:r>
              <a:rPr lang="en-US" sz="1200" dirty="0" err="1"/>
              <a:t>ρόσω</a:t>
            </a:r>
            <a:r>
              <a:rPr lang="en-US" sz="1200" dirty="0"/>
              <a:t>π</a:t>
            </a:r>
            <a:r>
              <a:rPr lang="en-US" sz="1200" dirty="0" err="1"/>
              <a:t>ο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άλλ</a:t>
            </a:r>
            <a:r>
              <a:rPr lang="en-US" sz="1200" dirty="0"/>
              <a:t>α </a:t>
            </a:r>
            <a:r>
              <a:rPr lang="en-US" sz="1200" dirty="0" err="1"/>
              <a:t>σημεί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Μεγάλες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απ</a:t>
            </a:r>
            <a:r>
              <a:rPr lang="en-US" sz="1200" dirty="0" err="1"/>
              <a:t>οστρ</a:t>
            </a:r>
            <a:r>
              <a:rPr lang="en-US" sz="1200" dirty="0"/>
              <a:t>α</a:t>
            </a:r>
            <a:r>
              <a:rPr lang="en-US" sz="1200" dirty="0" err="1"/>
              <a:t>γγίζουν</a:t>
            </a:r>
            <a:r>
              <a:rPr lang="en-US" sz="1200" dirty="0"/>
              <a:t>.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?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νιστούν</a:t>
            </a:r>
            <a:r>
              <a:rPr lang="en-US" sz="1200" dirty="0"/>
              <a:t>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 </a:t>
            </a:r>
            <a:r>
              <a:rPr lang="en-US" sz="1200" dirty="0" err="1"/>
              <a:t>εκδηλώνοντ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ως</a:t>
            </a:r>
            <a:r>
              <a:rPr lang="en-US" sz="1200" dirty="0"/>
              <a:t> </a:t>
            </a:r>
            <a:r>
              <a:rPr lang="en-US" sz="1200" dirty="0" err="1"/>
              <a:t>κυμ</a:t>
            </a:r>
            <a:r>
              <a:rPr lang="en-US" sz="1200" dirty="0"/>
              <a:t>α</a:t>
            </a:r>
            <a:r>
              <a:rPr lang="en-US" sz="1200" dirty="0" err="1"/>
              <a:t>ινόμενες</a:t>
            </a:r>
            <a:r>
              <a:rPr lang="en-US" sz="1200" dirty="0"/>
              <a:t>, </a:t>
            </a:r>
            <a:r>
              <a:rPr lang="en-US" sz="1200" dirty="0" err="1"/>
              <a:t>γρ</a:t>
            </a:r>
            <a:r>
              <a:rPr lang="en-US" sz="1200" dirty="0"/>
              <a:t>α</a:t>
            </a:r>
            <a:r>
              <a:rPr lang="en-US" sz="1200" dirty="0" err="1"/>
              <a:t>μμικές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σχημ</a:t>
            </a:r>
            <a:r>
              <a:rPr lang="en-US" sz="1200" dirty="0"/>
              <a:t>α</a:t>
            </a:r>
            <a:r>
              <a:rPr lang="en-US" sz="1200" dirty="0" err="1"/>
              <a:t>τίζοντ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ότ</a:t>
            </a:r>
            <a:r>
              <a:rPr lang="en-US" sz="1200" dirty="0"/>
              <a:t>α</a:t>
            </a:r>
            <a:r>
              <a:rPr lang="en-US" sz="1200" dirty="0" err="1"/>
              <a:t>ν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οζίδι</a:t>
            </a:r>
            <a:r>
              <a:rPr lang="en-US" sz="1200" dirty="0"/>
              <a:t>α </a:t>
            </a:r>
            <a:r>
              <a:rPr lang="en-US" sz="1200" dirty="0" err="1"/>
              <a:t>συγχωνεύοντ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απ</a:t>
            </a:r>
            <a:r>
              <a:rPr lang="en-US" sz="1200" dirty="0" err="1"/>
              <a:t>ουσιάζουν</a:t>
            </a:r>
            <a:r>
              <a:rPr lang="en-US" sz="1200" dirty="0"/>
              <a:t>.</a:t>
            </a:r>
            <a:endParaRPr lang="el-G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(</a:t>
            </a:r>
            <a:r>
              <a:rPr lang="en-US" sz="1200" dirty="0"/>
              <a:t>acne </a:t>
            </a:r>
            <a:r>
              <a:rPr lang="en-US" sz="1200" dirty="0" err="1"/>
              <a:t>fulminans</a:t>
            </a:r>
            <a:r>
              <a:rPr lang="el-GR" sz="1200" dirty="0"/>
              <a:t>)</a:t>
            </a:r>
            <a:r>
              <a:rPr lang="en-US" sz="1200" dirty="0"/>
              <a:t>,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οξεί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οζίδι</a:t>
            </a:r>
            <a:r>
              <a:rPr lang="en-US" sz="1200" dirty="0"/>
              <a:t>α, </a:t>
            </a:r>
            <a:r>
              <a:rPr lang="en-US" sz="1200" dirty="0" err="1"/>
              <a:t>εύθρυ</a:t>
            </a:r>
            <a:r>
              <a:rPr lang="en-US" sz="1200" dirty="0"/>
              <a:t>π</a:t>
            </a:r>
            <a:r>
              <a:rPr lang="en-US" sz="1200" dirty="0" err="1"/>
              <a:t>τες</a:t>
            </a:r>
            <a:r>
              <a:rPr lang="en-US" sz="1200" dirty="0"/>
              <a:t> π</a:t>
            </a:r>
            <a:r>
              <a:rPr lang="en-US" sz="1200" dirty="0" err="1"/>
              <a:t>λάκες</a:t>
            </a:r>
            <a:r>
              <a:rPr lang="en-US" sz="1200" dirty="0"/>
              <a:t>,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έλκη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/>
              <a:t>Acne </a:t>
            </a:r>
            <a:r>
              <a:rPr lang="en-US" sz="1200" dirty="0" err="1"/>
              <a:t>excoriée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excoriée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σχετικά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π</a:t>
            </a:r>
            <a:r>
              <a:rPr lang="en-US" sz="1200" dirty="0" err="1"/>
              <a:t>ιες</a:t>
            </a:r>
            <a:r>
              <a:rPr lang="en-US" sz="1200" dirty="0"/>
              <a:t> </a:t>
            </a:r>
            <a:r>
              <a:rPr lang="en-US" sz="1200" dirty="0" err="1"/>
              <a:t>κωμωδίες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φλεγμονώδεις</a:t>
            </a:r>
            <a:r>
              <a:rPr lang="en-US" sz="1200" dirty="0"/>
              <a:t> β</a:t>
            </a:r>
            <a:r>
              <a:rPr lang="en-US" sz="1200" dirty="0" err="1"/>
              <a:t>λ</a:t>
            </a:r>
            <a:r>
              <a:rPr lang="en-US" sz="1200" dirty="0"/>
              <a:t>α</a:t>
            </a:r>
            <a:r>
              <a:rPr lang="en-US" sz="1200" dirty="0" err="1"/>
              <a:t>τίδες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συλλέγοντ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ολε</a:t>
            </a:r>
            <a:r>
              <a:rPr lang="en-US" sz="1200" dirty="0"/>
              <a:t>π</a:t>
            </a:r>
            <a:r>
              <a:rPr lang="en-US" sz="1200" dirty="0" err="1"/>
              <a:t>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χρόνι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εμμονή</a:t>
            </a:r>
            <a:r>
              <a:rPr lang="en-US" sz="1200" dirty="0"/>
              <a:t>, </a:t>
            </a:r>
            <a:r>
              <a:rPr lang="en-US" sz="1200" dirty="0" err="1"/>
              <a:t>οδηγώντ</a:t>
            </a:r>
            <a:r>
              <a:rPr lang="en-US" sz="1200" dirty="0"/>
              <a:t>α</a:t>
            </a:r>
            <a:r>
              <a:rPr lang="en-US" sz="1200" dirty="0" err="1"/>
              <a:t>ς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τηρείτ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συχνά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</a:t>
            </a:r>
            <a:r>
              <a:rPr lang="en-US" sz="1200" dirty="0" err="1"/>
              <a:t>όχι</a:t>
            </a:r>
            <a:r>
              <a:rPr lang="en-US" sz="1200" dirty="0"/>
              <a:t> π</a:t>
            </a:r>
            <a:r>
              <a:rPr lang="en-US" sz="1200" dirty="0" err="1"/>
              <a:t>άντ</a:t>
            </a:r>
            <a:r>
              <a:rPr lang="en-US" sz="1200" dirty="0"/>
              <a:t>α,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γυν</a:t>
            </a:r>
            <a:r>
              <a:rPr lang="en-US" sz="1200" dirty="0"/>
              <a:t>α</a:t>
            </a:r>
            <a:r>
              <a:rPr lang="en-US" sz="1200" dirty="0" err="1"/>
              <a:t>ίκες</a:t>
            </a:r>
            <a:r>
              <a:rPr lang="en-US" sz="1200" dirty="0"/>
              <a:t>.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συσχετιστεί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οκείμενη</a:t>
            </a:r>
            <a:r>
              <a:rPr lang="en-US" sz="1200" dirty="0"/>
              <a:t> </a:t>
            </a:r>
            <a:r>
              <a:rPr lang="en-US" sz="1200" dirty="0" err="1"/>
              <a:t>ψυχι</a:t>
            </a:r>
            <a:r>
              <a:rPr lang="en-US" sz="1200" dirty="0"/>
              <a:t>α</a:t>
            </a:r>
            <a:r>
              <a:rPr lang="en-US" sz="1200" dirty="0" err="1"/>
              <a:t>τρική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άνει</a:t>
            </a:r>
            <a:r>
              <a:rPr lang="en-US" sz="1200" dirty="0"/>
              <a:t> α</a:t>
            </a:r>
            <a:r>
              <a:rPr lang="en-US" sz="1200" dirty="0" err="1"/>
              <a:t>ντικ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θλι</a:t>
            </a:r>
            <a:r>
              <a:rPr lang="en-US" sz="1200" dirty="0"/>
              <a:t>π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ψυχοθερ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Βρεφική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β</a:t>
            </a:r>
            <a:r>
              <a:rPr lang="en-US" sz="1200" dirty="0" err="1"/>
              <a:t>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ξεκινά</a:t>
            </a:r>
            <a:r>
              <a:rPr lang="en-US" sz="1200" dirty="0"/>
              <a:t> </a:t>
            </a:r>
            <a:r>
              <a:rPr lang="en-US" sz="1200" dirty="0" err="1"/>
              <a:t>τυ</a:t>
            </a:r>
            <a:r>
              <a:rPr lang="en-US" sz="1200" dirty="0"/>
              <a:t>π</a:t>
            </a:r>
            <a:r>
              <a:rPr lang="en-US" sz="1200" dirty="0" err="1"/>
              <a:t>ικά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των</a:t>
            </a:r>
            <a:r>
              <a:rPr lang="en-US" sz="1200" dirty="0"/>
              <a:t> </a:t>
            </a:r>
            <a:r>
              <a:rPr lang="en-US" sz="1200" dirty="0" err="1"/>
              <a:t>τριών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έξι</a:t>
            </a:r>
            <a:r>
              <a:rPr lang="en-US" sz="1200" dirty="0"/>
              <a:t> </a:t>
            </a:r>
            <a:r>
              <a:rPr lang="en-US" sz="1200" dirty="0" err="1"/>
              <a:t>μηνών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ροκύ</a:t>
            </a:r>
            <a:r>
              <a:rPr lang="en-US" sz="1200" dirty="0"/>
              <a:t>π</a:t>
            </a:r>
            <a:r>
              <a:rPr lang="en-US" sz="1200" dirty="0" err="1"/>
              <a:t>τει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υξημέν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πα</a:t>
            </a:r>
            <a:r>
              <a:rPr lang="en-US" sz="1200" dirty="0" err="1"/>
              <a:t>ράγοντ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στ</a:t>
            </a:r>
            <a:r>
              <a:rPr lang="en-US" sz="1200" dirty="0"/>
              <a:t>α </a:t>
            </a:r>
            <a:r>
              <a:rPr lang="en-US" sz="1200" dirty="0" err="1"/>
              <a:t>κορίτσι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όρχεις</a:t>
            </a:r>
            <a:r>
              <a:rPr lang="en-US" sz="1200" dirty="0"/>
              <a:t> </a:t>
            </a:r>
            <a:r>
              <a:rPr lang="en-US" sz="1200" dirty="0" err="1"/>
              <a:t>στ</a:t>
            </a:r>
            <a:r>
              <a:rPr lang="en-US" sz="1200" dirty="0"/>
              <a:t>α α</a:t>
            </a:r>
            <a:r>
              <a:rPr lang="en-US" sz="1200" dirty="0" err="1"/>
              <a:t>γόρι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έφτουν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ενός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δύο</a:t>
            </a:r>
            <a:r>
              <a:rPr lang="en-US" sz="1200" dirty="0"/>
              <a:t> </a:t>
            </a:r>
            <a:r>
              <a:rPr lang="en-US" sz="1200" dirty="0" err="1"/>
              <a:t>ετών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συνοδεύετ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β</a:t>
            </a:r>
            <a:r>
              <a:rPr lang="en-US" sz="1200" dirty="0" err="1"/>
              <a:t>ελτίωση</a:t>
            </a:r>
            <a:r>
              <a:rPr lang="en-US" sz="1200" dirty="0"/>
              <a:t> </a:t>
            </a:r>
            <a:r>
              <a:rPr lang="en-US" sz="1200" dirty="0" err="1"/>
              <a:t>της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—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l-GR" sz="1200" dirty="0"/>
              <a:t>αιφνίδια εμφάνιση πολλαπλών</a:t>
            </a:r>
            <a:r>
              <a:rPr lang="en-US" sz="1200" dirty="0"/>
              <a:t>, </a:t>
            </a:r>
            <a:r>
              <a:rPr lang="en-US" sz="1200" dirty="0" err="1"/>
              <a:t>φλεγμονωδών</a:t>
            </a:r>
            <a:r>
              <a:rPr lang="en-US" sz="1200" dirty="0"/>
              <a:t> </a:t>
            </a:r>
            <a:r>
              <a:rPr lang="en-US" sz="1200" dirty="0" err="1"/>
              <a:t>οζιδίων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, </a:t>
            </a:r>
            <a:r>
              <a:rPr lang="en-US" sz="1200" dirty="0" err="1"/>
              <a:t>έλκη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ιμορρ</a:t>
            </a:r>
            <a:r>
              <a:rPr lang="en-US" sz="1200" dirty="0"/>
              <a:t>α</a:t>
            </a:r>
            <a:r>
              <a:rPr lang="en-US" sz="1200" dirty="0" err="1"/>
              <a:t>γικές</a:t>
            </a:r>
            <a:r>
              <a:rPr lang="en-US" sz="1200" dirty="0"/>
              <a:t> </a:t>
            </a:r>
            <a:r>
              <a:rPr lang="el-GR" sz="1200" dirty="0"/>
              <a:t>εφελκίδες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σ</a:t>
            </a:r>
            <a:r>
              <a:rPr lang="en-US" sz="1200" dirty="0"/>
              <a:t>π</a:t>
            </a:r>
            <a:r>
              <a:rPr lang="en-US" sz="1200" dirty="0" err="1"/>
              <a:t>άνι</a:t>
            </a:r>
            <a:r>
              <a:rPr lang="en-US" sz="1200" dirty="0"/>
              <a:t>α π</a:t>
            </a:r>
            <a:r>
              <a:rPr lang="en-US" sz="1200" dirty="0" err="1"/>
              <a:t>άθηση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ηρεάζει</a:t>
            </a:r>
            <a:r>
              <a:rPr lang="en-US" sz="1200" dirty="0"/>
              <a:t> </a:t>
            </a:r>
            <a:r>
              <a:rPr lang="en-US" sz="1200" dirty="0" err="1"/>
              <a:t>κυρίως</a:t>
            </a:r>
            <a:r>
              <a:rPr lang="en-US" sz="1200" dirty="0"/>
              <a:t> </a:t>
            </a:r>
            <a:r>
              <a:rPr lang="en-US" sz="1200" dirty="0" err="1"/>
              <a:t>έφη</a:t>
            </a:r>
            <a:r>
              <a:rPr lang="en-US" sz="1200" dirty="0"/>
              <a:t>β</a:t>
            </a:r>
            <a:r>
              <a:rPr lang="en-US" sz="1200" dirty="0" err="1"/>
              <a:t>ους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π</a:t>
            </a:r>
            <a:r>
              <a:rPr lang="en-US" sz="1200" dirty="0" err="1"/>
              <a:t>ροϋ</a:t>
            </a:r>
            <a:r>
              <a:rPr lang="en-US" sz="1200" dirty="0"/>
              <a:t>π</a:t>
            </a:r>
            <a:r>
              <a:rPr lang="en-US" sz="1200" dirty="0" err="1"/>
              <a:t>άρχουσ</a:t>
            </a:r>
            <a:r>
              <a:rPr lang="en-US" sz="1200" dirty="0"/>
              <a:t>α </a:t>
            </a:r>
            <a:r>
              <a:rPr lang="en-US" sz="1200" dirty="0" err="1"/>
              <a:t>κοινή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ροκληθεί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ισοτρετινοΐνη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α</a:t>
            </a:r>
            <a:r>
              <a:rPr lang="en-US" sz="1200" dirty="0" err="1"/>
              <a:t>υθόρμητ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πα</a:t>
            </a:r>
            <a:r>
              <a:rPr lang="en-US" sz="1200" dirty="0" err="1"/>
              <a:t>θογένει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σ</a:t>
            </a:r>
            <a:r>
              <a:rPr lang="en-US" sz="1200" dirty="0"/>
              <a:t>α</a:t>
            </a:r>
            <a:r>
              <a:rPr lang="en-US" sz="1200" dirty="0" err="1"/>
              <a:t>φής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α</a:t>
            </a:r>
            <a:r>
              <a:rPr lang="en-US" sz="1200" dirty="0" err="1"/>
              <a:t>φορούν</a:t>
            </a:r>
            <a:r>
              <a:rPr lang="en-US" sz="1200" dirty="0"/>
              <a:t> </a:t>
            </a:r>
            <a:r>
              <a:rPr lang="en-US" sz="1200" dirty="0" err="1"/>
              <a:t>τον</a:t>
            </a:r>
            <a:r>
              <a:rPr lang="en-US" sz="1200" dirty="0"/>
              <a:t> </a:t>
            </a:r>
            <a:r>
              <a:rPr lang="en-US" sz="1200" dirty="0" err="1"/>
              <a:t>κορμό</a:t>
            </a:r>
            <a:r>
              <a:rPr lang="en-US" sz="1200" dirty="0"/>
              <a:t>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άρχουν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λλού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συνδυ</a:t>
            </a:r>
            <a:r>
              <a:rPr lang="en-US" sz="1200" dirty="0"/>
              <a:t>α</a:t>
            </a:r>
            <a:r>
              <a:rPr lang="en-US" sz="1200" dirty="0" err="1"/>
              <a:t>σμό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(π.</a:t>
            </a:r>
            <a:r>
              <a:rPr lang="en-US" sz="1200" dirty="0" err="1"/>
              <a:t>χ</a:t>
            </a:r>
            <a:r>
              <a:rPr lang="en-US" sz="1200" dirty="0"/>
              <a:t>. π</a:t>
            </a:r>
            <a:r>
              <a:rPr lang="en-US" sz="1200" dirty="0" err="1"/>
              <a:t>υρετός</a:t>
            </a:r>
            <a:r>
              <a:rPr lang="en-US" sz="1200" dirty="0"/>
              <a:t>,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κουχί</a:t>
            </a:r>
            <a:r>
              <a:rPr lang="en-US" sz="1200" dirty="0"/>
              <a:t>α, </a:t>
            </a:r>
            <a:r>
              <a:rPr lang="el-GR" sz="1200" dirty="0"/>
              <a:t>μυαλγίες</a:t>
            </a:r>
            <a:r>
              <a:rPr lang="en-US" sz="1200" dirty="0"/>
              <a:t>, α</a:t>
            </a:r>
            <a:r>
              <a:rPr lang="en-US" sz="1200" dirty="0" err="1"/>
              <a:t>ρθρ</a:t>
            </a:r>
            <a:r>
              <a:rPr lang="en-US" sz="1200" dirty="0"/>
              <a:t>α</a:t>
            </a:r>
            <a:r>
              <a:rPr lang="en-US" sz="1200" dirty="0" err="1"/>
              <a:t>λγίες</a:t>
            </a:r>
            <a:r>
              <a:rPr lang="en-US" sz="1200" dirty="0"/>
              <a:t>), </a:t>
            </a:r>
            <a:r>
              <a:rPr lang="en-US" sz="1200" dirty="0" err="1"/>
              <a:t>οζώδες</a:t>
            </a:r>
            <a:r>
              <a:rPr lang="en-US" sz="1200" dirty="0"/>
              <a:t> </a:t>
            </a:r>
            <a:r>
              <a:rPr lang="en-US" sz="1200" dirty="0" err="1"/>
              <a:t>ερύθημ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χές</a:t>
            </a:r>
            <a:r>
              <a:rPr lang="el-GR" sz="1200" dirty="0"/>
              <a:t> σε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κτινολογικ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l-GR" sz="1200" dirty="0"/>
              <a:t>ευρήματα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π</a:t>
            </a:r>
            <a:r>
              <a:rPr lang="en-US" sz="1200" dirty="0" err="1"/>
              <a:t>ιθ</a:t>
            </a:r>
            <a:r>
              <a:rPr lang="en-US" sz="1200" dirty="0"/>
              <a:t>α</a:t>
            </a:r>
            <a:r>
              <a:rPr lang="en-US" sz="1200" dirty="0" err="1"/>
              <a:t>νές</a:t>
            </a:r>
            <a:r>
              <a:rPr lang="en-US" sz="1200" dirty="0"/>
              <a:t>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κές</a:t>
            </a:r>
            <a:r>
              <a:rPr lang="en-US" sz="1200" dirty="0"/>
              <a:t> </a:t>
            </a:r>
            <a:r>
              <a:rPr lang="el-GR" sz="1200" dirty="0"/>
              <a:t>ανωμαλίες </a:t>
            </a:r>
            <a:r>
              <a:rPr lang="en-US" sz="1200" dirty="0"/>
              <a:t>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άνουν</a:t>
            </a:r>
            <a:r>
              <a:rPr lang="en-US" sz="1200" dirty="0"/>
              <a:t> </a:t>
            </a:r>
            <a:r>
              <a:rPr lang="en-US" sz="1200" dirty="0" err="1"/>
              <a:t>λευκοκυττάρωση</a:t>
            </a:r>
            <a:r>
              <a:rPr lang="en-US" sz="1200" dirty="0"/>
              <a:t>, α</a:t>
            </a:r>
            <a:r>
              <a:rPr lang="en-US" sz="1200" dirty="0" err="1"/>
              <a:t>ν</a:t>
            </a:r>
            <a:r>
              <a:rPr lang="en-US" sz="1200" dirty="0"/>
              <a:t>α</a:t>
            </a:r>
            <a:r>
              <a:rPr lang="en-US" sz="1200" dirty="0" err="1"/>
              <a:t>ιμί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υξημένη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χύτητ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θίζησης</a:t>
            </a:r>
            <a:r>
              <a:rPr lang="en-US" sz="1200" dirty="0"/>
              <a:t> </a:t>
            </a:r>
            <a:r>
              <a:rPr lang="en-US" sz="1200" dirty="0" err="1"/>
              <a:t>ερυθρών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C-α</a:t>
            </a:r>
            <a:r>
              <a:rPr lang="en-US" sz="1200" dirty="0" err="1"/>
              <a:t>ντιδρώσ</a:t>
            </a:r>
            <a:r>
              <a:rPr lang="en-US" sz="1200" dirty="0"/>
              <a:t>α π</a:t>
            </a:r>
            <a:r>
              <a:rPr lang="en-US" sz="1200" dirty="0" err="1"/>
              <a:t>ρωτεΐνη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α</a:t>
            </a:r>
            <a:r>
              <a:rPr lang="en-US" sz="1200" dirty="0" err="1"/>
              <a:t>κτινογρ</a:t>
            </a:r>
            <a:r>
              <a:rPr lang="en-US" sz="1200" dirty="0"/>
              <a:t>α</a:t>
            </a:r>
            <a:r>
              <a:rPr lang="en-US" sz="1200" dirty="0" err="1"/>
              <a:t>φίες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απ</a:t>
            </a:r>
            <a:r>
              <a:rPr lang="en-US" sz="1200" dirty="0" err="1"/>
              <a:t>οκ</a:t>
            </a:r>
            <a:r>
              <a:rPr lang="en-US" sz="1200" dirty="0"/>
              <a:t>α</a:t>
            </a:r>
            <a:r>
              <a:rPr lang="en-US" sz="1200" dirty="0" err="1"/>
              <a:t>λύψουν</a:t>
            </a:r>
            <a:r>
              <a:rPr lang="en-US" sz="1200" dirty="0"/>
              <a:t> </a:t>
            </a:r>
            <a:r>
              <a:rPr lang="en-US" sz="1200" dirty="0" err="1"/>
              <a:t>οστεολυτικές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οστού</a:t>
            </a:r>
            <a:r>
              <a:rPr lang="en-US" sz="1200" dirty="0"/>
              <a:t>, </a:t>
            </a:r>
            <a:r>
              <a:rPr lang="en-US" sz="1200" dirty="0" err="1"/>
              <a:t>ιδι</a:t>
            </a:r>
            <a:r>
              <a:rPr lang="en-US" sz="1200" dirty="0"/>
              <a:t>α</a:t>
            </a:r>
            <a:r>
              <a:rPr lang="en-US" sz="1200" dirty="0" err="1"/>
              <a:t>ίτερ</a:t>
            </a:r>
            <a:r>
              <a:rPr lang="en-US" sz="1200" dirty="0"/>
              <a:t>α </a:t>
            </a:r>
            <a:r>
              <a:rPr lang="en-US" sz="1200" dirty="0" err="1"/>
              <a:t>στο</a:t>
            </a:r>
            <a:r>
              <a:rPr lang="en-US" sz="1200" dirty="0"/>
              <a:t> </a:t>
            </a:r>
            <a:r>
              <a:rPr lang="en-US" sz="1200" dirty="0" err="1"/>
              <a:t>στέρνο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κλείδες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ιερολ</a:t>
            </a:r>
            <a:r>
              <a:rPr lang="en-US" sz="1200" dirty="0"/>
              <a:t>α</a:t>
            </a:r>
            <a:r>
              <a:rPr lang="en-US" sz="1200" dirty="0" err="1"/>
              <a:t>γόνιες</a:t>
            </a:r>
            <a:r>
              <a:rPr lang="en-US" sz="1200" dirty="0"/>
              <a:t> α</a:t>
            </a:r>
            <a:r>
              <a:rPr lang="en-US" sz="1200" dirty="0" err="1"/>
              <a:t>ρθρώσεις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γοφούς</a:t>
            </a:r>
            <a:r>
              <a:rPr lang="en-US" sz="1200" dirty="0"/>
              <a:t>.</a:t>
            </a:r>
            <a:endParaRPr lang="el-GR" sz="1200" dirty="0"/>
          </a:p>
          <a:p>
            <a:endParaRPr lang="el-GR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75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Η συρρέουσα ακμή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ρή</a:t>
            </a:r>
            <a:r>
              <a:rPr lang="en-US" sz="1200" dirty="0"/>
              <a:t> </a:t>
            </a:r>
            <a:r>
              <a:rPr lang="en-US" sz="1200" dirty="0" err="1"/>
              <a:t>μορφή</a:t>
            </a:r>
            <a:r>
              <a:rPr lang="en-US" sz="1200" dirty="0"/>
              <a:t> </a:t>
            </a:r>
            <a:r>
              <a:rPr lang="en-US" sz="1200" dirty="0" err="1"/>
              <a:t>οζώδους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συχνότερ</a:t>
            </a:r>
            <a:r>
              <a:rPr lang="en-US" sz="1200" dirty="0"/>
              <a:t>α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ρούς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</a:t>
            </a:r>
            <a:r>
              <a:rPr lang="en-US" sz="1200" dirty="0" err="1"/>
              <a:t>ροσ</a:t>
            </a:r>
            <a:r>
              <a:rPr lang="en-US" sz="1200" dirty="0"/>
              <a:t>β</a:t>
            </a:r>
            <a:r>
              <a:rPr lang="en-US" sz="1200" dirty="0" err="1"/>
              <a:t>ολή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δέρμ</a:t>
            </a:r>
            <a:r>
              <a:rPr lang="en-US" sz="1200" dirty="0"/>
              <a:t>α</a:t>
            </a:r>
            <a:r>
              <a:rPr lang="en-US" sz="1200" dirty="0" err="1"/>
              <a:t>τος</a:t>
            </a:r>
            <a:r>
              <a:rPr lang="en-US" sz="1200" dirty="0"/>
              <a:t> </a:t>
            </a:r>
            <a:r>
              <a:rPr lang="en-US" sz="1200" dirty="0" err="1"/>
              <a:t>τείνει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ιο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νής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π</a:t>
            </a:r>
            <a:r>
              <a:rPr lang="en-US" sz="1200" dirty="0" err="1"/>
              <a:t>λάτη</a:t>
            </a:r>
            <a:r>
              <a:rPr lang="en-US" sz="1200" dirty="0"/>
              <a:t>, </a:t>
            </a:r>
            <a:r>
              <a:rPr lang="en-US" sz="1200" dirty="0" err="1"/>
              <a:t>το</a:t>
            </a:r>
            <a:r>
              <a:rPr lang="en-US" sz="1200" dirty="0"/>
              <a:t> </a:t>
            </a:r>
            <a:r>
              <a:rPr lang="en-US" sz="1200" dirty="0" err="1"/>
              <a:t>στήθος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γλουτούς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ίσης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στο</a:t>
            </a:r>
            <a:r>
              <a:rPr lang="en-US" sz="1200" dirty="0"/>
              <a:t> π</a:t>
            </a:r>
            <a:r>
              <a:rPr lang="en-US" sz="1200" dirty="0" err="1"/>
              <a:t>ρόσω</a:t>
            </a:r>
            <a:r>
              <a:rPr lang="en-US" sz="1200" dirty="0"/>
              <a:t>π</a:t>
            </a:r>
            <a:r>
              <a:rPr lang="en-US" sz="1200" dirty="0" err="1"/>
              <a:t>ο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άλλ</a:t>
            </a:r>
            <a:r>
              <a:rPr lang="en-US" sz="1200" dirty="0"/>
              <a:t>α </a:t>
            </a:r>
            <a:r>
              <a:rPr lang="en-US" sz="1200" dirty="0" err="1"/>
              <a:t>σημεί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Μεγάλες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απ</a:t>
            </a:r>
            <a:r>
              <a:rPr lang="en-US" sz="1200" dirty="0" err="1"/>
              <a:t>οστρ</a:t>
            </a:r>
            <a:r>
              <a:rPr lang="en-US" sz="1200" dirty="0"/>
              <a:t>α</a:t>
            </a:r>
            <a:r>
              <a:rPr lang="en-US" sz="1200" dirty="0" err="1"/>
              <a:t>γγίζουν</a:t>
            </a:r>
            <a:r>
              <a:rPr lang="en-US" sz="1200" dirty="0"/>
              <a:t>.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?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νιστούν</a:t>
            </a:r>
            <a:r>
              <a:rPr lang="en-US" sz="1200" dirty="0"/>
              <a:t> </a:t>
            </a:r>
            <a:r>
              <a:rPr lang="en-US" sz="1200" dirty="0" err="1"/>
              <a:t>σο</a:t>
            </a:r>
            <a:r>
              <a:rPr lang="en-US" sz="1200" dirty="0"/>
              <a:t>βα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</a:t>
            </a:r>
            <a:r>
              <a:rPr lang="en-US" sz="1200" dirty="0" err="1"/>
              <a:t>φλε</a:t>
            </a:r>
            <a:r>
              <a:rPr lang="en-US" sz="1200" dirty="0"/>
              <a:t>β</a:t>
            </a:r>
            <a:r>
              <a:rPr lang="en-US" sz="1200" dirty="0" err="1"/>
              <a:t>οκομ</a:t>
            </a:r>
            <a:r>
              <a:rPr lang="en-US" sz="1200" dirty="0"/>
              <a:t>β</a:t>
            </a:r>
            <a:r>
              <a:rPr lang="en-US" sz="1200" dirty="0" err="1"/>
              <a:t>ικές</a:t>
            </a:r>
            <a:r>
              <a:rPr lang="en-US" sz="1200" dirty="0"/>
              <a:t> </a:t>
            </a:r>
            <a:r>
              <a:rPr lang="en-US" sz="1200" dirty="0" err="1"/>
              <a:t>οδούς</a:t>
            </a:r>
            <a:r>
              <a:rPr lang="en-US" sz="1200" dirty="0"/>
              <a:t> </a:t>
            </a:r>
            <a:r>
              <a:rPr lang="en-US" sz="1200" dirty="0" err="1"/>
              <a:t>εκδηλώνοντ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ως</a:t>
            </a:r>
            <a:r>
              <a:rPr lang="en-US" sz="1200" dirty="0"/>
              <a:t> </a:t>
            </a:r>
            <a:r>
              <a:rPr lang="en-US" sz="1200" dirty="0" err="1"/>
              <a:t>κυμ</a:t>
            </a:r>
            <a:r>
              <a:rPr lang="en-US" sz="1200" dirty="0"/>
              <a:t>α</a:t>
            </a:r>
            <a:r>
              <a:rPr lang="en-US" sz="1200" dirty="0" err="1"/>
              <a:t>ινόμενες</a:t>
            </a:r>
            <a:r>
              <a:rPr lang="en-US" sz="1200" dirty="0"/>
              <a:t>, </a:t>
            </a:r>
            <a:r>
              <a:rPr lang="en-US" sz="1200" dirty="0" err="1"/>
              <a:t>γρ</a:t>
            </a:r>
            <a:r>
              <a:rPr lang="en-US" sz="1200" dirty="0"/>
              <a:t>α</a:t>
            </a:r>
            <a:r>
              <a:rPr lang="en-US" sz="1200" dirty="0" err="1"/>
              <a:t>μμικές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σχημ</a:t>
            </a:r>
            <a:r>
              <a:rPr lang="en-US" sz="1200" dirty="0"/>
              <a:t>α</a:t>
            </a:r>
            <a:r>
              <a:rPr lang="en-US" sz="1200" dirty="0" err="1"/>
              <a:t>τίζοντ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ότ</a:t>
            </a:r>
            <a:r>
              <a:rPr lang="en-US" sz="1200" dirty="0"/>
              <a:t>α</a:t>
            </a:r>
            <a:r>
              <a:rPr lang="en-US" sz="1200" dirty="0" err="1"/>
              <a:t>ν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οζίδι</a:t>
            </a:r>
            <a:r>
              <a:rPr lang="en-US" sz="1200" dirty="0"/>
              <a:t>α </a:t>
            </a:r>
            <a:r>
              <a:rPr lang="en-US" sz="1200" dirty="0" err="1"/>
              <a:t>συγχωνεύοντ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απ</a:t>
            </a:r>
            <a:r>
              <a:rPr lang="en-US" sz="1200" dirty="0" err="1"/>
              <a:t>ουσιάζουν</a:t>
            </a:r>
            <a:r>
              <a:rPr lang="en-US" sz="1200" dirty="0"/>
              <a:t>.</a:t>
            </a:r>
            <a:endParaRPr lang="el-G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l-GR" sz="1200" dirty="0"/>
              <a:t>(</a:t>
            </a:r>
            <a:r>
              <a:rPr lang="en-US" sz="1200" dirty="0"/>
              <a:t>acne </a:t>
            </a:r>
            <a:r>
              <a:rPr lang="en-US" sz="1200" dirty="0" err="1"/>
              <a:t>fulminans</a:t>
            </a:r>
            <a:r>
              <a:rPr lang="el-GR" sz="1200" dirty="0"/>
              <a:t>)</a:t>
            </a:r>
            <a:r>
              <a:rPr lang="en-US" sz="1200" dirty="0"/>
              <a:t>,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οξεί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οζίδι</a:t>
            </a:r>
            <a:r>
              <a:rPr lang="en-US" sz="1200" dirty="0"/>
              <a:t>α, </a:t>
            </a:r>
            <a:r>
              <a:rPr lang="en-US" sz="1200" dirty="0" err="1"/>
              <a:t>εύθρυ</a:t>
            </a:r>
            <a:r>
              <a:rPr lang="en-US" sz="1200" dirty="0"/>
              <a:t>π</a:t>
            </a:r>
            <a:r>
              <a:rPr lang="en-US" sz="1200" dirty="0" err="1"/>
              <a:t>τες</a:t>
            </a:r>
            <a:r>
              <a:rPr lang="en-US" sz="1200" dirty="0"/>
              <a:t> π</a:t>
            </a:r>
            <a:r>
              <a:rPr lang="en-US" sz="1200" dirty="0" err="1"/>
              <a:t>λάκες</a:t>
            </a:r>
            <a:r>
              <a:rPr lang="en-US" sz="1200" dirty="0"/>
              <a:t>,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έλκη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/>
              <a:t>Acne </a:t>
            </a:r>
            <a:r>
              <a:rPr lang="en-US" sz="1200" dirty="0" err="1"/>
              <a:t>excoriée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excoriée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σχετικά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π</a:t>
            </a:r>
            <a:r>
              <a:rPr lang="en-US" sz="1200" dirty="0" err="1"/>
              <a:t>ιες</a:t>
            </a:r>
            <a:r>
              <a:rPr lang="en-US" sz="1200" dirty="0"/>
              <a:t> </a:t>
            </a:r>
            <a:r>
              <a:rPr lang="en-US" sz="1200" dirty="0" err="1"/>
              <a:t>κωμωδίες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φλεγμονώδεις</a:t>
            </a:r>
            <a:r>
              <a:rPr lang="en-US" sz="1200" dirty="0"/>
              <a:t> β</a:t>
            </a:r>
            <a:r>
              <a:rPr lang="en-US" sz="1200" dirty="0" err="1"/>
              <a:t>λ</a:t>
            </a:r>
            <a:r>
              <a:rPr lang="en-US" sz="1200" dirty="0"/>
              <a:t>α</a:t>
            </a:r>
            <a:r>
              <a:rPr lang="en-US" sz="1200" dirty="0" err="1"/>
              <a:t>τίδες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συλλέγοντ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ολε</a:t>
            </a:r>
            <a:r>
              <a:rPr lang="en-US" sz="1200" dirty="0"/>
              <a:t>π</a:t>
            </a:r>
            <a:r>
              <a:rPr lang="en-US" sz="1200" dirty="0" err="1"/>
              <a:t>ίζοντ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χρόνι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εμμονή</a:t>
            </a:r>
            <a:r>
              <a:rPr lang="en-US" sz="1200" dirty="0"/>
              <a:t>, </a:t>
            </a:r>
            <a:r>
              <a:rPr lang="en-US" sz="1200" dirty="0" err="1"/>
              <a:t>οδηγώντ</a:t>
            </a:r>
            <a:r>
              <a:rPr lang="en-US" sz="1200" dirty="0"/>
              <a:t>α</a:t>
            </a:r>
            <a:r>
              <a:rPr lang="en-US" sz="1200" dirty="0" err="1"/>
              <a:t>ς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ουλές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τάστ</a:t>
            </a:r>
            <a:r>
              <a:rPr lang="en-US" sz="1200" dirty="0"/>
              <a:t>α</a:t>
            </a:r>
            <a:r>
              <a:rPr lang="en-US" sz="1200" dirty="0" err="1"/>
              <a:t>ση</a:t>
            </a:r>
            <a:r>
              <a:rPr lang="en-US" sz="1200" dirty="0"/>
              <a:t> πα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τηρείτ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συχνά</a:t>
            </a:r>
            <a:r>
              <a:rPr lang="en-US" sz="1200" dirty="0"/>
              <a:t>, α</a:t>
            </a:r>
            <a:r>
              <a:rPr lang="en-US" sz="1200" dirty="0" err="1"/>
              <a:t>λλά</a:t>
            </a:r>
            <a:r>
              <a:rPr lang="en-US" sz="1200" dirty="0"/>
              <a:t> </a:t>
            </a:r>
            <a:r>
              <a:rPr lang="en-US" sz="1200" dirty="0" err="1"/>
              <a:t>όχι</a:t>
            </a:r>
            <a:r>
              <a:rPr lang="en-US" sz="1200" dirty="0"/>
              <a:t> π</a:t>
            </a:r>
            <a:r>
              <a:rPr lang="en-US" sz="1200" dirty="0" err="1"/>
              <a:t>άντ</a:t>
            </a:r>
            <a:r>
              <a:rPr lang="en-US" sz="1200" dirty="0"/>
              <a:t>α,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νε</a:t>
            </a:r>
            <a:r>
              <a:rPr lang="en-US" sz="1200" dirty="0"/>
              <a:t>α</a:t>
            </a:r>
            <a:r>
              <a:rPr lang="en-US" sz="1200" dirty="0" err="1"/>
              <a:t>ρές</a:t>
            </a:r>
            <a:r>
              <a:rPr lang="en-US" sz="1200" dirty="0"/>
              <a:t> </a:t>
            </a:r>
            <a:r>
              <a:rPr lang="en-US" sz="1200" dirty="0" err="1"/>
              <a:t>γυν</a:t>
            </a:r>
            <a:r>
              <a:rPr lang="en-US" sz="1200" dirty="0"/>
              <a:t>α</a:t>
            </a:r>
            <a:r>
              <a:rPr lang="en-US" sz="1200" dirty="0" err="1"/>
              <a:t>ίκες</a:t>
            </a:r>
            <a:r>
              <a:rPr lang="en-US" sz="1200" dirty="0"/>
              <a:t>.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συσχετιστεί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οκείμενη</a:t>
            </a:r>
            <a:r>
              <a:rPr lang="en-US" sz="1200" dirty="0"/>
              <a:t> </a:t>
            </a:r>
            <a:r>
              <a:rPr lang="en-US" sz="1200" dirty="0" err="1"/>
              <a:t>ψυχι</a:t>
            </a:r>
            <a:r>
              <a:rPr lang="en-US" sz="1200" dirty="0"/>
              <a:t>α</a:t>
            </a:r>
            <a:r>
              <a:rPr lang="en-US" sz="1200" dirty="0" err="1"/>
              <a:t>τρική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άνει</a:t>
            </a:r>
            <a:r>
              <a:rPr lang="en-US" sz="1200" dirty="0"/>
              <a:t> α</a:t>
            </a:r>
            <a:r>
              <a:rPr lang="en-US" sz="1200" dirty="0" err="1"/>
              <a:t>ντικ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θλι</a:t>
            </a:r>
            <a:r>
              <a:rPr lang="en-US" sz="1200" dirty="0"/>
              <a:t>π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ψυχοθερ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Βρεφική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β</a:t>
            </a:r>
            <a:r>
              <a:rPr lang="en-US" sz="1200" dirty="0" err="1"/>
              <a:t>ρεφική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ξεκινά</a:t>
            </a:r>
            <a:r>
              <a:rPr lang="en-US" sz="1200" dirty="0"/>
              <a:t> </a:t>
            </a:r>
            <a:r>
              <a:rPr lang="en-US" sz="1200" dirty="0" err="1"/>
              <a:t>τυ</a:t>
            </a:r>
            <a:r>
              <a:rPr lang="en-US" sz="1200" dirty="0"/>
              <a:t>π</a:t>
            </a:r>
            <a:r>
              <a:rPr lang="en-US" sz="1200" dirty="0" err="1"/>
              <a:t>ικά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των</a:t>
            </a:r>
            <a:r>
              <a:rPr lang="en-US" sz="1200" dirty="0"/>
              <a:t> </a:t>
            </a:r>
            <a:r>
              <a:rPr lang="en-US" sz="1200" dirty="0" err="1"/>
              <a:t>τριών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έξι</a:t>
            </a:r>
            <a:r>
              <a:rPr lang="en-US" sz="1200" dirty="0"/>
              <a:t> </a:t>
            </a:r>
            <a:r>
              <a:rPr lang="en-US" sz="1200" dirty="0" err="1"/>
              <a:t>μηνών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π</a:t>
            </a:r>
            <a:r>
              <a:rPr lang="en-US" sz="1200" dirty="0" err="1"/>
              <a:t>ροκύ</a:t>
            </a:r>
            <a:r>
              <a:rPr lang="en-US" sz="1200" dirty="0"/>
              <a:t>π</a:t>
            </a:r>
            <a:r>
              <a:rPr lang="en-US" sz="1200" dirty="0" err="1"/>
              <a:t>τει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υξημέν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πα</a:t>
            </a:r>
            <a:r>
              <a:rPr lang="en-US" sz="1200" dirty="0" err="1"/>
              <a:t>ράγοντ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στ</a:t>
            </a:r>
            <a:r>
              <a:rPr lang="en-US" sz="1200" dirty="0"/>
              <a:t>α </a:t>
            </a:r>
            <a:r>
              <a:rPr lang="en-US" sz="1200" dirty="0" err="1"/>
              <a:t>κορίτσι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 α</a:t>
            </a:r>
            <a:r>
              <a:rPr lang="en-US" sz="1200" dirty="0" err="1"/>
              <a:t>νώριμ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ινεφρίδι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όρχεις</a:t>
            </a:r>
            <a:r>
              <a:rPr lang="en-US" sz="1200" dirty="0"/>
              <a:t> </a:t>
            </a:r>
            <a:r>
              <a:rPr lang="en-US" sz="1200" dirty="0" err="1"/>
              <a:t>στ</a:t>
            </a:r>
            <a:r>
              <a:rPr lang="en-US" sz="1200" dirty="0"/>
              <a:t>α α</a:t>
            </a:r>
            <a:r>
              <a:rPr lang="en-US" sz="1200" dirty="0" err="1"/>
              <a:t>γόρι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Τ</a:t>
            </a:r>
            <a:r>
              <a:rPr lang="en-US" sz="1200" dirty="0"/>
              <a:t>α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ί</a:t>
            </a:r>
            <a:r>
              <a:rPr lang="en-US" sz="1200" dirty="0"/>
              <a:t>π</a:t>
            </a:r>
            <a:r>
              <a:rPr lang="en-US" sz="1200" dirty="0" err="1"/>
              <a:t>εδ</a:t>
            </a:r>
            <a:r>
              <a:rPr lang="en-US" sz="1200" dirty="0"/>
              <a:t>α α</a:t>
            </a:r>
            <a:r>
              <a:rPr lang="en-US" sz="1200" dirty="0" err="1"/>
              <a:t>νδρογόνων</a:t>
            </a:r>
            <a:r>
              <a:rPr lang="en-US" sz="1200" dirty="0"/>
              <a:t> π</a:t>
            </a:r>
            <a:r>
              <a:rPr lang="en-US" sz="1200" dirty="0" err="1"/>
              <a:t>έφτουν</a:t>
            </a:r>
            <a:r>
              <a:rPr lang="en-US" sz="1200" dirty="0"/>
              <a:t> </a:t>
            </a:r>
            <a:r>
              <a:rPr lang="en-US" sz="1200" dirty="0" err="1"/>
              <a:t>στην</a:t>
            </a:r>
            <a:r>
              <a:rPr lang="en-US" sz="1200" dirty="0"/>
              <a:t> </a:t>
            </a:r>
            <a:r>
              <a:rPr lang="en-US" sz="1200" dirty="0" err="1"/>
              <a:t>ηλικί</a:t>
            </a:r>
            <a:r>
              <a:rPr lang="en-US" sz="1200" dirty="0"/>
              <a:t>α </a:t>
            </a:r>
            <a:r>
              <a:rPr lang="en-US" sz="1200" dirty="0" err="1"/>
              <a:t>ενός</a:t>
            </a:r>
            <a:r>
              <a:rPr lang="en-US" sz="1200" dirty="0"/>
              <a:t> </a:t>
            </a:r>
            <a:r>
              <a:rPr lang="en-US" sz="1200" dirty="0" err="1"/>
              <a:t>έως</a:t>
            </a:r>
            <a:r>
              <a:rPr lang="en-US" sz="1200" dirty="0"/>
              <a:t> </a:t>
            </a:r>
            <a:r>
              <a:rPr lang="en-US" sz="1200" dirty="0" err="1"/>
              <a:t>δύο</a:t>
            </a:r>
            <a:r>
              <a:rPr lang="en-US" sz="1200" dirty="0"/>
              <a:t> </a:t>
            </a:r>
            <a:r>
              <a:rPr lang="en-US" sz="1200" dirty="0" err="1"/>
              <a:t>ετών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συνοδεύετ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β</a:t>
            </a:r>
            <a:r>
              <a:rPr lang="en-US" sz="1200" dirty="0" err="1"/>
              <a:t>ελτίωση</a:t>
            </a:r>
            <a:r>
              <a:rPr lang="en-US" sz="1200" dirty="0"/>
              <a:t> </a:t>
            </a:r>
            <a:r>
              <a:rPr lang="en-US" sz="1200" dirty="0" err="1"/>
              <a:t>της</a:t>
            </a:r>
            <a:r>
              <a:rPr lang="en-US" sz="1200" dirty="0"/>
              <a:t> α</a:t>
            </a:r>
            <a:r>
              <a:rPr lang="en-US" sz="1200" dirty="0" err="1"/>
              <a:t>κμής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—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μι</a:t>
            </a:r>
            <a:r>
              <a:rPr lang="en-US" sz="1200" dirty="0"/>
              <a:t>α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χή</a:t>
            </a:r>
            <a:r>
              <a:rPr lang="en-US" sz="1200" dirty="0"/>
              <a:t> π</a:t>
            </a:r>
            <a:r>
              <a:rPr lang="en-US" sz="1200" dirty="0" err="1"/>
              <a:t>ου</a:t>
            </a:r>
            <a:r>
              <a:rPr lang="en-US" sz="1200" dirty="0"/>
              <a:t> </a:t>
            </a:r>
            <a:r>
              <a:rPr lang="en-US" sz="1200" dirty="0" err="1"/>
              <a:t>χ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κτηρίζετ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l-GR" sz="1200" dirty="0"/>
              <a:t>αιφνίδια εμφάνιση πολλαπλών</a:t>
            </a:r>
            <a:r>
              <a:rPr lang="en-US" sz="1200" dirty="0"/>
              <a:t>, </a:t>
            </a:r>
            <a:r>
              <a:rPr lang="en-US" sz="1200" dirty="0" err="1"/>
              <a:t>φλεγμονωδών</a:t>
            </a:r>
            <a:r>
              <a:rPr lang="en-US" sz="1200" dirty="0"/>
              <a:t> </a:t>
            </a:r>
            <a:r>
              <a:rPr lang="en-US" sz="1200" dirty="0" err="1"/>
              <a:t>οζιδίων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αβ</a:t>
            </a:r>
            <a:r>
              <a:rPr lang="en-US" sz="1200" dirty="0" err="1"/>
              <a:t>ρώσεις</a:t>
            </a:r>
            <a:r>
              <a:rPr lang="en-US" sz="1200" dirty="0"/>
              <a:t>, </a:t>
            </a:r>
            <a:r>
              <a:rPr lang="en-US" sz="1200" dirty="0" err="1"/>
              <a:t>έλκη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ιμορρ</a:t>
            </a:r>
            <a:r>
              <a:rPr lang="en-US" sz="1200" dirty="0"/>
              <a:t>α</a:t>
            </a:r>
            <a:r>
              <a:rPr lang="en-US" sz="1200" dirty="0" err="1"/>
              <a:t>γικές</a:t>
            </a:r>
            <a:r>
              <a:rPr lang="en-US" sz="1200" dirty="0"/>
              <a:t> </a:t>
            </a:r>
            <a:r>
              <a:rPr lang="el-GR" sz="1200" dirty="0"/>
              <a:t>εφελκίδες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Αυτή</a:t>
            </a:r>
            <a:r>
              <a:rPr lang="en-US" sz="1200" dirty="0"/>
              <a:t> </a:t>
            </a:r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σ</a:t>
            </a:r>
            <a:r>
              <a:rPr lang="en-US" sz="1200" dirty="0"/>
              <a:t>π</a:t>
            </a:r>
            <a:r>
              <a:rPr lang="en-US" sz="1200" dirty="0" err="1"/>
              <a:t>άνι</a:t>
            </a:r>
            <a:r>
              <a:rPr lang="en-US" sz="1200" dirty="0"/>
              <a:t>α π</a:t>
            </a:r>
            <a:r>
              <a:rPr lang="en-US" sz="1200" dirty="0" err="1"/>
              <a:t>άθηση</a:t>
            </a:r>
            <a:r>
              <a:rPr lang="en-US" sz="1200" dirty="0"/>
              <a:t> </a:t>
            </a:r>
            <a:r>
              <a:rPr lang="en-US" sz="1200" dirty="0" err="1"/>
              <a:t>ε</a:t>
            </a:r>
            <a:r>
              <a:rPr lang="en-US" sz="1200" dirty="0"/>
              <a:t>π</a:t>
            </a:r>
            <a:r>
              <a:rPr lang="en-US" sz="1200" dirty="0" err="1"/>
              <a:t>ηρεάζει</a:t>
            </a:r>
            <a:r>
              <a:rPr lang="en-US" sz="1200" dirty="0"/>
              <a:t> </a:t>
            </a:r>
            <a:r>
              <a:rPr lang="en-US" sz="1200" dirty="0" err="1"/>
              <a:t>κυρίως</a:t>
            </a:r>
            <a:r>
              <a:rPr lang="en-US" sz="1200" dirty="0"/>
              <a:t> </a:t>
            </a:r>
            <a:r>
              <a:rPr lang="en-US" sz="1200" dirty="0" err="1"/>
              <a:t>έφη</a:t>
            </a:r>
            <a:r>
              <a:rPr lang="en-US" sz="1200" dirty="0"/>
              <a:t>β</a:t>
            </a:r>
            <a:r>
              <a:rPr lang="en-US" sz="1200" dirty="0" err="1"/>
              <a:t>ους</a:t>
            </a:r>
            <a:r>
              <a:rPr lang="en-US" sz="1200" dirty="0"/>
              <a:t> </a:t>
            </a:r>
            <a:r>
              <a:rPr lang="en-US" sz="1200" dirty="0" err="1"/>
              <a:t>άνδρες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π</a:t>
            </a:r>
            <a:r>
              <a:rPr lang="en-US" sz="1200" dirty="0" err="1"/>
              <a:t>ροϋ</a:t>
            </a:r>
            <a:r>
              <a:rPr lang="en-US" sz="1200" dirty="0"/>
              <a:t>π</a:t>
            </a:r>
            <a:r>
              <a:rPr lang="en-US" sz="1200" dirty="0" err="1"/>
              <a:t>άρχουσ</a:t>
            </a:r>
            <a:r>
              <a:rPr lang="en-US" sz="1200" dirty="0"/>
              <a:t>α </a:t>
            </a:r>
            <a:r>
              <a:rPr lang="en-US" sz="1200" dirty="0" err="1"/>
              <a:t>κοινή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π</a:t>
            </a:r>
            <a:r>
              <a:rPr lang="en-US" sz="1200" dirty="0" err="1"/>
              <a:t>ροκληθεί</a:t>
            </a:r>
            <a:r>
              <a:rPr lang="en-US" sz="1200" dirty="0"/>
              <a:t> απ</a:t>
            </a:r>
            <a:r>
              <a:rPr lang="en-US" sz="1200" dirty="0" err="1"/>
              <a:t>ό</a:t>
            </a:r>
            <a:r>
              <a:rPr lang="en-US" sz="1200" dirty="0"/>
              <a:t> </a:t>
            </a:r>
            <a:r>
              <a:rPr lang="en-US" sz="1200" dirty="0" err="1"/>
              <a:t>θερ</a:t>
            </a:r>
            <a:r>
              <a:rPr lang="en-US" sz="1200" dirty="0"/>
              <a:t>απ</a:t>
            </a:r>
            <a:r>
              <a:rPr lang="en-US" sz="1200" dirty="0" err="1"/>
              <a:t>εί</a:t>
            </a:r>
            <a:r>
              <a:rPr lang="en-US" sz="1200" dirty="0"/>
              <a:t>α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ισοτρετινοΐνη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α</a:t>
            </a:r>
            <a:r>
              <a:rPr lang="en-US" sz="1200" dirty="0" err="1"/>
              <a:t>υθόρμητ</a:t>
            </a:r>
            <a:r>
              <a:rPr lang="en-US" sz="1200" dirty="0"/>
              <a:t>α. 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πα</a:t>
            </a:r>
            <a:r>
              <a:rPr lang="en-US" sz="1200" dirty="0" err="1"/>
              <a:t>θογένει</a:t>
            </a:r>
            <a:r>
              <a:rPr lang="en-US" sz="1200" dirty="0"/>
              <a:t>α </a:t>
            </a:r>
            <a:r>
              <a:rPr lang="en-US" sz="1200" dirty="0" err="1"/>
              <a:t>είν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σ</a:t>
            </a:r>
            <a:r>
              <a:rPr lang="en-US" sz="1200" dirty="0"/>
              <a:t>α</a:t>
            </a:r>
            <a:r>
              <a:rPr lang="en-US" sz="1200" dirty="0" err="1"/>
              <a:t>φής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συνήθως</a:t>
            </a:r>
            <a:r>
              <a:rPr lang="en-US" sz="1200" dirty="0"/>
              <a:t> α</a:t>
            </a:r>
            <a:r>
              <a:rPr lang="en-US" sz="1200" dirty="0" err="1"/>
              <a:t>φορούν</a:t>
            </a:r>
            <a:r>
              <a:rPr lang="en-US" sz="1200" dirty="0"/>
              <a:t> </a:t>
            </a:r>
            <a:r>
              <a:rPr lang="en-US" sz="1200" dirty="0" err="1"/>
              <a:t>τον</a:t>
            </a:r>
            <a:r>
              <a:rPr lang="en-US" sz="1200" dirty="0"/>
              <a:t> </a:t>
            </a:r>
            <a:r>
              <a:rPr lang="en-US" sz="1200" dirty="0" err="1"/>
              <a:t>κορμό</a:t>
            </a:r>
            <a:r>
              <a:rPr lang="en-US" sz="1200" dirty="0"/>
              <a:t> α</a:t>
            </a:r>
            <a:r>
              <a:rPr lang="en-US" sz="1200" dirty="0" err="1"/>
              <a:t>λλά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υ</a:t>
            </a:r>
            <a:r>
              <a:rPr lang="en-US" sz="1200" dirty="0"/>
              <a:t>π</a:t>
            </a:r>
            <a:r>
              <a:rPr lang="en-US" sz="1200" dirty="0" err="1"/>
              <a:t>άρχουν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λλού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n-US" sz="1200" dirty="0" err="1"/>
              <a:t>Η</a:t>
            </a:r>
            <a:r>
              <a:rPr lang="en-US" sz="1200" dirty="0"/>
              <a:t> </a:t>
            </a:r>
            <a:r>
              <a:rPr lang="en-US" sz="1200" dirty="0" err="1"/>
              <a:t>κερ</a:t>
            </a:r>
            <a:r>
              <a:rPr lang="en-US" sz="1200" dirty="0"/>
              <a:t>α</a:t>
            </a:r>
            <a:r>
              <a:rPr lang="en-US" sz="1200" dirty="0" err="1"/>
              <a:t>υνο</a:t>
            </a:r>
            <a:r>
              <a:rPr lang="en-US" sz="1200" dirty="0"/>
              <a:t>β</a:t>
            </a:r>
            <a:r>
              <a:rPr lang="en-US" sz="1200" dirty="0" err="1"/>
              <a:t>όλος</a:t>
            </a:r>
            <a:r>
              <a:rPr lang="en-US" sz="1200" dirty="0"/>
              <a:t> α</a:t>
            </a:r>
            <a:r>
              <a:rPr lang="en-US" sz="1200" dirty="0" err="1"/>
              <a:t>κμή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</a:t>
            </a:r>
            <a:r>
              <a:rPr lang="en-US" sz="1200" dirty="0" err="1"/>
              <a:t>εμφ</a:t>
            </a:r>
            <a:r>
              <a:rPr lang="en-US" sz="1200" dirty="0"/>
              <a:t>α</a:t>
            </a:r>
            <a:r>
              <a:rPr lang="en-US" sz="1200" dirty="0" err="1"/>
              <a:t>νιστεί</a:t>
            </a:r>
            <a:r>
              <a:rPr lang="en-US" sz="1200" dirty="0"/>
              <a:t> </a:t>
            </a:r>
            <a:r>
              <a:rPr lang="en-US" sz="1200" dirty="0" err="1"/>
              <a:t>σε</a:t>
            </a:r>
            <a:r>
              <a:rPr lang="en-US" sz="1200" dirty="0"/>
              <a:t> </a:t>
            </a:r>
            <a:r>
              <a:rPr lang="en-US" sz="1200" dirty="0" err="1"/>
              <a:t>συνδυ</a:t>
            </a:r>
            <a:r>
              <a:rPr lang="en-US" sz="1200" dirty="0"/>
              <a:t>α</a:t>
            </a:r>
            <a:r>
              <a:rPr lang="en-US" sz="1200" dirty="0" err="1"/>
              <a:t>σμό</a:t>
            </a:r>
            <a:r>
              <a:rPr lang="en-US" sz="1200" dirty="0"/>
              <a:t> </a:t>
            </a:r>
            <a:r>
              <a:rPr lang="en-US" sz="1200" dirty="0" err="1"/>
              <a:t>με</a:t>
            </a:r>
            <a:r>
              <a:rPr lang="en-US" sz="1200" dirty="0"/>
              <a:t> </a:t>
            </a:r>
            <a:r>
              <a:rPr lang="en-US" sz="1200" dirty="0" err="1"/>
              <a:t>συστημ</a:t>
            </a:r>
            <a:r>
              <a:rPr lang="en-US" sz="1200" dirty="0"/>
              <a:t>α</a:t>
            </a:r>
            <a:r>
              <a:rPr lang="en-US" sz="1200" dirty="0" err="1"/>
              <a:t>τικά</a:t>
            </a:r>
            <a:r>
              <a:rPr lang="en-US" sz="1200" dirty="0"/>
              <a:t> </a:t>
            </a:r>
            <a:r>
              <a:rPr lang="en-US" sz="1200" dirty="0" err="1"/>
              <a:t>συμ</a:t>
            </a:r>
            <a:r>
              <a:rPr lang="en-US" sz="1200" dirty="0"/>
              <a:t>π</a:t>
            </a:r>
            <a:r>
              <a:rPr lang="en-US" sz="1200" dirty="0" err="1"/>
              <a:t>τώμ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 (π.</a:t>
            </a:r>
            <a:r>
              <a:rPr lang="en-US" sz="1200" dirty="0" err="1"/>
              <a:t>χ</a:t>
            </a:r>
            <a:r>
              <a:rPr lang="en-US" sz="1200" dirty="0"/>
              <a:t>. π</a:t>
            </a:r>
            <a:r>
              <a:rPr lang="en-US" sz="1200" dirty="0" err="1"/>
              <a:t>υρετός</a:t>
            </a:r>
            <a:r>
              <a:rPr lang="en-US" sz="1200" dirty="0"/>
              <a:t>,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κουχί</a:t>
            </a:r>
            <a:r>
              <a:rPr lang="en-US" sz="1200" dirty="0"/>
              <a:t>α, </a:t>
            </a:r>
            <a:r>
              <a:rPr lang="el-GR" sz="1200" dirty="0"/>
              <a:t>μυαλγίες</a:t>
            </a:r>
            <a:r>
              <a:rPr lang="en-US" sz="1200" dirty="0"/>
              <a:t>, α</a:t>
            </a:r>
            <a:r>
              <a:rPr lang="en-US" sz="1200" dirty="0" err="1"/>
              <a:t>ρθρ</a:t>
            </a:r>
            <a:r>
              <a:rPr lang="en-US" sz="1200" dirty="0"/>
              <a:t>α</a:t>
            </a:r>
            <a:r>
              <a:rPr lang="en-US" sz="1200" dirty="0" err="1"/>
              <a:t>λγίες</a:t>
            </a:r>
            <a:r>
              <a:rPr lang="en-US" sz="1200" dirty="0"/>
              <a:t>), </a:t>
            </a:r>
            <a:r>
              <a:rPr lang="en-US" sz="1200" dirty="0" err="1"/>
              <a:t>οζώδες</a:t>
            </a:r>
            <a:r>
              <a:rPr lang="en-US" sz="1200" dirty="0"/>
              <a:t> </a:t>
            </a:r>
            <a:r>
              <a:rPr lang="en-US" sz="1200" dirty="0" err="1"/>
              <a:t>ερύθημ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</a:t>
            </a:r>
            <a:r>
              <a:rPr lang="en-US" sz="1200" dirty="0" err="1"/>
              <a:t>δι</a:t>
            </a:r>
            <a:r>
              <a:rPr lang="en-US" sz="1200" dirty="0"/>
              <a:t>α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ρ</a:t>
            </a:r>
            <a:r>
              <a:rPr lang="en-US" sz="1200" dirty="0"/>
              <a:t>α</a:t>
            </a:r>
            <a:r>
              <a:rPr lang="en-US" sz="1200" dirty="0" err="1"/>
              <a:t>χές</a:t>
            </a:r>
            <a:r>
              <a:rPr lang="el-GR" sz="1200" dirty="0"/>
              <a:t> σε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κτινολογικ</a:t>
            </a:r>
            <a:r>
              <a:rPr lang="el-GR" sz="1200" dirty="0"/>
              <a:t>ά</a:t>
            </a:r>
            <a:r>
              <a:rPr lang="en-US" sz="1200" dirty="0"/>
              <a:t> </a:t>
            </a:r>
            <a:r>
              <a:rPr lang="el-GR" sz="1200" dirty="0"/>
              <a:t>ευρήματα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π</a:t>
            </a:r>
            <a:r>
              <a:rPr lang="en-US" sz="1200" dirty="0" err="1"/>
              <a:t>ιθ</a:t>
            </a:r>
            <a:r>
              <a:rPr lang="en-US" sz="1200" dirty="0"/>
              <a:t>α</a:t>
            </a:r>
            <a:r>
              <a:rPr lang="en-US" sz="1200" dirty="0" err="1"/>
              <a:t>νές</a:t>
            </a:r>
            <a:r>
              <a:rPr lang="en-US" sz="1200" dirty="0"/>
              <a:t> </a:t>
            </a:r>
            <a:r>
              <a:rPr lang="en-US" sz="1200" dirty="0" err="1"/>
              <a:t>εργ</a:t>
            </a:r>
            <a:r>
              <a:rPr lang="en-US" sz="1200" dirty="0"/>
              <a:t>α</a:t>
            </a:r>
            <a:r>
              <a:rPr lang="en-US" sz="1200" dirty="0" err="1"/>
              <a:t>στηρι</a:t>
            </a:r>
            <a:r>
              <a:rPr lang="en-US" sz="1200" dirty="0"/>
              <a:t>α</a:t>
            </a:r>
            <a:r>
              <a:rPr lang="en-US" sz="1200" dirty="0" err="1"/>
              <a:t>κές</a:t>
            </a:r>
            <a:r>
              <a:rPr lang="en-US" sz="1200" dirty="0"/>
              <a:t> </a:t>
            </a:r>
            <a:r>
              <a:rPr lang="el-GR" sz="1200" dirty="0"/>
              <a:t>ανωμαλίες </a:t>
            </a:r>
            <a:r>
              <a:rPr lang="en-US" sz="1200" dirty="0"/>
              <a:t>π</a:t>
            </a:r>
            <a:r>
              <a:rPr lang="en-US" sz="1200" dirty="0" err="1"/>
              <a:t>εριλ</a:t>
            </a:r>
            <a:r>
              <a:rPr lang="en-US" sz="1200" dirty="0"/>
              <a:t>αμβ</a:t>
            </a:r>
            <a:r>
              <a:rPr lang="en-US" sz="1200" dirty="0" err="1"/>
              <a:t>άνουν</a:t>
            </a:r>
            <a:r>
              <a:rPr lang="en-US" sz="1200" dirty="0"/>
              <a:t> </a:t>
            </a:r>
            <a:r>
              <a:rPr lang="en-US" sz="1200" dirty="0" err="1"/>
              <a:t>λευκοκυττάρωση</a:t>
            </a:r>
            <a:r>
              <a:rPr lang="en-US" sz="1200" dirty="0"/>
              <a:t>, α</a:t>
            </a:r>
            <a:r>
              <a:rPr lang="en-US" sz="1200" dirty="0" err="1"/>
              <a:t>ν</a:t>
            </a:r>
            <a:r>
              <a:rPr lang="en-US" sz="1200" dirty="0"/>
              <a:t>α</a:t>
            </a:r>
            <a:r>
              <a:rPr lang="en-US" sz="1200" dirty="0" err="1"/>
              <a:t>ιμί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ι</a:t>
            </a:r>
            <a:r>
              <a:rPr lang="en-US" sz="1200" dirty="0"/>
              <a:t> α</a:t>
            </a:r>
            <a:r>
              <a:rPr lang="en-US" sz="1200" dirty="0" err="1"/>
              <a:t>υξημένη</a:t>
            </a:r>
            <a:r>
              <a:rPr lang="en-US" sz="1200" dirty="0"/>
              <a:t> </a:t>
            </a:r>
            <a:r>
              <a:rPr lang="en-US" sz="1200" dirty="0" err="1"/>
              <a:t>τ</a:t>
            </a:r>
            <a:r>
              <a:rPr lang="en-US" sz="1200" dirty="0"/>
              <a:t>α</a:t>
            </a:r>
            <a:r>
              <a:rPr lang="en-US" sz="1200" dirty="0" err="1"/>
              <a:t>χύτητ</a:t>
            </a:r>
            <a:r>
              <a:rPr lang="en-US" sz="1200" dirty="0"/>
              <a:t>α </a:t>
            </a:r>
            <a:r>
              <a:rPr lang="en-US" sz="1200" dirty="0" err="1"/>
              <a:t>κ</a:t>
            </a:r>
            <a:r>
              <a:rPr lang="en-US" sz="1200" dirty="0"/>
              <a:t>α</a:t>
            </a:r>
            <a:r>
              <a:rPr lang="en-US" sz="1200" dirty="0" err="1"/>
              <a:t>θίζησης</a:t>
            </a:r>
            <a:r>
              <a:rPr lang="en-US" sz="1200" dirty="0"/>
              <a:t> </a:t>
            </a:r>
            <a:r>
              <a:rPr lang="en-US" sz="1200" dirty="0" err="1"/>
              <a:t>ερυθρών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C-α</a:t>
            </a:r>
            <a:r>
              <a:rPr lang="en-US" sz="1200" dirty="0" err="1"/>
              <a:t>ντιδρώσ</a:t>
            </a:r>
            <a:r>
              <a:rPr lang="en-US" sz="1200" dirty="0"/>
              <a:t>α π</a:t>
            </a:r>
            <a:r>
              <a:rPr lang="en-US" sz="1200" dirty="0" err="1"/>
              <a:t>ρωτεΐνη</a:t>
            </a:r>
            <a:r>
              <a:rPr lang="en-US" sz="1200" dirty="0"/>
              <a:t>. </a:t>
            </a:r>
            <a:endParaRPr lang="el-GR" sz="1200" dirty="0"/>
          </a:p>
          <a:p>
            <a:r>
              <a:rPr lang="en-US" sz="1200" dirty="0" err="1"/>
              <a:t>Οι</a:t>
            </a:r>
            <a:r>
              <a:rPr lang="en-US" sz="1200" dirty="0"/>
              <a:t> α</a:t>
            </a:r>
            <a:r>
              <a:rPr lang="en-US" sz="1200" dirty="0" err="1"/>
              <a:t>κτινογρ</a:t>
            </a:r>
            <a:r>
              <a:rPr lang="en-US" sz="1200" dirty="0"/>
              <a:t>α</a:t>
            </a:r>
            <a:r>
              <a:rPr lang="en-US" sz="1200" dirty="0" err="1"/>
              <a:t>φίες</a:t>
            </a:r>
            <a:r>
              <a:rPr lang="en-US" sz="1200" dirty="0"/>
              <a:t> μπ</a:t>
            </a:r>
            <a:r>
              <a:rPr lang="en-US" sz="1200" dirty="0" err="1"/>
              <a:t>ορεί</a:t>
            </a:r>
            <a:r>
              <a:rPr lang="en-US" sz="1200" dirty="0"/>
              <a:t> </a:t>
            </a:r>
            <a:r>
              <a:rPr lang="en-US" sz="1200" dirty="0" err="1"/>
              <a:t>ν</a:t>
            </a:r>
            <a:r>
              <a:rPr lang="en-US" sz="1200" dirty="0"/>
              <a:t>α απ</a:t>
            </a:r>
            <a:r>
              <a:rPr lang="en-US" sz="1200" dirty="0" err="1"/>
              <a:t>οκ</a:t>
            </a:r>
            <a:r>
              <a:rPr lang="en-US" sz="1200" dirty="0"/>
              <a:t>α</a:t>
            </a:r>
            <a:r>
              <a:rPr lang="en-US" sz="1200" dirty="0" err="1"/>
              <a:t>λύψουν</a:t>
            </a:r>
            <a:r>
              <a:rPr lang="en-US" sz="1200" dirty="0"/>
              <a:t> </a:t>
            </a:r>
            <a:r>
              <a:rPr lang="en-US" sz="1200" dirty="0" err="1"/>
              <a:t>οστεολυτικές</a:t>
            </a:r>
            <a:r>
              <a:rPr lang="en-US" sz="1200" dirty="0"/>
              <a:t> β</a:t>
            </a:r>
            <a:r>
              <a:rPr lang="en-US" sz="1200" dirty="0" err="1"/>
              <a:t>λά</a:t>
            </a:r>
            <a:r>
              <a:rPr lang="en-US" sz="1200" dirty="0"/>
              <a:t>β</a:t>
            </a:r>
            <a:r>
              <a:rPr lang="en-US" sz="1200" dirty="0" err="1"/>
              <a:t>ες</a:t>
            </a:r>
            <a:r>
              <a:rPr lang="en-US" sz="1200" dirty="0"/>
              <a:t> </a:t>
            </a:r>
            <a:r>
              <a:rPr lang="en-US" sz="1200" dirty="0" err="1"/>
              <a:t>του</a:t>
            </a:r>
            <a:r>
              <a:rPr lang="en-US" sz="1200" dirty="0"/>
              <a:t> </a:t>
            </a:r>
            <a:r>
              <a:rPr lang="en-US" sz="1200" dirty="0" err="1"/>
              <a:t>οστού</a:t>
            </a:r>
            <a:r>
              <a:rPr lang="en-US" sz="1200" dirty="0"/>
              <a:t>, </a:t>
            </a:r>
            <a:r>
              <a:rPr lang="en-US" sz="1200" dirty="0" err="1"/>
              <a:t>ιδι</a:t>
            </a:r>
            <a:r>
              <a:rPr lang="en-US" sz="1200" dirty="0"/>
              <a:t>α</a:t>
            </a:r>
            <a:r>
              <a:rPr lang="en-US" sz="1200" dirty="0" err="1"/>
              <a:t>ίτερ</a:t>
            </a:r>
            <a:r>
              <a:rPr lang="en-US" sz="1200" dirty="0"/>
              <a:t>α </a:t>
            </a:r>
            <a:r>
              <a:rPr lang="en-US" sz="1200" dirty="0" err="1"/>
              <a:t>στο</a:t>
            </a:r>
            <a:r>
              <a:rPr lang="en-US" sz="1200" dirty="0"/>
              <a:t> </a:t>
            </a:r>
            <a:r>
              <a:rPr lang="en-US" sz="1200" dirty="0" err="1"/>
              <a:t>στέρνο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κλείδες</a:t>
            </a:r>
            <a:r>
              <a:rPr lang="en-US" sz="1200" dirty="0"/>
              <a:t>, </a:t>
            </a:r>
            <a:r>
              <a:rPr lang="en-US" sz="1200" dirty="0" err="1"/>
              <a:t>τις</a:t>
            </a:r>
            <a:r>
              <a:rPr lang="en-US" sz="1200" dirty="0"/>
              <a:t> </a:t>
            </a:r>
            <a:r>
              <a:rPr lang="en-US" sz="1200" dirty="0" err="1"/>
              <a:t>ιερολ</a:t>
            </a:r>
            <a:r>
              <a:rPr lang="en-US" sz="1200" dirty="0"/>
              <a:t>α</a:t>
            </a:r>
            <a:r>
              <a:rPr lang="en-US" sz="1200" dirty="0" err="1"/>
              <a:t>γόνιες</a:t>
            </a:r>
            <a:r>
              <a:rPr lang="en-US" sz="1200" dirty="0"/>
              <a:t> α</a:t>
            </a:r>
            <a:r>
              <a:rPr lang="en-US" sz="1200" dirty="0" err="1"/>
              <a:t>ρθρώσεις</a:t>
            </a:r>
            <a:r>
              <a:rPr lang="en-US" sz="1200" dirty="0"/>
              <a:t> </a:t>
            </a:r>
            <a:r>
              <a:rPr lang="en-US" sz="1200" dirty="0" err="1"/>
              <a:t>ή</a:t>
            </a:r>
            <a:r>
              <a:rPr lang="en-US" sz="1200" dirty="0"/>
              <a:t> </a:t>
            </a:r>
            <a:r>
              <a:rPr lang="en-US" sz="1200" dirty="0" err="1"/>
              <a:t>τους</a:t>
            </a:r>
            <a:r>
              <a:rPr lang="en-US" sz="1200" dirty="0"/>
              <a:t> </a:t>
            </a:r>
            <a:r>
              <a:rPr lang="en-US" sz="1200" dirty="0" err="1"/>
              <a:t>γοφούς</a:t>
            </a:r>
            <a:r>
              <a:rPr lang="en-US" sz="1200" dirty="0"/>
              <a:t>.</a:t>
            </a:r>
            <a:endParaRPr lang="el-GR" sz="1200" dirty="0"/>
          </a:p>
          <a:p>
            <a:r>
              <a:rPr lang="el-GR" sz="1200" dirty="0"/>
              <a:t>Νεογνική φλυκταίνωση</a:t>
            </a:r>
          </a:p>
          <a:p>
            <a:r>
              <a:rPr lang="el-GR" sz="1200" dirty="0"/>
              <a:t>Η νεογνική φλυκταίνωση (προηγουμένως ονομαζόταν νεογνική ακμή) εμφανίζεται με φλεγμονώδεις βλατίδες και φλύκταινες στο πρόσωπο απουσία φαγεσώρων. Η νεογνική φλυκταίνωση διαφέρει από τη βρεφική ακμή. Η νεογνική φλυκταίνωση εμφανίζεται μέσα στις πρώτες εβδομάδες της ζωής.</a:t>
            </a:r>
          </a:p>
          <a:p>
            <a:r>
              <a:rPr lang="el-GR" sz="1200" dirty="0"/>
              <a:t>Η βρεφική ακμή εμφανίζεται συνήθως γύρω στην ηλικία των τριών έως έξι μηνών. </a:t>
            </a:r>
          </a:p>
          <a:p>
            <a:endParaRPr lang="el-GR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1759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/>
              <a:t>Επαγγελματική ακμή και χλωρακμή– Φαγέσωρες, φλεγμονώδεις βλατίδες, φλύκταινες, οζίδια ή κύστεις μπορεί να εμφανιστούν ως αντίδραση στην έκθεση σε ορισμένες χημικές ουσίες, συμπεριλαμβανομένων των αδιάλυτων ελαίων κοπής, παραγώγων πίσσας και χλωριωμένων υδρογονανθράκων. </a:t>
            </a:r>
          </a:p>
          <a:p>
            <a:r>
              <a:rPr lang="el-GR" sz="1200" dirty="0"/>
              <a:t>"Χλωρακμή" είναι ο όρος που χρησιμοποιείται για να περιγράψει την ακμή που εμφανίζεται με την έκθεση σε χλωριωμένους υδρογονάνθρακες (π.χ. διοξίνη) μέσω διαδερμικής επαφής, εισπνοής ή κατάποσης. </a:t>
            </a:r>
          </a:p>
          <a:p>
            <a:r>
              <a:rPr lang="el-GR" sz="1200" dirty="0"/>
              <a:t>Κλινικά, η χλωρακμή χαρακτηρίζεται από μεγάλους, μονόμ</a:t>
            </a:r>
          </a:p>
          <a:p>
            <a:r>
              <a:rPr lang="el-GR" sz="1200" dirty="0"/>
              <a:t>ορφους φαγέσωρες με εξέλιξη σε σοβαρές φλεγμονώδεις και ουλωτικές βλάβες. Η χλωρακμή είναι πιο συχνή στο πρόσωπο, το λαιμό, τις μασχάλες και το όσχεο, αν και μπορεί να εμπλέκονται και άλλα σημεία. </a:t>
            </a:r>
            <a:r>
              <a:rPr lang="en-US" sz="1200" dirty="0"/>
              <a:t> </a:t>
            </a:r>
          </a:p>
          <a:p>
            <a:r>
              <a:rPr lang="el-GR" sz="1200" dirty="0"/>
              <a:t>Καλλυντικά ακμής</a:t>
            </a:r>
          </a:p>
          <a:p>
            <a:r>
              <a:rPr lang="el-GR" sz="1200" dirty="0"/>
              <a:t>Καλλυντικά προϊόντα που περιέχουν φαγεσωρογόνα συστατικά μπορούν να προκαλέσουν τον σχηματισμό αλλοιώσεων ακμής. </a:t>
            </a:r>
          </a:p>
          <a:p>
            <a:r>
              <a:rPr lang="el-GR" sz="1200" dirty="0"/>
              <a:t>Αυτός ο τύπος ακμής έχει μειωθεί καθώς τα προϊόντα που έχουν σχεδιαστεί για να είναι λιγότερο φαγεσωρογόνα έχουν γίνει ευρέως διαθέσιμα. </a:t>
            </a:r>
          </a:p>
          <a:p>
            <a:r>
              <a:rPr lang="el-GR" sz="1200" dirty="0"/>
              <a:t>Τα βαριά προϊόντα μαλλιών με βάση το λάδι εξακολουθούν να χρησιμοποιούνται ευρέως και μπορεί να συμβάλλουν στην ανάπτυξη ακμής στο μέτωπο (ακμή πομάδας).</a:t>
            </a:r>
          </a:p>
          <a:p>
            <a:r>
              <a:rPr lang="el-GR" sz="1200" dirty="0"/>
              <a:t>Οι ερεθιστικές αντιδράσεις σε καλλυντικά προϊόντα μπορούν επίσης να προκαλέσουν εξανθήματα που μοιάζουν με την κοινή ακμή. Μπορεί να εμφανιστούν φλεγμονώδεις βλατίδες ή φλύκταινες εντός ωρών μετά την εφαρμογή του διεγερτικού προϊόντος.</a:t>
            </a:r>
          </a:p>
          <a:p>
            <a:r>
              <a:rPr lang="el-GR" sz="1200" dirty="0"/>
              <a:t>Μηχανική ακμής</a:t>
            </a:r>
          </a:p>
          <a:p>
            <a:r>
              <a:rPr lang="el-GR" sz="1200" dirty="0"/>
              <a:t>Φθαρμένα αντικείμενα, όπως ζιβάγκο, ιμάντες στηθόδεσμου, επιθέματα ώμου, ορθοπεδικοί γύψοι και αθλητικά κράνη, μπορεί να ερεθίσουν τα τριχοθυλάκια, διεγείροντας το σχηματισμό κωμωδίας.</a:t>
            </a:r>
          </a:p>
          <a:p>
            <a:endParaRPr lang="el-GR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1EC2661-457B-2646-943A-5879798FE50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1050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BFBE8-6D4B-4544-BA8D-868AA1D0D5D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126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B4674-BD3A-5642-9780-3BC5CB30B26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961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27F7-632D-DD43-8FC7-7C6357567FA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43276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4DC0B-698C-0E45-8407-0D073C2309F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433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F5C3F-5547-EC4D-8AE6-76E77AA9276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1436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AB73F-CE24-494C-B3C4-E64F9DDF18D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1899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38E48-142D-EF4C-AB65-8F69D74143E0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5853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F15BA-025D-E549-9209-8BD81DDA9F1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0282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969B-69E0-1647-A600-1CDF7093E44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3133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B791-3968-9E4E-B4E7-DEFE85C3DC6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7368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4FAC1-5D0A-9643-877C-3258E15D259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061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text styles</a:t>
            </a:r>
          </a:p>
          <a:p>
            <a:pPr lvl="1"/>
            <a:r>
              <a:rPr lang="el-GR"/>
              <a:t>Second level</a:t>
            </a:r>
          </a:p>
          <a:p>
            <a:pPr lvl="2"/>
            <a:r>
              <a:rPr lang="el-GR"/>
              <a:t>Third level</a:t>
            </a:r>
          </a:p>
          <a:p>
            <a:pPr lvl="3"/>
            <a:r>
              <a:rPr lang="el-GR"/>
              <a:t>Fourth level</a:t>
            </a:r>
          </a:p>
          <a:p>
            <a:pPr lvl="4"/>
            <a:r>
              <a:rPr lang="el-G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4BC26F9E-1E55-F94D-9272-D4EFAC8760C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g"/><Relationship Id="rId5" Type="http://schemas.openxmlformats.org/officeDocument/2006/relationships/image" Target="../media/image23.jpe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80975" y="1916113"/>
            <a:ext cx="9302750" cy="2244725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  <a:defRPr/>
            </a:pPr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ΚΟΙΝΗ ΑΚΜΗ</a:t>
            </a: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ΡΟΔΟΧΡΟΥΣ ΝΟΣΟΣ</a:t>
            </a: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l-GR" sz="3600" b="1" dirty="0">
                <a:solidFill>
                  <a:schemeClr val="tx2">
                    <a:lumMod val="75000"/>
                  </a:schemeClr>
                </a:solidFill>
              </a:rPr>
              <a:t>ΔΙΑΠΥΗΤΙΚΗ ΙΔΡΩΤΑΔΕΝΙΤΙΔΑ</a:t>
            </a: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el-GR" sz="3600" b="1" dirty="0">
                <a:solidFill>
                  <a:schemeClr val="tx2">
                    <a:lumMod val="75000"/>
                  </a:schemeClr>
                </a:solidFill>
              </a:rPr>
            </a:b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863" y="3692525"/>
            <a:ext cx="8650287" cy="247332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b="1" dirty="0">
                <a:solidFill>
                  <a:schemeClr val="accent6">
                    <a:lumMod val="75000"/>
                  </a:schemeClr>
                </a:solidFill>
              </a:rPr>
              <a:t>Αικατερίνη Η. Λιάκου,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MD, PhD</a:t>
            </a:r>
            <a:endParaRPr lang="el-GR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l-GR" sz="24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Ακαδημαϊκή Υπότροφος ΕΚΠΑ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Α’ Πανεπιστημιακή Κλινική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</a:rPr>
              <a:t>Αφροδισίων και Δερματικών Νόσων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Clinical Assistant Professor, University of Nicosia Medical School</a:t>
            </a:r>
            <a:endParaRPr lang="el-GR" sz="2400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536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346075"/>
            <a:ext cx="4179888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04_SYGGROS_LOGO-300x185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176213"/>
            <a:ext cx="2803525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5" name="Group 11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Αιτιοπαθογένεια</a:t>
            </a:r>
            <a:endParaRPr lang="en-US" sz="3200" dirty="0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Αλληλουχία γεγονότων</a:t>
            </a:r>
            <a:r>
              <a:rPr lang="en-US" sz="1800" dirty="0">
                <a:latin typeface="Calibri" charset="0"/>
              </a:rPr>
              <a:t>: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Συσσώρευση σμήγματος και κερατίνης.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Μετατροπή του μικροφαγέσωρα σε κλειστό φαγέσωρα.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Διάταση του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Ρήξη του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Σχηματισμός - κατά συνέπεια- ενός ανοικτού φαγέσωρα.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συσσώρευση κερατινοκυττάρων, η οξείδωση των λιπιδίων και η μελανίνη συμβάλλουν στη μελάγχρωση του ανοιχτού φαγέσωρα.</a:t>
            </a: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598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Αιτιοπαθογένεια</a:t>
            </a:r>
            <a:endParaRPr lang="en-US" sz="3200" dirty="0">
              <a:latin typeface="Calibri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279302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Αλληλουχία γεγονότων</a:t>
            </a:r>
            <a:r>
              <a:rPr lang="en-US" sz="1800" dirty="0">
                <a:latin typeface="Calibri" charset="0"/>
              </a:rPr>
              <a:t>: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ρήξη του τριχοθυλακίου απελευθερώνει μικροοργανισμούς, προφλεγμονώδη λιπίδια και κερατίνη στο περιβάλλον χόριο, οδηγώντας σε δημιουργία φλεγμονής και σχηματισμό οζιδίων.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ανοσολογική αντίδραση στο C. </a:t>
            </a:r>
            <a:r>
              <a:rPr lang="en-US" sz="1800" dirty="0">
                <a:latin typeface="Calibri" charset="0"/>
              </a:rPr>
              <a:t>a</a:t>
            </a:r>
            <a:r>
              <a:rPr lang="el-GR" sz="1800" dirty="0">
                <a:latin typeface="Calibri" charset="0"/>
              </a:rPr>
              <a:t>cnes οδηγεί στην ανάπτυξη φλεγμονωδών βλατίδων και φλυκταίνων.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22531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510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63278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Οι πρωταρχικές κλινικές βλάβες της ακμής περιλαμβάνουν τους κλειστούς φαγέσωρες («λευκά στίγματα»), και τους ανοικτούς φαγέσωρες ("μαύρα στίγματα»).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95536" y="2060848"/>
            <a:ext cx="8413102" cy="3240360"/>
            <a:chOff x="395536" y="2060848"/>
            <a:chExt cx="8413102" cy="3240360"/>
          </a:xfrm>
        </p:grpSpPr>
        <p:grpSp>
          <p:nvGrpSpPr>
            <p:cNvPr id="4" name="Group 3"/>
            <p:cNvGrpSpPr/>
            <p:nvPr/>
          </p:nvGrpSpPr>
          <p:grpSpPr>
            <a:xfrm>
              <a:off x="395536" y="2060848"/>
              <a:ext cx="8413102" cy="3240360"/>
              <a:chOff x="395536" y="2060848"/>
              <a:chExt cx="8413102" cy="3240360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395536" y="2204864"/>
                <a:ext cx="8413102" cy="3096344"/>
                <a:chOff x="395536" y="2204864"/>
                <a:chExt cx="8413102" cy="3096344"/>
              </a:xfrm>
            </p:grpSpPr>
            <p:grpSp>
              <p:nvGrpSpPr>
                <p:cNvPr id="2" name="Group 1"/>
                <p:cNvGrpSpPr/>
                <p:nvPr/>
              </p:nvGrpSpPr>
              <p:grpSpPr>
                <a:xfrm>
                  <a:off x="395536" y="2204864"/>
                  <a:ext cx="8413102" cy="3096344"/>
                  <a:chOff x="395536" y="2204864"/>
                  <a:chExt cx="8413102" cy="3096344"/>
                </a:xfrm>
              </p:grpSpPr>
              <p:pic>
                <p:nvPicPr>
                  <p:cNvPr id="10" name="Picture 9" descr="Pathogenesisacnevulgaris.jpe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t="31136" b="33369"/>
                  <a:stretch/>
                </p:blipFill>
                <p:spPr>
                  <a:xfrm>
                    <a:off x="3131840" y="2204864"/>
                    <a:ext cx="5676798" cy="3096344"/>
                  </a:xfrm>
                  <a:prstGeom prst="rect">
                    <a:avLst/>
                  </a:prstGeom>
                </p:spPr>
              </p:pic>
              <p:pic>
                <p:nvPicPr>
                  <p:cNvPr id="9" name="Picture 8" descr="Pathogenesisacnevulgaris.jpeg"/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5224" b="69164"/>
                  <a:stretch/>
                </p:blipFill>
                <p:spPr>
                  <a:xfrm>
                    <a:off x="395536" y="2530660"/>
                    <a:ext cx="2592288" cy="274334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755576" y="2564904"/>
                  <a:ext cx="1728192" cy="261610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100" b="1" dirty="0">
                      <a:solidFill>
                        <a:schemeClr val="tx1"/>
                      </a:solidFill>
                    </a:rPr>
                    <a:t>Κλειστός φαγέσωρας</a:t>
                  </a:r>
                  <a:endParaRPr lang="en-US" sz="11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" name="TextBox 11"/>
              <p:cNvSpPr txBox="1"/>
              <p:nvPr/>
            </p:nvSpPr>
            <p:spPr>
              <a:xfrm>
                <a:off x="3707904" y="2132856"/>
                <a:ext cx="2304256" cy="6001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l-GR" sz="1100" b="1" dirty="0">
                  <a:solidFill>
                    <a:schemeClr val="tx1"/>
                  </a:solidFill>
                </a:endParaRPr>
              </a:p>
              <a:p>
                <a:endParaRPr lang="el-GR" sz="1100" b="1" dirty="0">
                  <a:solidFill>
                    <a:schemeClr val="tx1"/>
                  </a:solidFill>
                </a:endParaRPr>
              </a:p>
              <a:p>
                <a:r>
                  <a:rPr lang="el-GR" sz="1100" b="1" dirty="0">
                    <a:solidFill>
                      <a:schemeClr val="tx1"/>
                    </a:solidFill>
                  </a:rPr>
                  <a:t>Ανοικτός φαγέσωρας          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156176" y="2060848"/>
                <a:ext cx="2592288" cy="2616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l-GR" sz="1100" b="1" dirty="0">
                    <a:solidFill>
                      <a:schemeClr val="tx1"/>
                    </a:solidFill>
                  </a:rPr>
                  <a:t>Φλεγμονώδης αντίδραση</a:t>
                </a: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6228184" y="2420888"/>
              <a:ext cx="2232248" cy="2693913"/>
              <a:chOff x="6228184" y="2420888"/>
              <a:chExt cx="2232248" cy="269391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452320" y="2420888"/>
                <a:ext cx="936104" cy="246221"/>
              </a:xfrm>
              <a:prstGeom prst="rect">
                <a:avLst/>
              </a:prstGeom>
              <a:solidFill>
                <a:srgbClr val="E6E0E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Βακτήρια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876256" y="2884874"/>
                <a:ext cx="1440160" cy="40011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Χημειοτακτικοί παράγοντες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7668344" y="4653136"/>
                <a:ext cx="792088" cy="400110"/>
              </a:xfrm>
              <a:prstGeom prst="rect">
                <a:avLst/>
              </a:prstGeom>
              <a:solidFill>
                <a:srgbClr val="E6E0E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Τριχοειδές αγγείο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228184" y="4653136"/>
                <a:ext cx="504056" cy="461665"/>
              </a:xfrm>
              <a:prstGeom prst="rect">
                <a:avLst/>
              </a:prstGeom>
              <a:solidFill>
                <a:srgbClr val="E6E0EC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800" dirty="0">
                    <a:solidFill>
                      <a:schemeClr val="tx1"/>
                    </a:solidFill>
                  </a:rPr>
                  <a:t>Υδρολυτικά ένζυμα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9943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Οι πρωταρχικές κλινικές βλάβες της ακμής περιλαμβάνουν τους κλειστούς φαγέσωρες («λευκά στίγματα»), και τους ανοικτούς φαγέσωρες ("μαύρα στίγματα»).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512" y="2276872"/>
            <a:ext cx="4637137" cy="3456384"/>
            <a:chOff x="-36512" y="1988840"/>
            <a:chExt cx="4637137" cy="3456384"/>
          </a:xfrm>
        </p:grpSpPr>
        <p:pic>
          <p:nvPicPr>
            <p:cNvPr id="4" name="Picture 3" descr="Acneclosedcomedones mild acn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512" y="1988840"/>
              <a:ext cx="4637137" cy="3456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" name="TextBox 4"/>
            <p:cNvSpPr txBox="1"/>
            <p:nvPr/>
          </p:nvSpPr>
          <p:spPr>
            <a:xfrm>
              <a:off x="971600" y="5085184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Κλειστοί φαγέσωρες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716016" y="2276872"/>
            <a:ext cx="4427984" cy="3456384"/>
            <a:chOff x="4716016" y="1988840"/>
            <a:chExt cx="4427984" cy="3456384"/>
          </a:xfrm>
        </p:grpSpPr>
        <p:pic>
          <p:nvPicPr>
            <p:cNvPr id="3" name="Picture 2" descr="Acnevulgarisopencomedons.jpe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7"/>
            <a:stretch/>
          </p:blipFill>
          <p:spPr>
            <a:xfrm>
              <a:off x="4716016" y="1988840"/>
              <a:ext cx="4427984" cy="345638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652120" y="510667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Ανοικτοί φαγέσωρες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4859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Μετέπειτα εξελίσσσονται σε φλεγμονώδεις βλατίδες, φλυκταινίδια και οζίδια.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10781" y="6784293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486" name="Group 20485"/>
          <p:cNvGrpSpPr/>
          <p:nvPr/>
        </p:nvGrpSpPr>
        <p:grpSpPr>
          <a:xfrm>
            <a:off x="3563888" y="3212976"/>
            <a:ext cx="6048672" cy="3263012"/>
            <a:chOff x="3563888" y="3212976"/>
            <a:chExt cx="6048672" cy="3263012"/>
          </a:xfrm>
        </p:grpSpPr>
        <p:grpSp>
          <p:nvGrpSpPr>
            <p:cNvPr id="28" name="Group 27"/>
            <p:cNvGrpSpPr/>
            <p:nvPr/>
          </p:nvGrpSpPr>
          <p:grpSpPr>
            <a:xfrm>
              <a:off x="3563888" y="3212976"/>
              <a:ext cx="6048672" cy="3263012"/>
              <a:chOff x="3563888" y="3212976"/>
              <a:chExt cx="6048672" cy="3263012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63888" y="3212976"/>
                <a:ext cx="6048672" cy="3168352"/>
                <a:chOff x="3563888" y="3212976"/>
                <a:chExt cx="6048672" cy="3168352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3563888" y="3212976"/>
                  <a:ext cx="6048672" cy="3168352"/>
                  <a:chOff x="3563888" y="3212976"/>
                  <a:chExt cx="6048672" cy="3168352"/>
                </a:xfrm>
              </p:grpSpPr>
              <p:grpSp>
                <p:nvGrpSpPr>
                  <p:cNvPr id="2" name="Group 1"/>
                  <p:cNvGrpSpPr/>
                  <p:nvPr/>
                </p:nvGrpSpPr>
                <p:grpSpPr>
                  <a:xfrm>
                    <a:off x="3563888" y="3212976"/>
                    <a:ext cx="6048672" cy="3168352"/>
                    <a:chOff x="3563888" y="3212976"/>
                    <a:chExt cx="6048672" cy="3168352"/>
                  </a:xfrm>
                </p:grpSpPr>
                <p:grpSp>
                  <p:nvGrpSpPr>
                    <p:cNvPr id="8" name="Group 7"/>
                    <p:cNvGrpSpPr/>
                    <p:nvPr/>
                  </p:nvGrpSpPr>
                  <p:grpSpPr>
                    <a:xfrm>
                      <a:off x="4013589" y="3212976"/>
                      <a:ext cx="5598971" cy="3168352"/>
                      <a:chOff x="4013589" y="3140968"/>
                      <a:chExt cx="5598971" cy="3168352"/>
                    </a:xfrm>
                  </p:grpSpPr>
                  <p:grpSp>
                    <p:nvGrpSpPr>
                      <p:cNvPr id="5" name="Group 4"/>
                      <p:cNvGrpSpPr/>
                      <p:nvPr/>
                    </p:nvGrpSpPr>
                    <p:grpSpPr>
                      <a:xfrm>
                        <a:off x="4013589" y="3284984"/>
                        <a:ext cx="5598971" cy="3024336"/>
                        <a:chOff x="4013589" y="3284984"/>
                        <a:chExt cx="5598971" cy="3024336"/>
                      </a:xfrm>
                    </p:grpSpPr>
                    <p:pic>
                      <p:nvPicPr>
                        <p:cNvPr id="12" name="Picture 11" descr="Pathogenesisacnevulgaris.jpeg"/>
                        <p:cNvPicPr>
                          <a:picLocks noChangeAspect="1"/>
                        </p:cNvPicPr>
                        <p:nvPr/>
                      </p:nvPicPr>
                      <p:blipFill rotWithShape="1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66206"/>
                        <a:stretch/>
                      </p:blipFill>
                      <p:spPr>
                        <a:xfrm>
                          <a:off x="4013589" y="3429000"/>
                          <a:ext cx="5546390" cy="288032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4" name="TextBox 3"/>
                        <p:cNvSpPr txBox="1"/>
                        <p:nvPr/>
                      </p:nvSpPr>
                      <p:spPr>
                        <a:xfrm>
                          <a:off x="8532440" y="3284984"/>
                          <a:ext cx="1080120" cy="584776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r>
                            <a:rPr lang="el-GR" dirty="0"/>
                            <a:t>      </a:t>
                          </a:r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15" name="TextBox 14"/>
                      <p:cNvSpPr txBox="1"/>
                      <p:nvPr/>
                    </p:nvSpPr>
                    <p:spPr>
                      <a:xfrm>
                        <a:off x="5004048" y="3140968"/>
                        <a:ext cx="459160" cy="58477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r>
                          <a:rPr lang="el-GR" dirty="0"/>
                          <a:t>      </a:t>
                        </a:r>
                        <a:endParaRPr lang="en-US" dirty="0"/>
                      </a:p>
                    </p:txBody>
                  </p:sp>
                </p:grpSp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563888" y="4653136"/>
                      <a:ext cx="1872208" cy="76944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1100" b="1" dirty="0">
                          <a:solidFill>
                            <a:schemeClr val="tx1"/>
                          </a:solidFill>
                        </a:rPr>
                        <a:t>Φλεγμονώδης αντίδραση και ρήξη του τριχοθυλακίου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  <p:grpSp>
                <p:nvGrpSpPr>
                  <p:cNvPr id="9" name="Group 8"/>
                  <p:cNvGrpSpPr/>
                  <p:nvPr/>
                </p:nvGrpSpPr>
                <p:grpSpPr>
                  <a:xfrm>
                    <a:off x="6228184" y="3573017"/>
                    <a:ext cx="2232248" cy="2570801"/>
                    <a:chOff x="6228184" y="3573017"/>
                    <a:chExt cx="2232248" cy="2570801"/>
                  </a:xfrm>
                </p:grpSpPr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6300192" y="3573017"/>
                      <a:ext cx="936104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Μακροφάγα</a:t>
                      </a:r>
                    </a:p>
                  </p:txBody>
                </p:sp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7596336" y="3861049"/>
                      <a:ext cx="864096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Βακτήρια</a:t>
                      </a: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6444208" y="3789620"/>
                      <a:ext cx="1296144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Πλασματοκύτταρα</a:t>
                      </a: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308304" y="4509120"/>
                      <a:ext cx="648072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Αντίσωμα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668344" y="4293096"/>
                      <a:ext cx="792088" cy="215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Συμπλήρωμα    </a:t>
                      </a:r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7740352" y="4653136"/>
                      <a:ext cx="720080" cy="461665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Χημειοτακτικοί παράγοντες</a:t>
                      </a: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>
                      <a:off x="7956376" y="5805264"/>
                      <a:ext cx="504056" cy="3385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Τριχο</a:t>
                      </a:r>
                    </a:p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ειδές</a:t>
                      </a:r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6948264" y="5301208"/>
                      <a:ext cx="864096" cy="21544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Ουδετέροφιλο</a:t>
                      </a:r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6228184" y="5178678"/>
                      <a:ext cx="720080" cy="33855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l-GR" sz="800" dirty="0">
                          <a:solidFill>
                            <a:schemeClr val="tx1"/>
                          </a:solidFill>
                        </a:rPr>
                        <a:t>Υδρολυτικά ένζυμα</a:t>
                      </a:r>
                    </a:p>
                  </p:txBody>
                </p:sp>
              </p:grpSp>
            </p:grpSp>
            <p:sp>
              <p:nvSpPr>
                <p:cNvPr id="29" name="TextBox 28"/>
                <p:cNvSpPr txBox="1"/>
                <p:nvPr/>
              </p:nvSpPr>
              <p:spPr>
                <a:xfrm>
                  <a:off x="8388424" y="3501008"/>
                  <a:ext cx="864096" cy="280076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  <a:p>
                  <a:endParaRPr lang="el-GR" sz="800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5364088" y="3429000"/>
                <a:ext cx="216024" cy="3046988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square" rtlCol="0">
                <a:spAutoFit/>
              </a:bodyPr>
              <a:lstStyle/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l-GR" dirty="0"/>
              </a:p>
              <a:p>
                <a:endParaRPr lang="en-US" dirty="0"/>
              </a:p>
            </p:txBody>
          </p:sp>
        </p:grpSp>
        <p:cxnSp>
          <p:nvCxnSpPr>
            <p:cNvPr id="20484" name="Straight Connector 20483"/>
            <p:cNvCxnSpPr/>
            <p:nvPr/>
          </p:nvCxnSpPr>
          <p:spPr>
            <a:xfrm>
              <a:off x="5580112" y="3501008"/>
              <a:ext cx="2952328" cy="0"/>
            </a:xfrm>
            <a:prstGeom prst="line">
              <a:avLst/>
            </a:prstGeom>
            <a:ln w="571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9" name="Picture 38" descr="Untitled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1340768"/>
            <a:ext cx="5681472" cy="3243072"/>
          </a:xfrm>
          <a:prstGeom prst="rect">
            <a:avLst/>
          </a:prstGeom>
        </p:spPr>
      </p:pic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0183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063278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Μετέπειτα εξελίσσσονται σε φλεγμονώδεις βλατίδες</a:t>
            </a:r>
            <a:r>
              <a:rPr lang="en-US" sz="1800" dirty="0">
                <a:latin typeface="Calibri" charset="0"/>
              </a:rPr>
              <a:t> </a:t>
            </a:r>
            <a:r>
              <a:rPr lang="el-GR" sz="1800" dirty="0">
                <a:latin typeface="Calibri" charset="0"/>
              </a:rPr>
              <a:t>και φλυκταινίδια. 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-47195" y="1844823"/>
            <a:ext cx="9227707" cy="3385831"/>
            <a:chOff x="-47195" y="1844823"/>
            <a:chExt cx="9227707" cy="3385831"/>
          </a:xfrm>
        </p:grpSpPr>
        <p:grpSp>
          <p:nvGrpSpPr>
            <p:cNvPr id="14" name="Group 13"/>
            <p:cNvGrpSpPr/>
            <p:nvPr/>
          </p:nvGrpSpPr>
          <p:grpSpPr>
            <a:xfrm>
              <a:off x="-47195" y="1844823"/>
              <a:ext cx="9227707" cy="3385831"/>
              <a:chOff x="-36512" y="1844823"/>
              <a:chExt cx="9227707" cy="3385831"/>
            </a:xfrm>
          </p:grpSpPr>
          <p:pic>
            <p:nvPicPr>
              <p:cNvPr id="2" name="Picture 1" descr="Inflammatoryacne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614"/>
              <a:stretch/>
            </p:blipFill>
            <p:spPr>
              <a:xfrm>
                <a:off x="4932040" y="1844824"/>
                <a:ext cx="4259155" cy="338437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3" name="Picture 12" descr="Acnemixedtype.jpe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6512" y="1844823"/>
                <a:ext cx="4835219" cy="338583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1043608" y="486916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Φλεγμονώδεις βλατίδες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68144" y="4869160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Φλυκταινίδια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8230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207294"/>
            <a:ext cx="8229600" cy="4525962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Μετέπειτα εξελίσσσονται σε οζίδια. 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051720" y="1844824"/>
            <a:ext cx="5112568" cy="3960440"/>
            <a:chOff x="1907704" y="1844824"/>
            <a:chExt cx="5486400" cy="4191000"/>
          </a:xfrm>
        </p:grpSpPr>
        <p:pic>
          <p:nvPicPr>
            <p:cNvPr id="12" name="Picture 11" descr="Acnenodules severe.jpe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1844824"/>
              <a:ext cx="5486400" cy="4191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3144076" y="5682734"/>
              <a:ext cx="27363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solidFill>
                    <a:srgbClr val="CCFFCC"/>
                  </a:solidFill>
                </a:rPr>
                <a:t>Οζίδια</a:t>
              </a:r>
              <a:endParaRPr lang="en-US" sz="16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581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Αιτιοπαθογένεια</a:t>
            </a:r>
            <a:endParaRPr lang="en-US" sz="3200" dirty="0">
              <a:latin typeface="Calibri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Λοιποί επιβαρυντικοί παράγοντες</a:t>
            </a:r>
            <a:r>
              <a:rPr lang="en-US" sz="1800" dirty="0">
                <a:latin typeface="Calibri" charset="0"/>
              </a:rPr>
              <a:t>: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Τραύμα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Διατροφή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Κατανάλωση γάλακτος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Κατανάλωση σοκολάτας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Ψυχολογικό σ</a:t>
            </a:r>
            <a:r>
              <a:rPr lang="en-US" sz="1800" dirty="0" err="1">
                <a:latin typeface="Calibri" charset="0"/>
              </a:rPr>
              <a:t>τρες</a:t>
            </a: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>
                <a:latin typeface="Calibri" charset="0"/>
              </a:rPr>
              <a:t>Αντίστ</a:t>
            </a:r>
            <a:r>
              <a:rPr lang="en-US" sz="1800" dirty="0">
                <a:latin typeface="Calibri" charset="0"/>
              </a:rPr>
              <a:t>α</a:t>
            </a:r>
            <a:r>
              <a:rPr lang="en-US" sz="1800" dirty="0" err="1">
                <a:latin typeface="Calibri" charset="0"/>
              </a:rPr>
              <a:t>ση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err="1">
                <a:latin typeface="Calibri" charset="0"/>
              </a:rPr>
              <a:t>στην</a:t>
            </a:r>
            <a:r>
              <a:rPr lang="en-US" sz="1800" dirty="0">
                <a:latin typeface="Calibri" charset="0"/>
              </a:rPr>
              <a:t> </a:t>
            </a:r>
            <a:r>
              <a:rPr lang="en-US" sz="1800" dirty="0" err="1">
                <a:latin typeface="Calibri" charset="0"/>
              </a:rPr>
              <a:t>ινσουλίνη</a:t>
            </a:r>
            <a:endParaRPr lang="en-US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Δείκτης</a:t>
            </a:r>
            <a:r>
              <a:rPr lang="en-US" sz="1800" dirty="0"/>
              <a:t> </a:t>
            </a:r>
            <a:r>
              <a:rPr lang="en-US" sz="1800" dirty="0" err="1"/>
              <a:t>μάζ</a:t>
            </a:r>
            <a:r>
              <a:rPr lang="en-US" sz="1800" dirty="0"/>
              <a:t>α</a:t>
            </a:r>
            <a:r>
              <a:rPr lang="en-US" sz="1800" dirty="0" err="1"/>
              <a:t>ς</a:t>
            </a:r>
            <a:r>
              <a:rPr lang="en-US" sz="1800" dirty="0"/>
              <a:t> </a:t>
            </a:r>
            <a:r>
              <a:rPr lang="en-US" sz="1800" dirty="0" err="1"/>
              <a:t>σώμ</a:t>
            </a:r>
            <a:r>
              <a:rPr lang="en-US" sz="1800" dirty="0"/>
              <a:t>α</a:t>
            </a:r>
            <a:r>
              <a:rPr lang="en-US" sz="1800" dirty="0" err="1"/>
              <a:t>τος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ΚΛΙΝΙΚΗ ΕΙΚΟΝΑ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54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7992888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/>
              <a:t>Φαγεσωρική ακμή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b="1" dirty="0"/>
              <a:t>Κλειστοί φαγέσωρες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Μη φλεγμονώδεις, &lt;5 mm, λείες, θολωτές, βλατίδες στο χρώμα του δέρματος, υπόλευκες ή γκριζωπές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b="1" dirty="0"/>
              <a:t>Ανοικτοί φαγέσωρες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Μη φλεγμονώδεις, βλατίδες &lt;5 mm με κεντρικό, διευρυμένο, τριχοθυλακικό στόμιο, που περιέχει γκρι, καφέ ή μαύρο υπερκερατωσικό υλικό.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899592" y="3670388"/>
            <a:ext cx="6209632" cy="2350900"/>
            <a:chOff x="899592" y="3284984"/>
            <a:chExt cx="6209632" cy="2350900"/>
          </a:xfrm>
        </p:grpSpPr>
        <p:grpSp>
          <p:nvGrpSpPr>
            <p:cNvPr id="8" name="Group 7"/>
            <p:cNvGrpSpPr/>
            <p:nvPr/>
          </p:nvGrpSpPr>
          <p:grpSpPr>
            <a:xfrm>
              <a:off x="899592" y="3284987"/>
              <a:ext cx="3888432" cy="2329052"/>
              <a:chOff x="768912" y="3315696"/>
              <a:chExt cx="2736304" cy="1663005"/>
            </a:xfrm>
          </p:grpSpPr>
          <p:pic>
            <p:nvPicPr>
              <p:cNvPr id="9" name="Picture 8" descr="Acneclosedcomedones mild acne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04" t="38388" r="35955" b="13498"/>
              <a:stretch/>
            </p:blipFill>
            <p:spPr>
              <a:xfrm>
                <a:off x="1285225" y="3315696"/>
                <a:ext cx="1648114" cy="166300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768912" y="4703917"/>
                <a:ext cx="2736304" cy="2197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Κλειστοί φαγέσωρες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11960" y="3284984"/>
              <a:ext cx="2897264" cy="2350900"/>
              <a:chOff x="4511993" y="2136477"/>
              <a:chExt cx="2736304" cy="2177022"/>
            </a:xfrm>
          </p:grpSpPr>
          <p:pic>
            <p:nvPicPr>
              <p:cNvPr id="12" name="Picture 11" descr="Acnevulgarisopencomedons.jpe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" t="4271" r="49768" b="32743"/>
              <a:stretch/>
            </p:blipFill>
            <p:spPr>
              <a:xfrm>
                <a:off x="4716017" y="2136477"/>
                <a:ext cx="2314922" cy="217702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4511993" y="3985292"/>
                <a:ext cx="2736304" cy="285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Ανοικτοί φαγέσωρες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14994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ΚΟΙΝΗ ΑΚΜΗ</a:t>
            </a:r>
            <a:br>
              <a:rPr lang="el-G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(ACNE VULGARIS)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07288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/>
              <a:t>Βλατιδοφλυκταινώδης ακμή</a:t>
            </a:r>
            <a:r>
              <a:rPr lang="en-US" sz="1800" b="1" dirty="0"/>
              <a:t>:</a:t>
            </a:r>
            <a:endParaRPr lang="el-GR" sz="1800" b="1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Φλεγμονώδεις, σχετικά επιφανειακές βλατίδες και φλύκταινες, τυπικά &lt;5 mm σε διάμετρο.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b="1" dirty="0"/>
              <a:t>Οζιδιοκυστική ακμή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Εν τω βάθει, φλεγμονώδεις, συχνά ευαίσθητες, μεγάλες βλατίδες (≥5 </a:t>
            </a:r>
            <a:r>
              <a:rPr lang="en-US" sz="1800" dirty="0"/>
              <a:t>m</a:t>
            </a:r>
            <a:r>
              <a:rPr lang="el-GR" sz="1800" dirty="0"/>
              <a:t>m) ή οζίδια (≥1 cm).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Οι αληθινές κύστεις είναι σπάνιες.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27584" y="3751507"/>
            <a:ext cx="7128792" cy="2413797"/>
            <a:chOff x="1043608" y="3573016"/>
            <a:chExt cx="7128792" cy="2413797"/>
          </a:xfrm>
        </p:grpSpPr>
        <p:grpSp>
          <p:nvGrpSpPr>
            <p:cNvPr id="2" name="Group 1"/>
            <p:cNvGrpSpPr/>
            <p:nvPr/>
          </p:nvGrpSpPr>
          <p:grpSpPr>
            <a:xfrm>
              <a:off x="1043608" y="3573016"/>
              <a:ext cx="3888432" cy="2412572"/>
              <a:chOff x="1043608" y="3573016"/>
              <a:chExt cx="3888432" cy="2412572"/>
            </a:xfrm>
          </p:grpSpPr>
          <p:pic>
            <p:nvPicPr>
              <p:cNvPr id="8" name="Picture 7" descr="Inflammatoryacne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2" r="29783" b="28714"/>
              <a:stretch/>
            </p:blipFill>
            <p:spPr>
              <a:xfrm>
                <a:off x="1547664" y="3573016"/>
                <a:ext cx="2842617" cy="2412572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43608" y="5641503"/>
                <a:ext cx="3888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Βλατιδοφλυκαινίδια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4283968" y="3573016"/>
              <a:ext cx="3888432" cy="2413797"/>
              <a:chOff x="4283968" y="3573016"/>
              <a:chExt cx="3888432" cy="2413797"/>
            </a:xfrm>
          </p:grpSpPr>
          <p:pic>
            <p:nvPicPr>
              <p:cNvPr id="9" name="Picture 8" descr="Acnenodules severe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457" t="17420" r="12072" b="13916"/>
              <a:stretch/>
            </p:blipFill>
            <p:spPr>
              <a:xfrm>
                <a:off x="4788024" y="3573016"/>
                <a:ext cx="2880320" cy="241379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283968" y="5641503"/>
                <a:ext cx="388843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Οζίδια- κύστεις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6699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800" dirty="0"/>
              <a:t>Παροδικές ή μόνιμες βλάβες μετά την αποδρομή της ενεργού ακμής</a:t>
            </a:r>
            <a:r>
              <a:rPr lang="en-US" sz="1800" dirty="0"/>
              <a:t>: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Μεταφλεγμονώδης υπερμελάγχρωση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800" dirty="0"/>
              <a:t>Ουλές (ατροφικές ουλές, χηλοειδή)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468560" y="2636912"/>
            <a:ext cx="10009112" cy="3240361"/>
            <a:chOff x="-468560" y="2636912"/>
            <a:chExt cx="10009112" cy="3240361"/>
          </a:xfrm>
        </p:grpSpPr>
        <p:grpSp>
          <p:nvGrpSpPr>
            <p:cNvPr id="5" name="Group 4"/>
            <p:cNvGrpSpPr/>
            <p:nvPr/>
          </p:nvGrpSpPr>
          <p:grpSpPr>
            <a:xfrm>
              <a:off x="107504" y="2636912"/>
              <a:ext cx="8900552" cy="3240361"/>
              <a:chOff x="-2716592" y="2420888"/>
              <a:chExt cx="8900552" cy="3240361"/>
            </a:xfrm>
          </p:grpSpPr>
          <p:pic>
            <p:nvPicPr>
              <p:cNvPr id="2" name="Picture 1" descr="Keloidsfromacne.jpeg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742" t="7524" r="21552" b="13541"/>
              <a:stretch/>
            </p:blipFill>
            <p:spPr>
              <a:xfrm>
                <a:off x="3332080" y="2420889"/>
                <a:ext cx="2851880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" name="Picture 2" descr="Acnescars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619" t="10406" r="21553" b="6465"/>
              <a:stretch/>
            </p:blipFill>
            <p:spPr>
              <a:xfrm>
                <a:off x="163728" y="2420888"/>
                <a:ext cx="2952328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4" name="Picture 3" descr="postinflammatory-pigmentation-acne-1924308b92154ec78137f2a72212859c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546" t="29491" r="29907" b="19145"/>
              <a:stretch/>
            </p:blipFill>
            <p:spPr>
              <a:xfrm>
                <a:off x="-2716592" y="2420888"/>
                <a:ext cx="2664296" cy="32403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1" name="TextBox 10"/>
            <p:cNvSpPr txBox="1"/>
            <p:nvPr/>
          </p:nvSpPr>
          <p:spPr>
            <a:xfrm>
              <a:off x="2483768" y="530120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Ατροφικές ουλές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-468560" y="5354052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CFFCC"/>
                  </a:solidFill>
                </a:rPr>
                <a:t>Μεταφλεγμονώδης </a:t>
              </a:r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υπερμελάγχρωση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2120" y="530120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Χηλοειδή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839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Κλινικές παραλλαγές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Συρρέουσα ακμή (</a:t>
            </a:r>
            <a:r>
              <a:rPr lang="en-US" sz="1800" dirty="0"/>
              <a:t>acne </a:t>
            </a:r>
            <a:r>
              <a:rPr lang="en-US" sz="1800" dirty="0" err="1"/>
              <a:t>conglobata</a:t>
            </a:r>
            <a:r>
              <a:rPr lang="el-GR" sz="1800" dirty="0"/>
              <a:t>)</a:t>
            </a:r>
            <a:r>
              <a:rPr lang="en-US" sz="1800" dirty="0"/>
              <a:t> </a:t>
            </a: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Κεραυνοβόλος ακμή (</a:t>
            </a:r>
            <a:r>
              <a:rPr lang="en-US" sz="1800" dirty="0"/>
              <a:t>acne </a:t>
            </a:r>
            <a:r>
              <a:rPr lang="en-US" sz="1800" dirty="0" err="1"/>
              <a:t>fulminans</a:t>
            </a:r>
            <a:r>
              <a:rPr lang="el-GR" sz="18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Τραυματική ακμή (</a:t>
            </a:r>
            <a:r>
              <a:rPr lang="en-US" sz="1800" dirty="0"/>
              <a:t>acne </a:t>
            </a:r>
            <a:r>
              <a:rPr lang="en-US" sz="1800" dirty="0" err="1"/>
              <a:t>excoriée</a:t>
            </a:r>
            <a:r>
              <a:rPr lang="en-US" sz="1800" dirty="0"/>
              <a:t>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468560" y="3140968"/>
            <a:ext cx="9793088" cy="2133790"/>
            <a:chOff x="-468560" y="3140968"/>
            <a:chExt cx="9793088" cy="2133790"/>
          </a:xfrm>
        </p:grpSpPr>
        <p:grpSp>
          <p:nvGrpSpPr>
            <p:cNvPr id="8" name="Group 7"/>
            <p:cNvGrpSpPr/>
            <p:nvPr/>
          </p:nvGrpSpPr>
          <p:grpSpPr>
            <a:xfrm>
              <a:off x="251520" y="3140968"/>
              <a:ext cx="8352928" cy="2133790"/>
              <a:chOff x="251520" y="3140968"/>
              <a:chExt cx="8352928" cy="213379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22019" r="11937"/>
              <a:stretch/>
            </p:blipFill>
            <p:spPr>
              <a:xfrm>
                <a:off x="251520" y="3140968"/>
                <a:ext cx="2516306" cy="2133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3" name="Picture 2"/>
              <p:cNvPicPr>
                <a:picLocks noChangeAspect="1"/>
              </p:cNvPicPr>
              <p:nvPr/>
            </p:nvPicPr>
            <p:blipFill rotWithShape="1">
              <a:blip r:embed="rId4"/>
              <a:srcRect l="5341" t="1" r="8882" b="8189"/>
              <a:stretch/>
            </p:blipFill>
            <p:spPr>
              <a:xfrm>
                <a:off x="2987824" y="3140968"/>
                <a:ext cx="2995764" cy="213379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5" name="Picture 4" descr="acne excoriee.jp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232" b="14589"/>
              <a:stretch/>
            </p:blipFill>
            <p:spPr>
              <a:xfrm>
                <a:off x="6156176" y="3140968"/>
                <a:ext cx="2448272" cy="211984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-468560" y="472514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Συρρέουσα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55776" y="472514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Κεραυνοβόλος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436096" y="4725144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Τραυματική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762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Κλινικές παραλλαγές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87220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Νεογνική ακμή</a:t>
            </a:r>
            <a:r>
              <a:rPr lang="en-US" sz="1800" dirty="0"/>
              <a:t> </a:t>
            </a:r>
            <a:r>
              <a:rPr lang="el-GR" sz="1800" dirty="0"/>
              <a:t>(νεογνική φλυκταίνωση)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Βρεφική</a:t>
            </a:r>
            <a:r>
              <a:rPr lang="en-US" sz="1800" dirty="0"/>
              <a:t> α</a:t>
            </a:r>
            <a:r>
              <a:rPr lang="en-US" sz="1800" dirty="0" err="1"/>
              <a:t>κμή</a:t>
            </a: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1560" y="2708920"/>
            <a:ext cx="7786742" cy="2642981"/>
            <a:chOff x="611560" y="2708920"/>
            <a:chExt cx="7786742" cy="2642981"/>
          </a:xfrm>
        </p:grpSpPr>
        <p:grpSp>
          <p:nvGrpSpPr>
            <p:cNvPr id="12" name="Group 11"/>
            <p:cNvGrpSpPr/>
            <p:nvPr/>
          </p:nvGrpSpPr>
          <p:grpSpPr>
            <a:xfrm>
              <a:off x="827584" y="2708920"/>
              <a:ext cx="7570718" cy="2642981"/>
              <a:chOff x="971600" y="2204864"/>
              <a:chExt cx="7570718" cy="2642981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/>
              <a:srcRect b="10919"/>
              <a:stretch/>
            </p:blipFill>
            <p:spPr>
              <a:xfrm>
                <a:off x="971600" y="2204864"/>
                <a:ext cx="3528392" cy="2639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 descr="Unknown infantile.jpg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155"/>
              <a:stretch/>
            </p:blipFill>
            <p:spPr>
              <a:xfrm>
                <a:off x="4788024" y="2204864"/>
                <a:ext cx="3754294" cy="264298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611560" y="4777988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Νεογνική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55976" y="4797152"/>
              <a:ext cx="3888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br>
                <a:rPr lang="el-GR" sz="1400" b="1" dirty="0">
                  <a:solidFill>
                    <a:srgbClr val="CCFFCC"/>
                  </a:solidFill>
                </a:rPr>
              </a:br>
              <a:r>
                <a:rPr lang="el-GR" sz="1400" b="1" dirty="0">
                  <a:solidFill>
                    <a:srgbClr val="CCFFCC"/>
                  </a:solidFill>
                </a:rPr>
                <a:t>Βρεφική ακμή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2555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ΔΙΑΦΟΡΙΚΗ ΔΙΑΓΝΩΣΗ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4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143000"/>
          </a:xfrm>
        </p:spPr>
        <p:txBody>
          <a:bodyPr/>
          <a:lstStyle/>
          <a:p>
            <a:r>
              <a:rPr lang="el-GR" sz="2800" dirty="0">
                <a:latin typeface="Calibri" charset="0"/>
              </a:rPr>
              <a:t>Διαφορική διάγνωση</a:t>
            </a:r>
            <a:endParaRPr lang="en-US" sz="2800" dirty="0">
              <a:latin typeface="Calibri" charset="0"/>
            </a:endParaRP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251520" y="888489"/>
            <a:ext cx="8656431" cy="5132799"/>
            <a:chOff x="323528" y="764704"/>
            <a:chExt cx="8656431" cy="5132799"/>
          </a:xfrm>
        </p:grpSpPr>
        <p:grpSp>
          <p:nvGrpSpPr>
            <p:cNvPr id="25" name="Group 24"/>
            <p:cNvGrpSpPr/>
            <p:nvPr/>
          </p:nvGrpSpPr>
          <p:grpSpPr>
            <a:xfrm>
              <a:off x="323528" y="764704"/>
              <a:ext cx="8656431" cy="3456384"/>
              <a:chOff x="323528" y="980728"/>
              <a:chExt cx="8656431" cy="3456384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323528" y="980728"/>
                <a:ext cx="2916324" cy="1720264"/>
                <a:chOff x="467544" y="1340768"/>
                <a:chExt cx="3888432" cy="2133600"/>
              </a:xfrm>
            </p:grpSpPr>
            <p:pic>
              <p:nvPicPr>
                <p:cNvPr id="3" name="Picture 2" descr="rosacea.jpg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937"/>
                <a:stretch/>
              </p:blipFill>
              <p:spPr>
                <a:xfrm>
                  <a:off x="762000" y="1340768"/>
                  <a:ext cx="3393326" cy="213360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467544" y="2871671"/>
                  <a:ext cx="3888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br>
                    <a:rPr lang="el-GR" sz="1400" b="1" dirty="0">
                      <a:solidFill>
                        <a:srgbClr val="CCFFCC"/>
                      </a:solidFill>
                    </a:rPr>
                  </a:br>
                  <a:r>
                    <a:rPr lang="el-GR" sz="1400" b="1" dirty="0">
                      <a:solidFill>
                        <a:srgbClr val="CCFFCC"/>
                      </a:solidFill>
                    </a:rPr>
                    <a:t>Ροδόχρους νόσος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3059832" y="980729"/>
                <a:ext cx="3024336" cy="1728192"/>
                <a:chOff x="4427984" y="1412776"/>
                <a:chExt cx="3888432" cy="2071425"/>
              </a:xfrm>
            </p:grpSpPr>
            <p:pic>
              <p:nvPicPr>
                <p:cNvPr id="5" name="Picture 4" descr="what-is-perioral-dermatitis-1440x810.jpg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55" r="9260" b="15034"/>
                <a:stretch/>
              </p:blipFill>
              <p:spPr>
                <a:xfrm>
                  <a:off x="4644008" y="1412776"/>
                  <a:ext cx="3384376" cy="207142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427984" y="2880034"/>
                  <a:ext cx="388843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br>
                    <a:rPr lang="el-GR" sz="1400" b="1" dirty="0">
                      <a:solidFill>
                        <a:srgbClr val="CCFFCC"/>
                      </a:solidFill>
                    </a:rPr>
                  </a:br>
                  <a:r>
                    <a:rPr lang="el-GR" sz="1400" b="1" dirty="0">
                      <a:solidFill>
                        <a:srgbClr val="CCFFCC"/>
                      </a:solidFill>
                    </a:rPr>
                    <a:t>Περιστοματική δερματίτιδα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23528" y="2852936"/>
                <a:ext cx="2916324" cy="1584176"/>
                <a:chOff x="467544" y="3212976"/>
                <a:chExt cx="2916324" cy="1584176"/>
              </a:xfrm>
            </p:grpSpPr>
            <p:pic>
              <p:nvPicPr>
                <p:cNvPr id="10" name="Picture 9" descr="642x361_Slide_2_Demodex_Folliculorum.jpg"/>
                <p:cNvPicPr>
                  <a:picLocks noChangeAspect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83568" y="3212976"/>
                  <a:ext cx="2592287" cy="15841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467544" y="4417366"/>
                  <a:ext cx="29163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CCFFCC"/>
                      </a:solidFill>
                    </a:rPr>
                    <a:t>Θυλακίτιδα </a:t>
                  </a:r>
                  <a:r>
                    <a:rPr lang="en-US" sz="1400" b="1" dirty="0" err="1">
                      <a:solidFill>
                        <a:srgbClr val="CCFFCC"/>
                      </a:solidFill>
                    </a:rPr>
                    <a:t>Demodex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3167844" y="2852936"/>
                <a:ext cx="2916324" cy="1584176"/>
                <a:chOff x="3239852" y="3212976"/>
                <a:chExt cx="2916324" cy="1584176"/>
              </a:xfrm>
            </p:grpSpPr>
            <p:pic>
              <p:nvPicPr>
                <p:cNvPr id="13" name="Picture 12" descr="keratosis-pilaris-strawberry-skin-body4.jpg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217" t="33436" r="7508" b="8731"/>
                <a:stretch/>
              </p:blipFill>
              <p:spPr>
                <a:xfrm>
                  <a:off x="3347864" y="3212976"/>
                  <a:ext cx="2654707" cy="1584176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19" name="TextBox 18"/>
                <p:cNvSpPr txBox="1"/>
                <p:nvPr/>
              </p:nvSpPr>
              <p:spPr>
                <a:xfrm>
                  <a:off x="3239852" y="4417366"/>
                  <a:ext cx="29163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CCFFCC"/>
                      </a:solidFill>
                    </a:rPr>
                    <a:t>Θυλακική υπερκεράτωση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5955623" y="980728"/>
                <a:ext cx="3024336" cy="1747356"/>
                <a:chOff x="6099639" y="1340768"/>
                <a:chExt cx="3024336" cy="1747356"/>
              </a:xfrm>
            </p:grpSpPr>
            <p:pic>
              <p:nvPicPr>
                <p:cNvPr id="18" name="Picture 17" descr="689475.jpg"/>
                <p:cNvPicPr>
                  <a:picLocks noChangeAspect="1"/>
                </p:cNvPicPr>
                <p:nvPr/>
              </p:nvPicPr>
              <p:blipFill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4195" r="32874" b="23571"/>
                <a:stretch/>
              </p:blipFill>
              <p:spPr>
                <a:xfrm>
                  <a:off x="6156176" y="1340768"/>
                  <a:ext cx="2727979" cy="171637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6099639" y="2564904"/>
                  <a:ext cx="3024336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br>
                    <a:rPr lang="el-GR" sz="1400" b="1" dirty="0">
                      <a:solidFill>
                        <a:srgbClr val="CCFFCC"/>
                      </a:solidFill>
                    </a:rPr>
                  </a:br>
                  <a:r>
                    <a:rPr lang="el-GR" sz="1400" b="1" dirty="0">
                      <a:solidFill>
                        <a:srgbClr val="CCFFCC"/>
                      </a:solidFill>
                    </a:rPr>
                    <a:t>Διαπυητική ιδρωταδενίτιδα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5904148" y="2852937"/>
                <a:ext cx="2916324" cy="1584175"/>
                <a:chOff x="6048164" y="3212977"/>
                <a:chExt cx="2916324" cy="1584175"/>
              </a:xfrm>
            </p:grpSpPr>
            <p:pic>
              <p:nvPicPr>
                <p:cNvPr id="22" name="Picture 21" descr="Unknown barbae.jpg"/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905" b="20591"/>
                <a:stretch/>
              </p:blipFill>
              <p:spPr>
                <a:xfrm>
                  <a:off x="6191944" y="3212977"/>
                  <a:ext cx="2700536" cy="1584175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sp>
              <p:nvSpPr>
                <p:cNvPr id="27" name="TextBox 26"/>
                <p:cNvSpPr txBox="1"/>
                <p:nvPr/>
              </p:nvSpPr>
              <p:spPr>
                <a:xfrm>
                  <a:off x="6048164" y="4437111"/>
                  <a:ext cx="291632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400" b="1" dirty="0">
                      <a:solidFill>
                        <a:srgbClr val="CCFFCC"/>
                      </a:solidFill>
                    </a:rPr>
                    <a:t>Ψευδοθυλακίτιδα του γενείου</a:t>
                  </a:r>
                  <a:endParaRPr lang="en-US" sz="1400" b="1" dirty="0">
                    <a:solidFill>
                      <a:srgbClr val="CCFFCC"/>
                    </a:solidFill>
                  </a:endParaRPr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323528" y="4365104"/>
              <a:ext cx="2916324" cy="1531913"/>
              <a:chOff x="323528" y="4365104"/>
              <a:chExt cx="2916324" cy="1531913"/>
            </a:xfrm>
          </p:grpSpPr>
          <p:pic>
            <p:nvPicPr>
              <p:cNvPr id="26" name="Picture 25" descr="689477.jpg"/>
              <p:cNvPicPr>
                <a:picLocks noChangeAspect="1"/>
              </p:cNvPicPr>
              <p:nvPr/>
            </p:nvPicPr>
            <p:blipFill rotWithShape="1"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30"/>
              <a:stretch/>
            </p:blipFill>
            <p:spPr>
              <a:xfrm>
                <a:off x="539552" y="4365104"/>
                <a:ext cx="2563440" cy="152190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323528" y="5589240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Θυλακίτιδα 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059832" y="4394200"/>
              <a:ext cx="2916324" cy="1503303"/>
              <a:chOff x="3059832" y="4394200"/>
              <a:chExt cx="2916324" cy="1503303"/>
            </a:xfrm>
          </p:grpSpPr>
          <p:pic>
            <p:nvPicPr>
              <p:cNvPr id="28" name="Picture 27" descr="steatocytom.jpg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22" r="13397" b="38984"/>
              <a:stretch/>
            </p:blipFill>
            <p:spPr>
              <a:xfrm>
                <a:off x="3275856" y="4394200"/>
                <a:ext cx="2664296" cy="150330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3059832" y="5569495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Πολλαπλούν στεατοκύτωμα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5940152" y="4365104"/>
              <a:ext cx="2916324" cy="1532399"/>
              <a:chOff x="5940152" y="4365104"/>
              <a:chExt cx="2916324" cy="1532399"/>
            </a:xfrm>
          </p:grpSpPr>
          <p:pic>
            <p:nvPicPr>
              <p:cNvPr id="29" name="Picture 28" descr="cloracne.jpg"/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4865" b="7817"/>
              <a:stretch/>
            </p:blipFill>
            <p:spPr>
              <a:xfrm>
                <a:off x="6084168" y="4365104"/>
                <a:ext cx="2664296" cy="153239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5" name="TextBox 34"/>
              <p:cNvSpPr txBox="1"/>
              <p:nvPr/>
            </p:nvSpPr>
            <p:spPr>
              <a:xfrm>
                <a:off x="5940152" y="5569495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Χλωρακμή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43136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ΘΕΡΑΠΕΙΑ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09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Ήπια ακμή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351310"/>
            <a:ext cx="8229600" cy="4525962"/>
          </a:xfrm>
        </p:spPr>
        <p:txBody>
          <a:bodyPr/>
          <a:lstStyle/>
          <a:p>
            <a:r>
              <a:rPr lang="el-GR" sz="1800" dirty="0"/>
              <a:t>Τοπικά ρετινοειδή</a:t>
            </a:r>
          </a:p>
          <a:p>
            <a:r>
              <a:rPr lang="el-GR" sz="1800" dirty="0"/>
              <a:t>Υπεροξείδιο του βενζοϋλίου</a:t>
            </a:r>
          </a:p>
          <a:p>
            <a:r>
              <a:rPr lang="el-GR" sz="1800" dirty="0"/>
              <a:t>Τοπική κλινδαμυκίνη</a:t>
            </a:r>
          </a:p>
          <a:p>
            <a:r>
              <a:rPr lang="el-GR" sz="1800" dirty="0"/>
              <a:t>Σαλικυλικό οξύ</a:t>
            </a:r>
          </a:p>
          <a:p>
            <a:r>
              <a:rPr lang="el-GR" sz="1800" dirty="0"/>
              <a:t>Αζελαϊκό οξύ</a:t>
            </a:r>
          </a:p>
          <a:p>
            <a:r>
              <a:rPr lang="el-GR" sz="1800" dirty="0"/>
              <a:t>Τοπική ερυθρομυκίνη</a:t>
            </a:r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035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Μέτρια ακμή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423318"/>
            <a:ext cx="8229600" cy="4525962"/>
          </a:xfrm>
        </p:spPr>
        <p:txBody>
          <a:bodyPr/>
          <a:lstStyle/>
          <a:p>
            <a:r>
              <a:rPr lang="el-GR" sz="1800" dirty="0"/>
              <a:t>Τετρακυκλίνες</a:t>
            </a:r>
            <a:endParaRPr lang="en-US" sz="1800" dirty="0"/>
          </a:p>
          <a:p>
            <a:r>
              <a:rPr lang="el-GR" sz="1800" dirty="0"/>
              <a:t>Δοξυκυκλίνη</a:t>
            </a:r>
          </a:p>
          <a:p>
            <a:r>
              <a:rPr lang="el-GR" sz="1800" dirty="0"/>
              <a:t>Μινοκυκλίνη</a:t>
            </a:r>
          </a:p>
          <a:p>
            <a:r>
              <a:rPr lang="el-GR" sz="1800" dirty="0"/>
              <a:t>Μακρολίδες</a:t>
            </a:r>
          </a:p>
          <a:p>
            <a:r>
              <a:rPr lang="el-GR" sz="1800" dirty="0"/>
              <a:t>Ορμονική θεραπεία</a:t>
            </a:r>
          </a:p>
          <a:p>
            <a:r>
              <a:rPr lang="el-GR" sz="1800" dirty="0"/>
              <a:t>Σπιρονολακτόνη</a:t>
            </a:r>
          </a:p>
          <a:p>
            <a:endParaRPr lang="el-GR" sz="1800" dirty="0"/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2590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Σοβαρή ακμή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423318"/>
            <a:ext cx="8229600" cy="4525962"/>
          </a:xfrm>
        </p:spPr>
        <p:txBody>
          <a:bodyPr/>
          <a:lstStyle/>
          <a:p>
            <a:r>
              <a:rPr lang="el-GR" sz="1800" dirty="0"/>
              <a:t>Ισοτρετινοϊνη</a:t>
            </a:r>
          </a:p>
          <a:p>
            <a:r>
              <a:rPr lang="el-GR" sz="1800" dirty="0"/>
              <a:t>Τετρακυκλίνες</a:t>
            </a:r>
            <a:endParaRPr lang="en-US" sz="1800" dirty="0"/>
          </a:p>
          <a:p>
            <a:r>
              <a:rPr lang="el-GR" sz="1800" dirty="0"/>
              <a:t>Δοξυκυκλίνη</a:t>
            </a:r>
          </a:p>
          <a:p>
            <a:r>
              <a:rPr lang="el-GR" sz="1800" dirty="0"/>
              <a:t>Μινοκυκλίνη</a:t>
            </a:r>
          </a:p>
          <a:p>
            <a:r>
              <a:rPr lang="el-GR" sz="1800" dirty="0"/>
              <a:t>Μακρολίδες</a:t>
            </a:r>
          </a:p>
          <a:p>
            <a:r>
              <a:rPr lang="el-GR" sz="1800" dirty="0"/>
              <a:t>Ορμονική θεραπεία</a:t>
            </a:r>
          </a:p>
          <a:p>
            <a:r>
              <a:rPr lang="el-GR" sz="1800" dirty="0"/>
              <a:t>Σπιρονολακτόνη</a:t>
            </a:r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0505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ΕΠΙΔΗΜΙΟΛΟΓΙΑ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80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Ισοτρετινοϊνη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539552" y="1423318"/>
            <a:ext cx="8229600" cy="4525962"/>
          </a:xfrm>
        </p:spPr>
        <p:txBody>
          <a:bodyPr/>
          <a:lstStyle/>
          <a:p>
            <a:r>
              <a:rPr lang="el-GR" sz="1800" dirty="0"/>
              <a:t>Παράγωγο της βιταμίνης Α</a:t>
            </a:r>
          </a:p>
          <a:p>
            <a:r>
              <a:rPr lang="el-GR" sz="1800" dirty="0"/>
              <a:t>Το πιο αποτελεσματικό συστηματικό φαρμακευτικό σκεύασμα για την ακμή.</a:t>
            </a:r>
          </a:p>
          <a:p>
            <a:r>
              <a:rPr lang="el-GR" sz="1800" dirty="0"/>
              <a:t>Δοσολογία 0,5-1,0</a:t>
            </a:r>
            <a:r>
              <a:rPr lang="en-US" sz="1800" dirty="0"/>
              <a:t>mg/kg </a:t>
            </a:r>
            <a:r>
              <a:rPr lang="el-GR" sz="1800" dirty="0"/>
              <a:t>ΣΒ, για 6 μήνες</a:t>
            </a:r>
          </a:p>
          <a:p>
            <a:r>
              <a:rPr lang="el-GR" sz="1800" dirty="0"/>
              <a:t>Παρενέργειες</a:t>
            </a:r>
            <a:r>
              <a:rPr lang="en-US" sz="1800" dirty="0"/>
              <a:t>:</a:t>
            </a:r>
          </a:p>
          <a:p>
            <a:pPr lvl="1"/>
            <a:r>
              <a:rPr lang="el-GR" sz="1800" b="1" dirty="0"/>
              <a:t>Τερατογένεση</a:t>
            </a:r>
          </a:p>
          <a:p>
            <a:pPr lvl="1"/>
            <a:r>
              <a:rPr lang="el-GR" sz="1800" dirty="0"/>
              <a:t>Αύξηση τρανσαμινασών, λιπιδίων</a:t>
            </a:r>
          </a:p>
          <a:p>
            <a:pPr lvl="1"/>
            <a:r>
              <a:rPr lang="el-GR" sz="1800" dirty="0"/>
              <a:t>Ξηροδερμία, ξηρότητα βλεννογόνων</a:t>
            </a:r>
          </a:p>
          <a:p>
            <a:pPr lvl="1"/>
            <a:r>
              <a:rPr lang="el-GR" sz="1800" dirty="0"/>
              <a:t>Παροδική τριχόπτωση</a:t>
            </a:r>
          </a:p>
          <a:p>
            <a:pPr lvl="1"/>
            <a:r>
              <a:rPr lang="el-GR" sz="1800" dirty="0"/>
              <a:t>Διαταραχές στο θυμικό</a:t>
            </a:r>
          </a:p>
          <a:p>
            <a:endParaRPr lang="el-GR" sz="1800" dirty="0"/>
          </a:p>
          <a:p>
            <a:endParaRPr lang="el-GR" sz="1800" dirty="0"/>
          </a:p>
          <a:p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1953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ΡΟΔΟΧΡΟΥΣ ΝΟΣΟΣ</a:t>
            </a:r>
            <a:br>
              <a:rPr lang="el-G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(ROSACEA)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644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Επιδημιολογία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7363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ροδόχρους ακμή είναι μια κοινή, χρόνια διαταραχή που μπορεί να παρουσιαστεί με ποικίλες δερματικές ή οφθαλμολογικές εκδηλώσεις.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δερματική προσβολή επηρεάζει κυρίως το κεντρικό πρόσωπο, με ευρήματα όπως επίμονο κεντροπροσωπικό ερύθημα, βλατίδες, φλύκταινες, αίσθημα καύσου, τηλεαγγειεκτασίες και φυματώδεις αλλαγές δέρματος (π.χ. ρινόφυμα).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2" name="Picture 1" descr="Rosaceaerythema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8" r="7315"/>
          <a:stretch/>
        </p:blipFill>
        <p:spPr>
          <a:xfrm>
            <a:off x="107504" y="3849000"/>
            <a:ext cx="2721490" cy="238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0" y="5929535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CFFCC"/>
                </a:solidFill>
              </a:rPr>
              <a:t>Ερύθημα</a:t>
            </a:r>
            <a:endParaRPr lang="en-US" sz="1400" b="1" dirty="0">
              <a:solidFill>
                <a:srgbClr val="CCFFCC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64532" y="3861048"/>
            <a:ext cx="2931604" cy="2396008"/>
            <a:chOff x="6048164" y="3861049"/>
            <a:chExt cx="2931604" cy="2396008"/>
          </a:xfrm>
        </p:grpSpPr>
        <p:pic>
          <p:nvPicPr>
            <p:cNvPr id="4" name="Picture 3" descr="Rosaceapapspustules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56" r="10606" b="6891"/>
            <a:stretch/>
          </p:blipFill>
          <p:spPr>
            <a:xfrm>
              <a:off x="6084168" y="3861049"/>
              <a:ext cx="2895600" cy="23762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TextBox 11"/>
            <p:cNvSpPr txBox="1"/>
            <p:nvPr/>
          </p:nvSpPr>
          <p:spPr>
            <a:xfrm>
              <a:off x="6048164" y="5949280"/>
              <a:ext cx="29163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400" b="1" dirty="0">
                  <a:solidFill>
                    <a:srgbClr val="CCFFCC"/>
                  </a:solidFill>
                </a:rPr>
                <a:t>Βλατίδες και φλύκταινες</a:t>
              </a:r>
              <a:endParaRPr lang="en-US" sz="1400" b="1" dirty="0">
                <a:solidFill>
                  <a:srgbClr val="CCFFCC"/>
                </a:solidFill>
              </a:endParaRPr>
            </a:p>
          </p:txBody>
        </p:sp>
      </p:grpSp>
      <p:pic>
        <p:nvPicPr>
          <p:cNvPr id="14" name="Picture 13" descr="Rhinophyma_slide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4642" r="10574"/>
          <a:stretch/>
        </p:blipFill>
        <p:spPr>
          <a:xfrm>
            <a:off x="5868144" y="3861048"/>
            <a:ext cx="3096344" cy="2386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012160" y="5949280"/>
            <a:ext cx="291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CFFCC"/>
                </a:solidFill>
              </a:rPr>
              <a:t>Ρινόφυμα</a:t>
            </a:r>
            <a:endParaRPr lang="en-US" sz="14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847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Επιδημιολογία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273630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Η οφθαλμική προσβολή μπορεί να εκδηλωθεί με τηλεαγγειεκτασίες του βλεφάρου, του επιπεφυκότα, οφθαλμικό ερεθισμό, ή άλλα συμπτώματα.</a:t>
            </a:r>
            <a:r>
              <a:rPr lang="en-US" sz="1600" dirty="0"/>
              <a:t> </a:t>
            </a: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Προσβάλλει 5% των ανθρώπων παγκοσμίως.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403648" y="3212976"/>
            <a:ext cx="5724636" cy="2251993"/>
            <a:chOff x="3383868" y="4005064"/>
            <a:chExt cx="5724636" cy="2251993"/>
          </a:xfrm>
        </p:grpSpPr>
        <p:grpSp>
          <p:nvGrpSpPr>
            <p:cNvPr id="8" name="Group 7"/>
            <p:cNvGrpSpPr/>
            <p:nvPr/>
          </p:nvGrpSpPr>
          <p:grpSpPr>
            <a:xfrm>
              <a:off x="3383868" y="4005064"/>
              <a:ext cx="2916324" cy="2232248"/>
              <a:chOff x="0" y="3861048"/>
              <a:chExt cx="2916324" cy="2232248"/>
            </a:xfrm>
          </p:grpSpPr>
          <p:pic>
            <p:nvPicPr>
              <p:cNvPr id="5" name="Picture 4" descr="Rosaceaocular.jpe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493" r="5278"/>
              <a:stretch/>
            </p:blipFill>
            <p:spPr>
              <a:xfrm>
                <a:off x="114443" y="3861048"/>
                <a:ext cx="2657357" cy="220885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0" y="5785519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Ερύθημα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6192180" y="4005064"/>
              <a:ext cx="2916324" cy="2251993"/>
              <a:chOff x="2843808" y="4005064"/>
              <a:chExt cx="2916324" cy="2251993"/>
            </a:xfrm>
          </p:grpSpPr>
          <p:pic>
            <p:nvPicPr>
              <p:cNvPr id="9" name="Picture 8" descr="Ocularrosacea.jpe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83" r="4820"/>
              <a:stretch/>
            </p:blipFill>
            <p:spPr>
              <a:xfrm>
                <a:off x="2987824" y="4005064"/>
                <a:ext cx="2664296" cy="222033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2843808" y="5949280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Τηλεαγγειεκτασίες βλεφάρου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5603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172819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Το 2002 περιεγράφησαν 4 διακριτοί υπότυποι ροδόχρου ακμής ερυθηματοτηλαγγειεκτατική, βλατιδοφλυκταινώδης, φυματώδης και οφθαλμική ροδόχρου ακμή.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Έκτοτε, η αυξανόμενη γνώση της παθοφυσιολογίας της ροδόχρου ακμής έχει τροποιποιήσει τα διαγνωστικά κριτήρια.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7504" y="3505129"/>
            <a:ext cx="8604956" cy="1796079"/>
            <a:chOff x="107504" y="3573015"/>
            <a:chExt cx="8604956" cy="1796079"/>
          </a:xfrm>
        </p:grpSpPr>
        <p:grpSp>
          <p:nvGrpSpPr>
            <p:cNvPr id="5" name="Group 4"/>
            <p:cNvGrpSpPr/>
            <p:nvPr/>
          </p:nvGrpSpPr>
          <p:grpSpPr>
            <a:xfrm>
              <a:off x="107504" y="3573016"/>
              <a:ext cx="2916324" cy="1765886"/>
              <a:chOff x="107504" y="3573016"/>
              <a:chExt cx="2916324" cy="1765886"/>
            </a:xfrm>
          </p:grpSpPr>
          <p:pic>
            <p:nvPicPr>
              <p:cNvPr id="2" name="Picture 1" descr="adobestock_244076895.jp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" t="6688" r="19121"/>
              <a:stretch/>
            </p:blipFill>
            <p:spPr>
              <a:xfrm>
                <a:off x="251520" y="3573016"/>
                <a:ext cx="2664296" cy="17658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7504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Ερυθηματοτηλεαγγειεκτατική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3059832" y="3573015"/>
              <a:ext cx="2916324" cy="1778175"/>
              <a:chOff x="3059832" y="3573015"/>
              <a:chExt cx="2916324" cy="1778175"/>
            </a:xfrm>
          </p:grpSpPr>
          <p:pic>
            <p:nvPicPr>
              <p:cNvPr id="3" name="Picture 2" descr="Unknown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30" b="17125"/>
              <a:stretch/>
            </p:blipFill>
            <p:spPr>
              <a:xfrm>
                <a:off x="3275856" y="3573015"/>
                <a:ext cx="2448272" cy="1778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059832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Βλατιδοφλυκταινώδης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796136" y="3573016"/>
              <a:ext cx="2916324" cy="1796078"/>
              <a:chOff x="5796136" y="3573016"/>
              <a:chExt cx="2916324" cy="1796078"/>
            </a:xfrm>
          </p:grpSpPr>
          <p:pic>
            <p:nvPicPr>
              <p:cNvPr id="4" name="Picture 3" descr="rhinophyma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2" t="11239" r="3593" b="2499"/>
              <a:stretch/>
            </p:blipFill>
            <p:spPr>
              <a:xfrm>
                <a:off x="5940152" y="3573016"/>
                <a:ext cx="2592288" cy="17960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5796136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Φυματώδης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40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dirty="0"/>
              <a:t>Για τη διάγνωση πλέον απαιτείται τουλάχιστον ένας διαγνωστικός φαινότυπος ή δύο κύριοι φαινότυποι: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/>
              <a:t>Διαγνωστικοί (</a:t>
            </a:r>
            <a:r>
              <a:rPr lang="en-US" sz="1600" b="1" dirty="0"/>
              <a:t>diagnostic) </a:t>
            </a:r>
            <a:r>
              <a:rPr lang="el-GR" sz="1600" b="1" dirty="0"/>
              <a:t>φαινότυποι: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Κεντροπροσωπικό ερύθημα σπου μπορεί περιοδικά να εντείνεται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Φυματώδεις αλλαγές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/>
              <a:t>Κύριοι </a:t>
            </a:r>
            <a:r>
              <a:rPr lang="en-US" sz="1600" b="1" dirty="0"/>
              <a:t>(major) </a:t>
            </a:r>
            <a:r>
              <a:rPr lang="el-GR" sz="1600" b="1" dirty="0"/>
              <a:t>φαινότυποι: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Βλατίδες και φλύκταινες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Ερυθρίαση (</a:t>
            </a:r>
            <a:r>
              <a:rPr lang="en-US" sz="1600" dirty="0"/>
              <a:t>flushing)</a:t>
            </a: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Τηλεαγγειεκτασίες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Οφθαλμικές εκδηλώσεις (π.χ. τηλεαγγειεκτάσες του βλεφάρου, επιπεφυκίτιδα, κερατίτιδα)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l-GR" sz="1600" b="1" dirty="0"/>
              <a:t>Δευτερογενείς φαινότυποι: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Αίσθημα καύσου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Οίδημα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Ξηρότητα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08270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Πιθανοί εκλυτικοί παράγοντες</a:t>
            </a:r>
            <a:r>
              <a:rPr lang="en-US" sz="1800" dirty="0"/>
              <a:t>: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Εκθεση σε ακραίες θερμοκρασίες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Η έκθεση στον ήλιο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Ζεστά ροφήματα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Πικάντικα φαγητά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Οινόπνευμα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Άσκηση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Τοπικός ερεθισμός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Ψυχολογικά συναισθήματα, ιδιαίτερα θυμός, οργή και αμηχανία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105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Θεραπεία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Ήπια- μέτρια ροδόχρους ακμή</a:t>
            </a:r>
            <a:endParaRPr lang="en-US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Τοπική μετρονιδαζόλη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Τοπικό αζελαϊκό οξύ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Τοπική ιβερμεκτίνη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Τοπικά ρετινοειδή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616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Θεραπεία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Μέτρια- σοβαρή ροδόχρους ακμή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Τετρακυκλίνη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Δοξυκυκλίνη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Μινοκυκλίνη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Ερυθρομυκίνη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Κλαριθρομυκίνη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Αζιθρομυκίνη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Ισοτρετινοϊνη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5997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ΔΙΑΠΥΗΤΙΚΗ ΙΔΡΩΤΑΔΕΝΙΤΙΔΑ</a:t>
            </a:r>
            <a:br>
              <a:rPr lang="el-GR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(HIDRADENITIS SUPPURATIVA)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Επιδημιολογία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536" y="1330762"/>
            <a:ext cx="8136904" cy="497855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κοινή ακμή είναι πολύ συχνό δερματολογικό νόσημα.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Εμφανίζεται πιο συχνά σε εφήβους και νεαρούς ενήλικες.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>
                <a:latin typeface="Calibri" charset="0"/>
              </a:rPr>
              <a:t>E</a:t>
            </a:r>
            <a:r>
              <a:rPr lang="el-GR" sz="1800" dirty="0">
                <a:latin typeface="Calibri" charset="0"/>
              </a:rPr>
              <a:t>πιπολασμός στους εφήβους</a:t>
            </a:r>
            <a:r>
              <a:rPr lang="en-US" sz="1800" dirty="0">
                <a:latin typeface="Calibri" charset="0"/>
              </a:rPr>
              <a:t>: </a:t>
            </a:r>
            <a:r>
              <a:rPr lang="el-GR" sz="1800" dirty="0">
                <a:latin typeface="Calibri" charset="0"/>
              </a:rPr>
              <a:t>35%- ≥90%. </a:t>
            </a:r>
            <a:endParaRPr lang="en-US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Ξεκινά συχνά στην προεφηβική περίοδο (ηλικίες 7</a:t>
            </a:r>
            <a:r>
              <a:rPr lang="en-US" sz="1800" dirty="0">
                <a:latin typeface="Calibri" charset="0"/>
              </a:rPr>
              <a:t>- </a:t>
            </a:r>
            <a:r>
              <a:rPr lang="el-GR" sz="1800" dirty="0">
                <a:latin typeface="Calibri" charset="0"/>
              </a:rPr>
              <a:t>12 ετών).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Υποχωρεί συνήθως την τρίτη δεκαετία της ζωής.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Μπορεί όμως να επιμείνει στην ενήλικη ζωή ή να αναπτυχθεί de novo στην ενήλικη ζωή. </a:t>
            </a: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Επιδημιολογία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l-GR" sz="1800" dirty="0"/>
              <a:t>διαπυητική </a:t>
            </a:r>
            <a:r>
              <a:rPr lang="en-US" sz="1800" dirty="0" err="1"/>
              <a:t>ιδρ</a:t>
            </a:r>
            <a:r>
              <a:rPr lang="el-GR" sz="1800" dirty="0"/>
              <a:t>ωτα</a:t>
            </a:r>
            <a:r>
              <a:rPr lang="en-US" sz="1800" dirty="0" err="1"/>
              <a:t>δενίτιδ</a:t>
            </a:r>
            <a:r>
              <a:rPr lang="en-US" sz="1800" dirty="0"/>
              <a:t>α (HS, </a:t>
            </a:r>
            <a:r>
              <a:rPr lang="en-US" sz="1800" dirty="0" err="1"/>
              <a:t>hidradenitis</a:t>
            </a:r>
            <a:r>
              <a:rPr lang="en-US" sz="1800" dirty="0"/>
              <a:t> </a:t>
            </a:r>
            <a:r>
              <a:rPr lang="en-US" sz="1800" dirty="0" err="1"/>
              <a:t>suppurativa</a:t>
            </a:r>
            <a:r>
              <a:rPr lang="en-US" sz="1800" dirty="0"/>
              <a:t>)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μι</a:t>
            </a:r>
            <a:r>
              <a:rPr lang="en-US" sz="1800" dirty="0"/>
              <a:t>α </a:t>
            </a:r>
            <a:r>
              <a:rPr lang="en-US" sz="1800" dirty="0" err="1"/>
              <a:t>χρόνι</a:t>
            </a:r>
            <a:r>
              <a:rPr lang="en-US" sz="1800" dirty="0"/>
              <a:t>α </a:t>
            </a:r>
            <a:r>
              <a:rPr lang="en-US" sz="1800" dirty="0" err="1"/>
              <a:t>φλεγμονώδης</a:t>
            </a:r>
            <a:r>
              <a:rPr lang="en-US" sz="1800" dirty="0"/>
              <a:t> π</a:t>
            </a:r>
            <a:r>
              <a:rPr lang="en-US" sz="1800" dirty="0" err="1"/>
              <a:t>άθηση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δέρμ</a:t>
            </a:r>
            <a:r>
              <a:rPr lang="en-US" sz="1800" dirty="0"/>
              <a:t>α</a:t>
            </a:r>
            <a:r>
              <a:rPr lang="en-US" sz="1800" dirty="0" err="1"/>
              <a:t>τος</a:t>
            </a:r>
            <a:r>
              <a:rPr lang="en-US" sz="1800" dirty="0"/>
              <a:t> π</a:t>
            </a:r>
            <a:r>
              <a:rPr lang="en-US" sz="1800" dirty="0" err="1"/>
              <a:t>ου</a:t>
            </a:r>
            <a:r>
              <a:rPr lang="en-US" sz="1800" dirty="0"/>
              <a:t>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ε</a:t>
            </a:r>
            <a:r>
              <a:rPr lang="en-US" sz="1800" dirty="0"/>
              <a:t>π</a:t>
            </a:r>
            <a:r>
              <a:rPr lang="en-US" sz="1800" dirty="0" err="1"/>
              <a:t>ίσης</a:t>
            </a:r>
            <a:r>
              <a:rPr lang="en-US" sz="1800" dirty="0"/>
              <a:t> </a:t>
            </a:r>
            <a:r>
              <a:rPr lang="en-US" sz="1800" dirty="0" err="1"/>
              <a:t>γνωστή</a:t>
            </a:r>
            <a:r>
              <a:rPr lang="en-US" sz="1800" dirty="0"/>
              <a:t> </a:t>
            </a:r>
            <a:r>
              <a:rPr lang="en-US" sz="1800" dirty="0" err="1"/>
              <a:t>ως</a:t>
            </a:r>
            <a:r>
              <a:rPr lang="en-US" sz="1800" dirty="0"/>
              <a:t> </a:t>
            </a:r>
            <a:r>
              <a:rPr lang="el-GR" sz="1800" dirty="0"/>
              <a:t>ανάστροφη </a:t>
            </a:r>
            <a:r>
              <a:rPr lang="en-US" sz="1800" dirty="0"/>
              <a:t>α</a:t>
            </a:r>
            <a:r>
              <a:rPr lang="en-US" sz="1800" dirty="0" err="1"/>
              <a:t>κμή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, </a:t>
            </a:r>
            <a:r>
              <a:rPr lang="en-US" sz="1800" dirty="0" err="1"/>
              <a:t>ιστορικά</a:t>
            </a:r>
            <a:r>
              <a:rPr lang="en-US" sz="1800" dirty="0"/>
              <a:t>, </a:t>
            </a:r>
            <a:r>
              <a:rPr lang="en-US" sz="1800" dirty="0" err="1"/>
              <a:t>ως</a:t>
            </a:r>
            <a:r>
              <a:rPr lang="en-US" sz="1800" dirty="0"/>
              <a:t> </a:t>
            </a:r>
            <a:r>
              <a:rPr lang="en-US" sz="1800" dirty="0" err="1"/>
              <a:t>νόσος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Verneuil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Αν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n-US" sz="1800" dirty="0" err="1"/>
              <a:t>ονομ</a:t>
            </a:r>
            <a:r>
              <a:rPr lang="en-US" sz="1800" dirty="0"/>
              <a:t>α</a:t>
            </a:r>
            <a:r>
              <a:rPr lang="en-US" sz="1800" dirty="0" err="1"/>
              <a:t>σί</a:t>
            </a:r>
            <a:r>
              <a:rPr lang="en-US" sz="1800" dirty="0"/>
              <a:t>α "</a:t>
            </a:r>
            <a:r>
              <a:rPr lang="el-GR" sz="1800" dirty="0"/>
              <a:t>διαπυητική </a:t>
            </a:r>
            <a:r>
              <a:rPr lang="en-US" sz="1800" dirty="0" err="1"/>
              <a:t>ιδρ</a:t>
            </a:r>
            <a:r>
              <a:rPr lang="el-GR" sz="1800" dirty="0"/>
              <a:t>ωτα</a:t>
            </a:r>
            <a:r>
              <a:rPr lang="en-US" sz="1800" dirty="0" err="1"/>
              <a:t>δενίτιδ</a:t>
            </a:r>
            <a:r>
              <a:rPr lang="en-US" sz="1800" dirty="0"/>
              <a:t>α" </a:t>
            </a:r>
            <a:r>
              <a:rPr lang="en-US" sz="1800" dirty="0" err="1"/>
              <a:t>υ</a:t>
            </a:r>
            <a:r>
              <a:rPr lang="en-US" sz="1800" dirty="0"/>
              <a:t>π</a:t>
            </a:r>
            <a:r>
              <a:rPr lang="en-US" sz="1800" dirty="0" err="1"/>
              <a:t>οδηλώνει</a:t>
            </a:r>
            <a:r>
              <a:rPr lang="en-US" sz="1800" dirty="0"/>
              <a:t> </a:t>
            </a:r>
            <a:r>
              <a:rPr lang="en-US" sz="1800" dirty="0" err="1"/>
              <a:t>μι</a:t>
            </a:r>
            <a:r>
              <a:rPr lang="en-US" sz="1800" dirty="0"/>
              <a:t>α π</a:t>
            </a:r>
            <a:r>
              <a:rPr lang="en-US" sz="1800" dirty="0" err="1"/>
              <a:t>υώδη</a:t>
            </a:r>
            <a:r>
              <a:rPr lang="en-US" sz="1800" dirty="0"/>
              <a:t> </a:t>
            </a:r>
            <a:r>
              <a:rPr lang="en-US" sz="1800" dirty="0" err="1"/>
              <a:t>δι</a:t>
            </a:r>
            <a:r>
              <a:rPr lang="en-US" sz="1800" dirty="0"/>
              <a:t>α</a:t>
            </a:r>
            <a:r>
              <a:rPr lang="en-US" sz="1800" dirty="0" err="1"/>
              <a:t>τ</a:t>
            </a:r>
            <a:r>
              <a:rPr lang="en-US" sz="1800" dirty="0"/>
              <a:t>α</a:t>
            </a:r>
            <a:r>
              <a:rPr lang="en-US" sz="1800" dirty="0" err="1"/>
              <a:t>ρ</a:t>
            </a:r>
            <a:r>
              <a:rPr lang="en-US" sz="1800" dirty="0"/>
              <a:t>α</a:t>
            </a:r>
            <a:r>
              <a:rPr lang="en-US" sz="1800" dirty="0" err="1"/>
              <a:t>χή</a:t>
            </a:r>
            <a:r>
              <a:rPr lang="en-US" sz="1800" dirty="0"/>
              <a:t> π</a:t>
            </a:r>
            <a:r>
              <a:rPr lang="en-US" sz="1800" dirty="0" err="1"/>
              <a:t>ου</a:t>
            </a:r>
            <a:r>
              <a:rPr lang="en-US" sz="1800" dirty="0"/>
              <a:t> α</a:t>
            </a:r>
            <a:r>
              <a:rPr lang="en-US" sz="1800" dirty="0" err="1"/>
              <a:t>φορά</a:t>
            </a:r>
            <a:r>
              <a:rPr lang="en-US" sz="1800" dirty="0"/>
              <a:t> π</a:t>
            </a:r>
            <a:r>
              <a:rPr lang="en-US" sz="1800" dirty="0" err="1"/>
              <a:t>ρωτίστως</a:t>
            </a:r>
            <a:r>
              <a:rPr lang="en-US" sz="1800" dirty="0"/>
              <a:t> </a:t>
            </a:r>
            <a:r>
              <a:rPr lang="en-US" sz="1800" dirty="0" err="1"/>
              <a:t>τους</a:t>
            </a:r>
            <a:r>
              <a:rPr lang="en-US" sz="1800" dirty="0"/>
              <a:t> </a:t>
            </a:r>
            <a:r>
              <a:rPr lang="en-US" sz="1800" dirty="0" err="1"/>
              <a:t>ιδρωτο</a:t>
            </a:r>
            <a:r>
              <a:rPr lang="en-US" sz="1800" dirty="0"/>
              <a:t>π</a:t>
            </a:r>
            <a:r>
              <a:rPr lang="en-US" sz="1800" dirty="0" err="1"/>
              <a:t>οιούς</a:t>
            </a:r>
            <a:r>
              <a:rPr lang="en-US" sz="1800" dirty="0"/>
              <a:t> α</a:t>
            </a:r>
            <a:r>
              <a:rPr lang="en-US" sz="1800" dirty="0" err="1"/>
              <a:t>δένες</a:t>
            </a:r>
            <a:r>
              <a:rPr lang="en-US" sz="1800" dirty="0"/>
              <a:t>, </a:t>
            </a:r>
            <a:r>
              <a:rPr lang="en-US" sz="1800" dirty="0" err="1"/>
              <a:t>η</a:t>
            </a:r>
            <a:r>
              <a:rPr lang="en-US" sz="1800" dirty="0"/>
              <a:t> α</a:t>
            </a:r>
            <a:r>
              <a:rPr lang="en-US" sz="1800" dirty="0" err="1"/>
              <a:t>υξ</a:t>
            </a:r>
            <a:r>
              <a:rPr lang="en-US" sz="1800" dirty="0"/>
              <a:t>α</a:t>
            </a:r>
            <a:r>
              <a:rPr lang="en-US" sz="1800" dirty="0" err="1"/>
              <a:t>νόμενη</a:t>
            </a:r>
            <a:r>
              <a:rPr lang="en-US" sz="1800" dirty="0"/>
              <a:t> </a:t>
            </a:r>
            <a:r>
              <a:rPr lang="en-US" sz="1800" dirty="0" err="1"/>
              <a:t>γνώση</a:t>
            </a:r>
            <a:r>
              <a:rPr lang="en-US" sz="1800" dirty="0"/>
              <a:t> </a:t>
            </a:r>
            <a:r>
              <a:rPr lang="en-US" sz="1800" dirty="0" err="1"/>
              <a:t>της</a:t>
            </a:r>
            <a:r>
              <a:rPr lang="en-US" sz="1800" dirty="0"/>
              <a:t> </a:t>
            </a:r>
            <a:r>
              <a:rPr lang="el-GR" sz="1800" dirty="0"/>
              <a:t>παθογένειας </a:t>
            </a:r>
            <a:r>
              <a:rPr lang="en-US" sz="1800" dirty="0" err="1"/>
              <a:t>της</a:t>
            </a:r>
            <a:r>
              <a:rPr lang="en-US" sz="1800" dirty="0"/>
              <a:t> π</a:t>
            </a:r>
            <a:r>
              <a:rPr lang="en-US" sz="1800" dirty="0" err="1"/>
              <a:t>άθησης</a:t>
            </a:r>
            <a:r>
              <a:rPr lang="en-US" sz="1800" dirty="0"/>
              <a:t> </a:t>
            </a:r>
            <a:r>
              <a:rPr lang="en-US" sz="1800" dirty="0" err="1"/>
              <a:t>έχει</a:t>
            </a:r>
            <a:r>
              <a:rPr lang="en-US" sz="1800" dirty="0"/>
              <a:t> </a:t>
            </a:r>
            <a:r>
              <a:rPr lang="en-US" sz="1800" dirty="0" err="1"/>
              <a:t>οδηγήσει</a:t>
            </a:r>
            <a:r>
              <a:rPr lang="en-US" sz="1800" dirty="0"/>
              <a:t> </a:t>
            </a:r>
            <a:r>
              <a:rPr lang="en-US" sz="1800" dirty="0" err="1"/>
              <a:t>στην</a:t>
            </a:r>
            <a:r>
              <a:rPr lang="en-US" sz="1800" dirty="0"/>
              <a:t> </a:t>
            </a:r>
            <a:r>
              <a:rPr lang="en-US" sz="1800" dirty="0" err="1"/>
              <a:t>ε</a:t>
            </a:r>
            <a:r>
              <a:rPr lang="en-US" sz="1800" dirty="0"/>
              <a:t>π</a:t>
            </a:r>
            <a:r>
              <a:rPr lang="en-US" sz="1800" dirty="0" err="1"/>
              <a:t>ικρ</a:t>
            </a:r>
            <a:r>
              <a:rPr lang="en-US" sz="1800" dirty="0"/>
              <a:t>α</a:t>
            </a:r>
            <a:r>
              <a:rPr lang="en-US" sz="1800" dirty="0" err="1"/>
              <a:t>τούσ</a:t>
            </a:r>
            <a:r>
              <a:rPr lang="en-US" sz="1800" dirty="0"/>
              <a:t>α </a:t>
            </a:r>
            <a:r>
              <a:rPr lang="en-US" sz="1800" dirty="0" err="1"/>
              <a:t>θεωρί</a:t>
            </a:r>
            <a:r>
              <a:rPr lang="en-US" sz="1800" dirty="0"/>
              <a:t>α </a:t>
            </a:r>
            <a:r>
              <a:rPr lang="en-US" sz="1800" dirty="0" err="1"/>
              <a:t>ότι</a:t>
            </a:r>
            <a:r>
              <a:rPr lang="en-US" sz="1800" dirty="0"/>
              <a:t> </a:t>
            </a:r>
            <a:r>
              <a:rPr lang="en-US" sz="1800" dirty="0" err="1"/>
              <a:t>το</a:t>
            </a:r>
            <a:r>
              <a:rPr lang="en-US" sz="1800" dirty="0"/>
              <a:t> HS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l-GR" sz="1800" dirty="0"/>
              <a:t>ένα αυτοφλεγμονώδες νόσημα, που αφορά το κάτωτερο </a:t>
            </a:r>
            <a:r>
              <a:rPr lang="en-US" sz="1800" dirty="0" err="1"/>
              <a:t>τμήμ</a:t>
            </a:r>
            <a:r>
              <a:rPr lang="en-US" sz="1800" dirty="0"/>
              <a:t>α </a:t>
            </a:r>
            <a:r>
              <a:rPr lang="en-US" sz="1800" dirty="0" err="1"/>
              <a:t>τ</a:t>
            </a:r>
            <a:r>
              <a:rPr lang="el-GR" sz="1800" dirty="0"/>
              <a:t>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Η επιδημιολογία της νόσου κυμαίνεται από 1-4%.</a:t>
            </a:r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10658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Οι</a:t>
            </a:r>
            <a:r>
              <a:rPr lang="en-US" sz="1800" dirty="0"/>
              <a:t> </a:t>
            </a:r>
            <a:r>
              <a:rPr lang="en-US" sz="1800" dirty="0" err="1"/>
              <a:t>κύριες</a:t>
            </a:r>
            <a:r>
              <a:rPr lang="en-US" sz="1800" dirty="0"/>
              <a:t> </a:t>
            </a:r>
            <a:r>
              <a:rPr lang="en-US" sz="1800" dirty="0" err="1"/>
              <a:t>θέσεις</a:t>
            </a:r>
            <a:r>
              <a:rPr lang="en-US" sz="1800" dirty="0"/>
              <a:t> π</a:t>
            </a:r>
            <a:r>
              <a:rPr lang="en-US" sz="1800" dirty="0" err="1"/>
              <a:t>ροσ</a:t>
            </a:r>
            <a:r>
              <a:rPr lang="en-US" sz="1800" dirty="0"/>
              <a:t>β</a:t>
            </a:r>
            <a:r>
              <a:rPr lang="en-US" sz="1800" dirty="0" err="1"/>
              <a:t>ολής</a:t>
            </a:r>
            <a:r>
              <a:rPr lang="en-US" sz="1800" dirty="0"/>
              <a:t> </a:t>
            </a:r>
            <a:r>
              <a:rPr lang="en-US" sz="1800" dirty="0" err="1"/>
              <a:t>τ</a:t>
            </a:r>
            <a:r>
              <a:rPr lang="el-GR" sz="1800" dirty="0"/>
              <a:t>ης ΔΙ</a:t>
            </a:r>
            <a:r>
              <a:rPr lang="en-US" sz="1800" dirty="0"/>
              <a:t>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οι</a:t>
            </a:r>
            <a:r>
              <a:rPr lang="en-US" sz="1800" dirty="0"/>
              <a:t> </a:t>
            </a:r>
            <a:r>
              <a:rPr lang="el-GR" sz="1800" dirty="0"/>
              <a:t>πτυχές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l-GR" sz="1800" dirty="0"/>
              <a:t>σώματος, όπως οι </a:t>
            </a:r>
            <a:r>
              <a:rPr lang="en-US" sz="1800" dirty="0"/>
              <a:t>μα</a:t>
            </a:r>
            <a:r>
              <a:rPr lang="en-US" sz="1800" dirty="0" err="1"/>
              <a:t>σχ</a:t>
            </a:r>
            <a:r>
              <a:rPr lang="en-US" sz="1800" dirty="0"/>
              <a:t>α</a:t>
            </a:r>
            <a:r>
              <a:rPr lang="en-US" sz="1800" dirty="0" err="1"/>
              <a:t>λι</a:t>
            </a:r>
            <a:r>
              <a:rPr lang="en-US" sz="1800" dirty="0"/>
              <a:t>α</a:t>
            </a:r>
            <a:r>
              <a:rPr lang="en-US" sz="1800" dirty="0" err="1"/>
              <a:t>ί</a:t>
            </a:r>
            <a:r>
              <a:rPr lang="el-GR" sz="1800" dirty="0"/>
              <a:t>ες</a:t>
            </a:r>
            <a:r>
              <a:rPr lang="en-US" sz="1800" dirty="0"/>
              <a:t>, </a:t>
            </a:r>
            <a:r>
              <a:rPr lang="el-GR" sz="1800" dirty="0"/>
              <a:t>οι </a:t>
            </a:r>
            <a:r>
              <a:rPr lang="en-US" sz="1800" dirty="0"/>
              <a:t>β</a:t>
            </a:r>
            <a:r>
              <a:rPr lang="en-US" sz="1800" dirty="0" err="1"/>
              <a:t>ου</a:t>
            </a:r>
            <a:r>
              <a:rPr lang="en-US" sz="1800" dirty="0"/>
              <a:t>β</a:t>
            </a:r>
            <a:r>
              <a:rPr lang="en-US" sz="1800" dirty="0" err="1"/>
              <a:t>ωνικ</a:t>
            </a:r>
            <a:r>
              <a:rPr lang="el-GR" sz="1800" dirty="0"/>
              <a:t>ές</a:t>
            </a:r>
            <a:r>
              <a:rPr lang="en-US" sz="1800" dirty="0"/>
              <a:t>, </a:t>
            </a:r>
            <a:r>
              <a:rPr lang="el-GR" sz="1800" dirty="0"/>
              <a:t>οι </a:t>
            </a:r>
            <a:r>
              <a:rPr lang="en-US" sz="1800" dirty="0"/>
              <a:t>π</a:t>
            </a:r>
            <a:r>
              <a:rPr lang="en-US" sz="1800" dirty="0" err="1"/>
              <a:t>ερι</a:t>
            </a:r>
            <a:r>
              <a:rPr lang="en-US" sz="1800" dirty="0"/>
              <a:t>π</a:t>
            </a:r>
            <a:r>
              <a:rPr lang="en-US" sz="1800" dirty="0" err="1"/>
              <a:t>ρωκτικ</a:t>
            </a:r>
            <a:r>
              <a:rPr lang="el-GR" sz="1800" dirty="0"/>
              <a:t>ές</a:t>
            </a:r>
            <a:r>
              <a:rPr lang="en-US" sz="1800" dirty="0"/>
              <a:t>, </a:t>
            </a:r>
            <a:r>
              <a:rPr lang="el-GR" sz="1800" dirty="0"/>
              <a:t>οι </a:t>
            </a:r>
            <a:r>
              <a:rPr lang="en-US" sz="1800" dirty="0"/>
              <a:t>π</a:t>
            </a:r>
            <a:r>
              <a:rPr lang="en-US" sz="1800" dirty="0" err="1"/>
              <a:t>ερινεϊκ</a:t>
            </a:r>
            <a:r>
              <a:rPr lang="el-GR" sz="1800" dirty="0"/>
              <a:t>ές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l-GR" sz="1800" dirty="0"/>
              <a:t>οι </a:t>
            </a:r>
            <a:r>
              <a:rPr lang="en-US" sz="1800" dirty="0" err="1"/>
              <a:t>υ</a:t>
            </a:r>
            <a:r>
              <a:rPr lang="en-US" sz="1800" dirty="0"/>
              <a:t>π</a:t>
            </a:r>
            <a:r>
              <a:rPr lang="en-US" sz="1800" dirty="0" err="1"/>
              <a:t>ομ</a:t>
            </a:r>
            <a:r>
              <a:rPr lang="en-US" sz="1800" dirty="0"/>
              <a:t>α</a:t>
            </a:r>
            <a:r>
              <a:rPr lang="el-GR" sz="1800" dirty="0"/>
              <a:t>στ</a:t>
            </a:r>
            <a:r>
              <a:rPr lang="en-US" sz="1800" dirty="0" err="1"/>
              <a:t>ικ</a:t>
            </a:r>
            <a:r>
              <a:rPr lang="el-GR" sz="1800" dirty="0"/>
              <a:t>ές</a:t>
            </a:r>
            <a:r>
              <a:rPr lang="en-US" sz="1800" dirty="0"/>
              <a:t> </a:t>
            </a:r>
            <a:r>
              <a:rPr lang="el-GR" sz="1800" dirty="0"/>
              <a:t>περιοχές</a:t>
            </a:r>
            <a:r>
              <a:rPr lang="en-US" sz="1800" dirty="0"/>
              <a:t>, α</a:t>
            </a:r>
            <a:r>
              <a:rPr lang="en-US" sz="1800" dirty="0" err="1"/>
              <a:t>ν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l-GR" sz="1800" dirty="0"/>
              <a:t>η ΔΙ </a:t>
            </a:r>
            <a:r>
              <a:rPr lang="en-US" sz="1800" dirty="0"/>
              <a:t>μπ</a:t>
            </a:r>
            <a:r>
              <a:rPr lang="en-US" sz="1800" dirty="0" err="1"/>
              <a:t>ορεί</a:t>
            </a:r>
            <a:r>
              <a:rPr lang="en-US" sz="1800" dirty="0"/>
              <a:t> </a:t>
            </a:r>
            <a:r>
              <a:rPr lang="en-US" sz="1800" dirty="0" err="1"/>
              <a:t>ν</a:t>
            </a:r>
            <a:r>
              <a:rPr lang="en-US" sz="1800" dirty="0"/>
              <a:t>α </a:t>
            </a:r>
            <a:r>
              <a:rPr lang="en-US" sz="1800" dirty="0" err="1"/>
              <a:t>εμφ</a:t>
            </a:r>
            <a:r>
              <a:rPr lang="en-US" sz="1800" dirty="0"/>
              <a:t>α</a:t>
            </a:r>
            <a:r>
              <a:rPr lang="en-US" sz="1800" dirty="0" err="1"/>
              <a:t>νιστεί</a:t>
            </a:r>
            <a:r>
              <a:rPr lang="en-US" sz="1800" dirty="0"/>
              <a:t> </a:t>
            </a:r>
            <a:r>
              <a:rPr lang="en-US" sz="1800" dirty="0" err="1"/>
              <a:t>σε</a:t>
            </a:r>
            <a:r>
              <a:rPr lang="en-US" sz="1800" dirty="0"/>
              <a:t> </a:t>
            </a:r>
            <a:r>
              <a:rPr lang="en-US" sz="1800" dirty="0" err="1"/>
              <a:t>ο</a:t>
            </a:r>
            <a:r>
              <a:rPr lang="en-US" sz="1800" dirty="0"/>
              <a:t>π</a:t>
            </a:r>
            <a:r>
              <a:rPr lang="en-US" sz="1800" dirty="0" err="1"/>
              <a:t>οι</a:t>
            </a:r>
            <a:r>
              <a:rPr lang="en-US" sz="1800" dirty="0"/>
              <a:t>α</a:t>
            </a:r>
            <a:r>
              <a:rPr lang="en-US" sz="1800" dirty="0" err="1"/>
              <a:t>δή</a:t>
            </a:r>
            <a:r>
              <a:rPr lang="en-US" sz="1800" dirty="0"/>
              <a:t>π</a:t>
            </a:r>
            <a:r>
              <a:rPr lang="en-US" sz="1800" dirty="0" err="1"/>
              <a:t>οτε</a:t>
            </a:r>
            <a:r>
              <a:rPr lang="en-US" sz="1800" dirty="0"/>
              <a:t> π</a:t>
            </a:r>
            <a:r>
              <a:rPr lang="en-US" sz="1800" dirty="0" err="1"/>
              <a:t>εριοχή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δέρμ</a:t>
            </a:r>
            <a:r>
              <a:rPr lang="en-US" sz="1800" dirty="0"/>
              <a:t>α</a:t>
            </a:r>
            <a:r>
              <a:rPr lang="en-US" sz="1800" dirty="0" err="1"/>
              <a:t>τος</a:t>
            </a:r>
            <a:r>
              <a:rPr lang="en-US" sz="1800" dirty="0"/>
              <a:t>. </a:t>
            </a: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pic>
        <p:nvPicPr>
          <p:cNvPr id="8" name="Picture 7" descr="diagnosis-tool-thumb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132856"/>
            <a:ext cx="4807568" cy="412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356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89248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 err="1"/>
              <a:t>Οι</a:t>
            </a:r>
            <a:r>
              <a:rPr lang="en-US" sz="1600" dirty="0"/>
              <a:t> </a:t>
            </a:r>
            <a:r>
              <a:rPr lang="en-US" sz="1600" dirty="0" err="1"/>
              <a:t>κλινικές</a:t>
            </a:r>
            <a:r>
              <a:rPr lang="en-US" sz="1600" dirty="0"/>
              <a:t> </a:t>
            </a:r>
            <a:r>
              <a:rPr lang="en-US" sz="1600" dirty="0" err="1"/>
              <a:t>εκδηλώσεις</a:t>
            </a:r>
            <a:r>
              <a:rPr lang="en-US" sz="1600" dirty="0"/>
              <a:t> π</a:t>
            </a:r>
            <a:r>
              <a:rPr lang="en-US" sz="1600" dirty="0" err="1"/>
              <a:t>οικίλλουν</a:t>
            </a:r>
            <a:r>
              <a:rPr lang="en-US" sz="1600" dirty="0"/>
              <a:t>, </a:t>
            </a:r>
            <a:r>
              <a:rPr lang="el-GR" sz="1600" dirty="0"/>
              <a:t>και </a:t>
            </a:r>
            <a:r>
              <a:rPr lang="en-US" sz="1600" dirty="0" err="1"/>
              <a:t>κυμ</a:t>
            </a:r>
            <a:r>
              <a:rPr lang="en-US" sz="1600" dirty="0"/>
              <a:t>α</a:t>
            </a:r>
            <a:r>
              <a:rPr lang="en-US" sz="1600" dirty="0" err="1"/>
              <a:t>ίνοντ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απ</a:t>
            </a:r>
            <a:r>
              <a:rPr lang="en-US" sz="1600" dirty="0" err="1"/>
              <a:t>ό</a:t>
            </a:r>
            <a:r>
              <a:rPr lang="en-US" sz="1600" dirty="0"/>
              <a:t> </a:t>
            </a:r>
            <a:r>
              <a:rPr lang="en-US" sz="1600" dirty="0" err="1"/>
              <a:t>υ</a:t>
            </a:r>
            <a:r>
              <a:rPr lang="en-US" sz="1600" dirty="0"/>
              <a:t>π</a:t>
            </a:r>
            <a:r>
              <a:rPr lang="en-US" sz="1600" dirty="0" err="1"/>
              <a:t>οτρο</a:t>
            </a:r>
            <a:r>
              <a:rPr lang="en-US" sz="1600" dirty="0"/>
              <a:t>π</a:t>
            </a:r>
            <a:r>
              <a:rPr lang="en-US" sz="1600" dirty="0" err="1"/>
              <a:t>ιάζοντ</a:t>
            </a:r>
            <a:r>
              <a:rPr lang="en-US" sz="1600" dirty="0"/>
              <a:t>α </a:t>
            </a:r>
            <a:r>
              <a:rPr lang="en-US" sz="1600" dirty="0" err="1"/>
              <a:t>φλεγμονώδη</a:t>
            </a:r>
            <a:r>
              <a:rPr lang="en-US" sz="1600" dirty="0"/>
              <a:t> </a:t>
            </a:r>
            <a:r>
              <a:rPr lang="en-US" sz="1600" dirty="0" err="1"/>
              <a:t>οζίδι</a:t>
            </a:r>
            <a:r>
              <a:rPr lang="en-US" sz="1600" dirty="0"/>
              <a:t>α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απ</a:t>
            </a:r>
            <a:r>
              <a:rPr lang="en-US" sz="1600" dirty="0" err="1"/>
              <a:t>οστήμ</a:t>
            </a:r>
            <a:r>
              <a:rPr lang="en-US" sz="1600" dirty="0"/>
              <a:t>α</a:t>
            </a:r>
            <a:r>
              <a:rPr lang="en-US" sz="1600" dirty="0" err="1"/>
              <a:t>τ</a:t>
            </a:r>
            <a:r>
              <a:rPr lang="en-US" sz="1600" dirty="0"/>
              <a:t>α </a:t>
            </a:r>
            <a:r>
              <a:rPr lang="en-US" sz="1600" dirty="0" err="1"/>
              <a:t>έως</a:t>
            </a:r>
            <a:r>
              <a:rPr lang="en-US" sz="1600" dirty="0"/>
              <a:t> </a:t>
            </a:r>
            <a:r>
              <a:rPr lang="en-US" sz="1600" dirty="0" err="1"/>
              <a:t>δερμ</a:t>
            </a:r>
            <a:r>
              <a:rPr lang="en-US" sz="1600" dirty="0"/>
              <a:t>α</a:t>
            </a:r>
            <a:r>
              <a:rPr lang="en-US" sz="1600" dirty="0" err="1"/>
              <a:t>τικ</a:t>
            </a:r>
            <a:r>
              <a:rPr lang="el-GR" sz="1600" dirty="0"/>
              <a:t>ά συρίγγια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</a:t>
            </a:r>
            <a:r>
              <a:rPr lang="en-US" sz="1600" dirty="0" err="1"/>
              <a:t>σο</a:t>
            </a:r>
            <a:r>
              <a:rPr lang="en-US" sz="1600" dirty="0"/>
              <a:t>βα</a:t>
            </a:r>
            <a:r>
              <a:rPr lang="en-US" sz="1600" dirty="0" err="1"/>
              <a:t>ρ</a:t>
            </a:r>
            <a:r>
              <a:rPr lang="el-GR" sz="1600" dirty="0"/>
              <a:t>έ</a:t>
            </a:r>
            <a:r>
              <a:rPr lang="en-US" sz="1600" dirty="0" err="1"/>
              <a:t>ς</a:t>
            </a:r>
            <a:r>
              <a:rPr lang="en-US" sz="1600" dirty="0"/>
              <a:t> </a:t>
            </a:r>
            <a:r>
              <a:rPr lang="en-US" sz="1600" dirty="0" err="1"/>
              <a:t>ουλ</a:t>
            </a:r>
            <a:r>
              <a:rPr lang="el-GR" sz="1600" dirty="0"/>
              <a:t>έ</a:t>
            </a:r>
            <a:r>
              <a:rPr lang="en-US" sz="1600" dirty="0" err="1"/>
              <a:t>ς</a:t>
            </a:r>
            <a:r>
              <a:rPr lang="en-US" sz="1600" dirty="0"/>
              <a:t>. </a:t>
            </a:r>
            <a:endParaRPr lang="el-GR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l-GR" sz="1600" dirty="0"/>
              <a:t>Το </a:t>
            </a:r>
            <a:r>
              <a:rPr lang="en-US" sz="1600" dirty="0" err="1"/>
              <a:t>σχετικό</a:t>
            </a:r>
            <a:r>
              <a:rPr lang="en-US" sz="1600" dirty="0"/>
              <a:t> </a:t>
            </a:r>
            <a:r>
              <a:rPr lang="el-GR" sz="1600" dirty="0"/>
              <a:t>άλγος</a:t>
            </a:r>
            <a:r>
              <a:rPr lang="en-US" sz="1600" dirty="0"/>
              <a:t>, </a:t>
            </a:r>
            <a:r>
              <a:rPr lang="en-US" sz="1600" dirty="0" err="1"/>
              <a:t>η</a:t>
            </a:r>
            <a:r>
              <a:rPr lang="en-US" sz="1600" dirty="0"/>
              <a:t> </a:t>
            </a:r>
            <a:r>
              <a:rPr lang="el-GR" sz="1600" dirty="0"/>
              <a:t>δυσ</a:t>
            </a:r>
            <a:r>
              <a:rPr lang="en-US" sz="1600" dirty="0" err="1"/>
              <a:t>οσμί</a:t>
            </a:r>
            <a:r>
              <a:rPr lang="en-US" sz="1600" dirty="0"/>
              <a:t>α, </a:t>
            </a:r>
            <a:r>
              <a:rPr lang="en-US" sz="1600" dirty="0" err="1"/>
              <a:t>η</a:t>
            </a:r>
            <a:r>
              <a:rPr lang="en-US" sz="1600" dirty="0"/>
              <a:t> </a:t>
            </a:r>
            <a:r>
              <a:rPr lang="el-GR" sz="1600" dirty="0"/>
              <a:t>ορορροή, πυορροή </a:t>
            </a:r>
            <a:r>
              <a:rPr lang="en-US" sz="1600" dirty="0" err="1"/>
              <a:t>κ</a:t>
            </a:r>
            <a:r>
              <a:rPr lang="en-US" sz="1600" dirty="0"/>
              <a:t>α</a:t>
            </a:r>
            <a:r>
              <a:rPr lang="en-US" sz="1600" dirty="0" err="1"/>
              <a:t>ι</a:t>
            </a:r>
            <a:r>
              <a:rPr lang="en-US" sz="1600" dirty="0"/>
              <a:t> </a:t>
            </a:r>
            <a:r>
              <a:rPr lang="en-US" sz="1600" dirty="0" err="1"/>
              <a:t>η</a:t>
            </a:r>
            <a:r>
              <a:rPr lang="en-US" sz="1600" dirty="0"/>
              <a:t> </a:t>
            </a:r>
            <a:r>
              <a:rPr lang="el-GR" sz="1600" dirty="0"/>
              <a:t>πλήρης διαταραχή της αρχιτεκτονικής της επιδερμίδος (παραμόρφωση) της</a:t>
            </a:r>
            <a:r>
              <a:rPr lang="en-US" sz="1600" dirty="0"/>
              <a:t> π</a:t>
            </a:r>
            <a:r>
              <a:rPr lang="en-US" sz="1600" dirty="0" err="1"/>
              <a:t>ου</a:t>
            </a:r>
            <a:r>
              <a:rPr lang="en-US" sz="1600" dirty="0"/>
              <a:t> </a:t>
            </a:r>
            <a:r>
              <a:rPr lang="en-US" sz="1600" dirty="0" err="1"/>
              <a:t>συνοδεύουν</a:t>
            </a:r>
            <a:r>
              <a:rPr lang="en-US" sz="1600" dirty="0"/>
              <a:t> </a:t>
            </a:r>
            <a:r>
              <a:rPr lang="el-GR" sz="1600" dirty="0"/>
              <a:t>τη ΔΙ </a:t>
            </a:r>
            <a:r>
              <a:rPr lang="en-US" sz="1600" dirty="0" err="1"/>
              <a:t>συμ</a:t>
            </a:r>
            <a:r>
              <a:rPr lang="en-US" sz="1600" dirty="0"/>
              <a:t>β</a:t>
            </a:r>
            <a:r>
              <a:rPr lang="en-US" sz="1600" dirty="0" err="1"/>
              <a:t>άλλουν</a:t>
            </a:r>
            <a:r>
              <a:rPr lang="en-US" sz="1600" dirty="0"/>
              <a:t> </a:t>
            </a:r>
            <a:r>
              <a:rPr lang="en-US" sz="1600" dirty="0" err="1"/>
              <a:t>σε</a:t>
            </a:r>
            <a:r>
              <a:rPr lang="en-US" sz="1600" dirty="0"/>
              <a:t> </a:t>
            </a:r>
            <a:r>
              <a:rPr lang="en-US" sz="1600" dirty="0" err="1"/>
              <a:t>μι</a:t>
            </a:r>
            <a:r>
              <a:rPr lang="en-US" sz="1600" dirty="0"/>
              <a:t>α βα</a:t>
            </a:r>
            <a:r>
              <a:rPr lang="en-US" sz="1600" dirty="0" err="1"/>
              <a:t>θιά</a:t>
            </a:r>
            <a:r>
              <a:rPr lang="en-US" sz="1600" dirty="0"/>
              <a:t> </a:t>
            </a:r>
            <a:r>
              <a:rPr lang="en-US" sz="1600" dirty="0" err="1"/>
              <a:t>ψυχοκοινωνική</a:t>
            </a:r>
            <a:r>
              <a:rPr lang="en-US" sz="1600" dirty="0"/>
              <a:t> </a:t>
            </a:r>
            <a:r>
              <a:rPr lang="el-GR" sz="1600" dirty="0"/>
              <a:t>επίπτωση </a:t>
            </a:r>
            <a:r>
              <a:rPr lang="en-US" sz="1600" dirty="0" err="1"/>
              <a:t>της</a:t>
            </a:r>
            <a:r>
              <a:rPr lang="en-US" sz="1600" dirty="0"/>
              <a:t> </a:t>
            </a:r>
            <a:r>
              <a:rPr lang="en-US" sz="1600" dirty="0" err="1"/>
              <a:t>νόσου</a:t>
            </a:r>
            <a:r>
              <a:rPr lang="en-US" sz="1600" dirty="0"/>
              <a:t> </a:t>
            </a:r>
            <a:r>
              <a:rPr lang="en-US" sz="1600" dirty="0" err="1"/>
              <a:t>σε</a:t>
            </a:r>
            <a:r>
              <a:rPr lang="en-US" sz="1600" dirty="0"/>
              <a:t> π</a:t>
            </a:r>
            <a:r>
              <a:rPr lang="en-US" sz="1600" dirty="0" err="1"/>
              <a:t>ολλούς</a:t>
            </a:r>
            <a:r>
              <a:rPr lang="en-US" sz="1600" dirty="0"/>
              <a:t> α</a:t>
            </a:r>
            <a:r>
              <a:rPr lang="en-US" sz="1600" dirty="0" err="1"/>
              <a:t>σθενείς</a:t>
            </a:r>
            <a:r>
              <a:rPr lang="en-US" sz="1600" dirty="0"/>
              <a:t>.</a:t>
            </a:r>
            <a:endParaRPr lang="el-GR" sz="16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87624" y="2492896"/>
            <a:ext cx="6768752" cy="3888432"/>
            <a:chOff x="-148164" y="-84667"/>
            <a:chExt cx="9928848" cy="6346146"/>
          </a:xfrm>
        </p:grpSpPr>
        <p:pic>
          <p:nvPicPr>
            <p:cNvPr id="9" name="Picture 8" descr="IMG_4338.jpg.pdf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9" t="45669" r="21696" b="9817"/>
            <a:stretch/>
          </p:blipFill>
          <p:spPr>
            <a:xfrm>
              <a:off x="2529103" y="0"/>
              <a:ext cx="2335694" cy="3136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pSp>
          <p:nvGrpSpPr>
            <p:cNvPr id="10" name="Group 9"/>
            <p:cNvGrpSpPr/>
            <p:nvPr/>
          </p:nvGrpSpPr>
          <p:grpSpPr>
            <a:xfrm>
              <a:off x="-148164" y="-84667"/>
              <a:ext cx="9928848" cy="6346146"/>
              <a:chOff x="-148164" y="-84667"/>
              <a:chExt cx="9928848" cy="6346146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148164" y="-84667"/>
                <a:ext cx="9580032" cy="6127625"/>
                <a:chOff x="-148164" y="-84667"/>
                <a:chExt cx="9580032" cy="6127625"/>
              </a:xfrm>
            </p:grpSpPr>
            <p:pic>
              <p:nvPicPr>
                <p:cNvPr id="21" name="Picture 20" descr="IMG_0554 cords scars.jpg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992" b="8067"/>
                <a:stretch/>
              </p:blipFill>
              <p:spPr>
                <a:xfrm>
                  <a:off x="4847158" y="2905601"/>
                  <a:ext cx="2568470" cy="313735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2" name="Picture 21" descr="IMG_0462 stage III.jpg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10" b="8880"/>
                <a:stretch/>
              </p:blipFill>
              <p:spPr>
                <a:xfrm>
                  <a:off x="-24684" y="2905601"/>
                  <a:ext cx="2571740" cy="3137357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3" name="Picture 22" descr="IMG_0555_stage IV.jpg"/>
                <p:cNvPicPr>
                  <a:picLocks noChangeAspect="1"/>
                </p:cNvPicPr>
                <p:nvPr/>
              </p:nvPicPr>
              <p:blipFill rotWithShape="1"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525" t="8632" b="1230"/>
                <a:stretch/>
              </p:blipFill>
              <p:spPr>
                <a:xfrm>
                  <a:off x="2529103" y="2927145"/>
                  <a:ext cx="2335694" cy="311581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4" name="Picture 23" descr="Συλλογος ασθενων.png"/>
                <p:cNvPicPr>
                  <a:picLocks noChangeAspect="1"/>
                </p:cNvPicPr>
                <p:nvPr/>
              </p:nvPicPr>
              <p:blipFill rotWithShape="1"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4371" r="-1549" b="13879"/>
                <a:stretch/>
              </p:blipFill>
              <p:spPr>
                <a:xfrm>
                  <a:off x="-148164" y="-33036"/>
                  <a:ext cx="2730498" cy="2960181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5" name="Picture 24" descr="ΣΦΡΑΓΙΔΑ_ΛΙΑΚΟΥ.jpg"/>
                <p:cNvPicPr>
                  <a:picLocks noChangeAspect="1"/>
                </p:cNvPicPr>
                <p:nvPr/>
              </p:nvPicPr>
              <p:blipFill rotWithShape="1">
                <a:blip r:embed="rId7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697" t="13819" r="-4637" b="2397"/>
                <a:stretch/>
              </p:blipFill>
              <p:spPr>
                <a:xfrm>
                  <a:off x="4864796" y="-33036"/>
                  <a:ext cx="2416525" cy="295764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6" name="Picture 25" descr="1682495417307.jpg"/>
                <p:cNvPicPr>
                  <a:picLocks noChangeAspect="1"/>
                </p:cNvPicPr>
                <p:nvPr/>
              </p:nvPicPr>
              <p:blipFill rotWithShape="1"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946" t="19650" r="2887" b="8602"/>
                <a:stretch/>
              </p:blipFill>
              <p:spPr>
                <a:xfrm>
                  <a:off x="7103536" y="2911025"/>
                  <a:ext cx="2328332" cy="313193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  <p:pic>
              <p:nvPicPr>
                <p:cNvPr id="27" name="Picture 26" descr="IMG_0243 scar.jpg"/>
                <p:cNvPicPr>
                  <a:picLocks noChangeAspect="1"/>
                </p:cNvPicPr>
                <p:nvPr/>
              </p:nvPicPr>
              <p:blipFill rotWithShape="1">
                <a:blip r:embed="rId9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915" r="3054" b="10790"/>
                <a:stretch/>
              </p:blipFill>
              <p:spPr>
                <a:xfrm>
                  <a:off x="7103537" y="-84667"/>
                  <a:ext cx="2328331" cy="3009270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</p:spPr>
            </p:pic>
          </p:grpSp>
          <p:sp>
            <p:nvSpPr>
              <p:cNvPr id="12" name="TextBox 11"/>
              <p:cNvSpPr txBox="1"/>
              <p:nvPr/>
            </p:nvSpPr>
            <p:spPr>
              <a:xfrm>
                <a:off x="9596018" y="5892147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1907704" y="594928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rgbClr val="CCFFCC"/>
                </a:solidFill>
              </a:rPr>
              <a:t>Εικόνες από το αρχείο του Νοσοκομείου «Α. Συγγρός»</a:t>
            </a:r>
            <a:endParaRPr lang="en-US" sz="1400" b="1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460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892480" cy="194421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Οι</a:t>
            </a:r>
            <a:r>
              <a:rPr lang="en-US" sz="1800" dirty="0"/>
              <a:t> π</a:t>
            </a:r>
            <a:r>
              <a:rPr lang="en-US" sz="1800" dirty="0" err="1"/>
              <a:t>ρώιμες</a:t>
            </a:r>
            <a:r>
              <a:rPr lang="en-US" sz="1800" dirty="0"/>
              <a:t> β</a:t>
            </a:r>
            <a:r>
              <a:rPr lang="en-US" sz="1800" dirty="0" err="1"/>
              <a:t>λά</a:t>
            </a:r>
            <a:r>
              <a:rPr lang="en-US" sz="1800" dirty="0"/>
              <a:t>β</a:t>
            </a:r>
            <a:r>
              <a:rPr lang="en-US" sz="1800" dirty="0" err="1"/>
              <a:t>ες</a:t>
            </a:r>
            <a:r>
              <a:rPr lang="en-US" sz="1800" dirty="0"/>
              <a:t> </a:t>
            </a:r>
            <a:r>
              <a:rPr lang="el-GR" sz="1800" dirty="0"/>
              <a:t>της ΔΙ </a:t>
            </a:r>
            <a:r>
              <a:rPr lang="en-US" sz="1800" dirty="0"/>
              <a:t>μπ</a:t>
            </a:r>
            <a:r>
              <a:rPr lang="en-US" sz="1800" dirty="0" err="1"/>
              <a:t>ορεί</a:t>
            </a:r>
            <a:r>
              <a:rPr lang="en-US" sz="1800" dirty="0"/>
              <a:t> </a:t>
            </a:r>
            <a:r>
              <a:rPr lang="en-US" sz="1800" dirty="0" err="1"/>
              <a:t>ν</a:t>
            </a:r>
            <a:r>
              <a:rPr lang="en-US" sz="1800" dirty="0"/>
              <a:t>α </a:t>
            </a:r>
            <a:r>
              <a:rPr lang="en-US" sz="1800" dirty="0" err="1"/>
              <a:t>μιμούντ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άλλες</a:t>
            </a:r>
            <a:r>
              <a:rPr lang="en-US" sz="1800" dirty="0"/>
              <a:t> </a:t>
            </a:r>
            <a:r>
              <a:rPr lang="en-US" sz="1800" dirty="0" err="1"/>
              <a:t>δι</a:t>
            </a:r>
            <a:r>
              <a:rPr lang="en-US" sz="1800" dirty="0"/>
              <a:t>α</a:t>
            </a:r>
            <a:r>
              <a:rPr lang="en-US" sz="1800" dirty="0" err="1"/>
              <a:t>τ</a:t>
            </a:r>
            <a:r>
              <a:rPr lang="en-US" sz="1800" dirty="0"/>
              <a:t>α</a:t>
            </a:r>
            <a:r>
              <a:rPr lang="en-US" sz="1800" dirty="0" err="1"/>
              <a:t>ρ</a:t>
            </a:r>
            <a:r>
              <a:rPr lang="en-US" sz="1800" dirty="0"/>
              <a:t>α</a:t>
            </a:r>
            <a:r>
              <a:rPr lang="en-US" sz="1800" dirty="0" err="1"/>
              <a:t>χές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n-US" sz="1800" dirty="0" err="1"/>
              <a:t>λ</a:t>
            </a:r>
            <a:r>
              <a:rPr lang="en-US" sz="1800" dirty="0"/>
              <a:t>α</a:t>
            </a:r>
            <a:r>
              <a:rPr lang="en-US" sz="1800" dirty="0" err="1"/>
              <a:t>νθ</a:t>
            </a:r>
            <a:r>
              <a:rPr lang="en-US" sz="1800" dirty="0"/>
              <a:t>α</a:t>
            </a:r>
            <a:r>
              <a:rPr lang="en-US" sz="1800" dirty="0" err="1"/>
              <a:t>σμένη</a:t>
            </a:r>
            <a:r>
              <a:rPr lang="en-US" sz="1800" dirty="0"/>
              <a:t> </a:t>
            </a:r>
            <a:r>
              <a:rPr lang="en-US" sz="1800" dirty="0" err="1"/>
              <a:t>διάγνωση</a:t>
            </a:r>
            <a:r>
              <a:rPr lang="en-US" sz="1800" dirty="0"/>
              <a:t> </a:t>
            </a:r>
            <a:r>
              <a:rPr lang="en-US" sz="1800" dirty="0" err="1"/>
              <a:t>τ</a:t>
            </a:r>
            <a:r>
              <a:rPr lang="el-GR" sz="1800" dirty="0"/>
              <a:t>ης ΔΙ </a:t>
            </a:r>
            <a:r>
              <a:rPr lang="en-US" sz="1800" dirty="0" err="1"/>
              <a:t>ως</a:t>
            </a:r>
            <a:r>
              <a:rPr lang="en-US" sz="1800" dirty="0"/>
              <a:t> </a:t>
            </a:r>
            <a:r>
              <a:rPr lang="en-US" sz="1800" dirty="0" err="1"/>
              <a:t>υ</a:t>
            </a:r>
            <a:r>
              <a:rPr lang="en-US" sz="1800" dirty="0"/>
              <a:t>π</a:t>
            </a:r>
            <a:r>
              <a:rPr lang="en-US" sz="1800" dirty="0" err="1"/>
              <a:t>οτρο</a:t>
            </a:r>
            <a:r>
              <a:rPr lang="en-US" sz="1800" dirty="0"/>
              <a:t>π</a:t>
            </a:r>
            <a:r>
              <a:rPr lang="en-US" sz="1800" dirty="0" err="1"/>
              <a:t>ιάζουσ</a:t>
            </a:r>
            <a:r>
              <a:rPr lang="en-US" sz="1800" dirty="0"/>
              <a:t>α </a:t>
            </a:r>
            <a:r>
              <a:rPr lang="el-GR" sz="1800" dirty="0"/>
              <a:t>θυλακίτιδα ή άλλα νοσήματα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συχνή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Η</a:t>
            </a:r>
            <a:r>
              <a:rPr lang="en-US" sz="1800" dirty="0"/>
              <a:t> </a:t>
            </a:r>
            <a:r>
              <a:rPr lang="en-US" sz="1800" dirty="0" err="1"/>
              <a:t>έγκ</a:t>
            </a:r>
            <a:r>
              <a:rPr lang="en-US" sz="1800" dirty="0"/>
              <a:t>α</a:t>
            </a:r>
            <a:r>
              <a:rPr lang="en-US" sz="1800" dirty="0" err="1"/>
              <a:t>ιρη</a:t>
            </a:r>
            <a:r>
              <a:rPr lang="en-US" sz="1800" dirty="0"/>
              <a:t> α</a:t>
            </a:r>
            <a:r>
              <a:rPr lang="en-US" sz="1800" dirty="0" err="1"/>
              <a:t>ν</a:t>
            </a:r>
            <a:r>
              <a:rPr lang="en-US" sz="1800" dirty="0"/>
              <a:t>α</a:t>
            </a:r>
            <a:r>
              <a:rPr lang="en-US" sz="1800" dirty="0" err="1"/>
              <a:t>γνώριση</a:t>
            </a:r>
            <a:r>
              <a:rPr lang="en-US" sz="1800" dirty="0"/>
              <a:t> </a:t>
            </a:r>
            <a:r>
              <a:rPr lang="en-US" sz="1800" dirty="0" err="1"/>
              <a:t>της</a:t>
            </a:r>
            <a:r>
              <a:rPr lang="en-US" sz="1800" dirty="0"/>
              <a:t> </a:t>
            </a:r>
            <a:r>
              <a:rPr lang="el-GR" sz="1800" dirty="0"/>
              <a:t>νόσου </a:t>
            </a:r>
            <a:r>
              <a:rPr lang="en-US" sz="1800" dirty="0" err="1"/>
              <a:t>είν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</a:t>
            </a:r>
            <a:r>
              <a:rPr lang="en-US" sz="1800" dirty="0" err="1"/>
              <a:t>σημ</a:t>
            </a:r>
            <a:r>
              <a:rPr lang="en-US" sz="1800" dirty="0"/>
              <a:t>α</a:t>
            </a:r>
            <a:r>
              <a:rPr lang="en-US" sz="1800" dirty="0" err="1"/>
              <a:t>ντική</a:t>
            </a:r>
            <a:r>
              <a:rPr lang="en-US" sz="1800" dirty="0"/>
              <a:t>. </a:t>
            </a:r>
            <a:endParaRPr lang="el-GR" sz="18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1800" dirty="0" err="1"/>
              <a:t>Μι</a:t>
            </a:r>
            <a:r>
              <a:rPr lang="en-US" sz="1800" dirty="0"/>
              <a:t>α </a:t>
            </a:r>
            <a:r>
              <a:rPr lang="en-US" sz="1800" dirty="0" err="1"/>
              <a:t>έγκ</a:t>
            </a:r>
            <a:r>
              <a:rPr lang="en-US" sz="1800" dirty="0"/>
              <a:t>α</a:t>
            </a:r>
            <a:r>
              <a:rPr lang="en-US" sz="1800" dirty="0" err="1"/>
              <a:t>ιρη</a:t>
            </a:r>
            <a:r>
              <a:rPr lang="en-US" sz="1800" dirty="0"/>
              <a:t> </a:t>
            </a:r>
            <a:r>
              <a:rPr lang="en-US" sz="1800" dirty="0" err="1"/>
              <a:t>κ</a:t>
            </a:r>
            <a:r>
              <a:rPr lang="en-US" sz="1800" dirty="0"/>
              <a:t>α</a:t>
            </a:r>
            <a:r>
              <a:rPr lang="en-US" sz="1800" dirty="0" err="1"/>
              <a:t>ι</a:t>
            </a:r>
            <a:r>
              <a:rPr lang="en-US" sz="1800" dirty="0"/>
              <a:t> α</a:t>
            </a:r>
            <a:r>
              <a:rPr lang="en-US" sz="1800" dirty="0" err="1"/>
              <a:t>κρι</a:t>
            </a:r>
            <a:r>
              <a:rPr lang="en-US" sz="1800" dirty="0"/>
              <a:t>β</a:t>
            </a:r>
            <a:r>
              <a:rPr lang="en-US" sz="1800" dirty="0" err="1"/>
              <a:t>ής</a:t>
            </a:r>
            <a:r>
              <a:rPr lang="en-US" sz="1800" dirty="0"/>
              <a:t> </a:t>
            </a:r>
            <a:r>
              <a:rPr lang="en-US" sz="1800" dirty="0" err="1"/>
              <a:t>διάγνωση</a:t>
            </a:r>
            <a:r>
              <a:rPr lang="en-US" sz="1800" dirty="0"/>
              <a:t> </a:t>
            </a:r>
            <a:r>
              <a:rPr lang="en-US" sz="1800" dirty="0" err="1"/>
              <a:t>διευκολύνει</a:t>
            </a:r>
            <a:r>
              <a:rPr lang="en-US" sz="1800" dirty="0"/>
              <a:t> </a:t>
            </a:r>
            <a:r>
              <a:rPr lang="en-US" sz="1800" dirty="0" err="1"/>
              <a:t>την</a:t>
            </a:r>
            <a:r>
              <a:rPr lang="en-US" sz="1800" dirty="0"/>
              <a:t> </a:t>
            </a:r>
            <a:r>
              <a:rPr lang="en-US" sz="1800" dirty="0" err="1"/>
              <a:t>έν</a:t>
            </a:r>
            <a:r>
              <a:rPr lang="en-US" sz="1800" dirty="0"/>
              <a:t>α</a:t>
            </a:r>
            <a:r>
              <a:rPr lang="en-US" sz="1800" dirty="0" err="1"/>
              <a:t>ρξη</a:t>
            </a:r>
            <a:r>
              <a:rPr lang="en-US" sz="1800" dirty="0"/>
              <a:t> </a:t>
            </a:r>
            <a:r>
              <a:rPr lang="en-US" sz="1800" dirty="0" err="1"/>
              <a:t>θερ</a:t>
            </a:r>
            <a:r>
              <a:rPr lang="en-US" sz="1800" dirty="0"/>
              <a:t>απ</a:t>
            </a:r>
            <a:r>
              <a:rPr lang="en-US" sz="1800" dirty="0" err="1"/>
              <a:t>εί</a:t>
            </a:r>
            <a:r>
              <a:rPr lang="en-US" sz="1800" dirty="0"/>
              <a:t>α</a:t>
            </a:r>
            <a:r>
              <a:rPr lang="en-US" sz="1800" dirty="0" err="1"/>
              <a:t>ς</a:t>
            </a:r>
            <a:r>
              <a:rPr lang="en-US" sz="1800" dirty="0"/>
              <a:t> π</a:t>
            </a:r>
            <a:r>
              <a:rPr lang="en-US" sz="1800" dirty="0" err="1"/>
              <a:t>ου</a:t>
            </a:r>
            <a:r>
              <a:rPr lang="en-US" sz="1800" dirty="0"/>
              <a:t> </a:t>
            </a:r>
            <a:r>
              <a:rPr lang="en-US" sz="1800" dirty="0" err="1"/>
              <a:t>στοχεύει</a:t>
            </a:r>
            <a:r>
              <a:rPr lang="en-US" sz="1800" dirty="0"/>
              <a:t> </a:t>
            </a:r>
            <a:r>
              <a:rPr lang="en-US" sz="1800" dirty="0" err="1"/>
              <a:t>στην</a:t>
            </a:r>
            <a:r>
              <a:rPr lang="en-US" sz="1800" dirty="0"/>
              <a:t> </a:t>
            </a:r>
            <a:r>
              <a:rPr lang="en-US" sz="1800" dirty="0" err="1"/>
              <a:t>ελ</a:t>
            </a:r>
            <a:r>
              <a:rPr lang="en-US" sz="1800" dirty="0"/>
              <a:t>α</a:t>
            </a:r>
            <a:r>
              <a:rPr lang="en-US" sz="1800" dirty="0" err="1"/>
              <a:t>χιστο</a:t>
            </a:r>
            <a:r>
              <a:rPr lang="en-US" sz="1800" dirty="0"/>
              <a:t>π</a:t>
            </a:r>
            <a:r>
              <a:rPr lang="en-US" sz="1800" dirty="0" err="1"/>
              <a:t>οίηση</a:t>
            </a:r>
            <a:r>
              <a:rPr lang="en-US" sz="1800" dirty="0"/>
              <a:t> </a:t>
            </a:r>
            <a:r>
              <a:rPr lang="en-US" sz="1800" dirty="0" err="1"/>
              <a:t>του</a:t>
            </a:r>
            <a:r>
              <a:rPr lang="en-US" sz="1800" dirty="0"/>
              <a:t> </a:t>
            </a:r>
            <a:r>
              <a:rPr lang="en-US" sz="1800" dirty="0" err="1"/>
              <a:t>κινδύνου</a:t>
            </a:r>
            <a:r>
              <a:rPr lang="en-US" sz="1800" dirty="0"/>
              <a:t> </a:t>
            </a:r>
            <a:r>
              <a:rPr lang="en-US" sz="1800" dirty="0" err="1"/>
              <a:t>εξέλιξης</a:t>
            </a:r>
            <a:r>
              <a:rPr lang="en-US" sz="1800" dirty="0"/>
              <a:t> </a:t>
            </a:r>
            <a:r>
              <a:rPr lang="en-US" sz="1800" dirty="0" err="1"/>
              <a:t>σε</a:t>
            </a:r>
            <a:r>
              <a:rPr lang="en-US" sz="1800" dirty="0"/>
              <a:t> </a:t>
            </a:r>
            <a:r>
              <a:rPr lang="en-US" sz="1800" dirty="0" err="1"/>
              <a:t>σο</a:t>
            </a:r>
            <a:r>
              <a:rPr lang="en-US" sz="1800" dirty="0"/>
              <a:t>βα</a:t>
            </a:r>
            <a:r>
              <a:rPr lang="en-US" sz="1800" dirty="0" err="1"/>
              <a:t>ρή</a:t>
            </a:r>
            <a:r>
              <a:rPr lang="el-GR" sz="1800" dirty="0"/>
              <a:t> και παραμορφωτική</a:t>
            </a:r>
            <a:r>
              <a:rPr lang="en-US" sz="1800" dirty="0"/>
              <a:t> </a:t>
            </a:r>
            <a:r>
              <a:rPr lang="en-US" sz="1800" dirty="0" err="1"/>
              <a:t>νόσο</a:t>
            </a:r>
            <a:r>
              <a:rPr lang="en-US" sz="1800" dirty="0"/>
              <a:t>.</a:t>
            </a:r>
            <a:endParaRPr lang="el-GR" sz="18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Κλινική εικόνα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7175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683568" y="1417642"/>
            <a:ext cx="8465568" cy="4263172"/>
            <a:chOff x="789408" y="1329437"/>
            <a:chExt cx="8465568" cy="4263172"/>
          </a:xfrm>
        </p:grpSpPr>
        <p:grpSp>
          <p:nvGrpSpPr>
            <p:cNvPr id="24" name="Group 23"/>
            <p:cNvGrpSpPr/>
            <p:nvPr/>
          </p:nvGrpSpPr>
          <p:grpSpPr>
            <a:xfrm>
              <a:off x="789408" y="1329437"/>
              <a:ext cx="8465568" cy="4263172"/>
              <a:chOff x="789408" y="1329437"/>
              <a:chExt cx="8465568" cy="4263172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898200" y="1329437"/>
                <a:ext cx="7489725" cy="2922087"/>
                <a:chOff x="792360" y="1488206"/>
                <a:chExt cx="7489725" cy="2922087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792360" y="1488206"/>
                  <a:ext cx="7489725" cy="2922087"/>
                  <a:chOff x="651240" y="1858667"/>
                  <a:chExt cx="7489725" cy="2922087"/>
                </a:xfrm>
              </p:grpSpPr>
              <p:pic>
                <p:nvPicPr>
                  <p:cNvPr id="12" name="Picture 11" descr="ΛΑΣΠΙΤΗ ΒΑΡΒΑΡΑ stage 1.jpg"/>
                  <p:cNvPicPr>
                    <a:picLocks noChangeAspect="1"/>
                  </p:cNvPicPr>
                  <p:nvPr/>
                </p:nvPicPr>
                <p:blipFill rotWithShape="1">
                  <a:blip r:embed="rId2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61" t="24437" r="18047" b="14959"/>
                  <a:stretch/>
                </p:blipFill>
                <p:spPr>
                  <a:xfrm>
                    <a:off x="651240" y="1858667"/>
                    <a:ext cx="2133318" cy="292208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13" name="Picture 12" descr="IMG_0538 stage 2 final.jpg"/>
                  <p:cNvPicPr>
                    <a:picLocks noChangeAspect="1"/>
                  </p:cNvPicPr>
                  <p:nvPr/>
                </p:nvPicPr>
                <p:blipFill rotWithShape="1"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4044" t="14920" r="10594" b="10579"/>
                  <a:stretch/>
                </p:blipFill>
                <p:spPr>
                  <a:xfrm>
                    <a:off x="3439749" y="1858667"/>
                    <a:ext cx="1922733" cy="292208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  <p:pic>
                <p:nvPicPr>
                  <p:cNvPr id="14" name="Picture 13" descr="IMG_4317 stage 3 final.jpg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038" t="11318" r="23191" b="19269"/>
                  <a:stretch/>
                </p:blipFill>
                <p:spPr>
                  <a:xfrm>
                    <a:off x="6032791" y="1858667"/>
                    <a:ext cx="2108174" cy="2922087"/>
                  </a:xfrm>
                  <a:prstGeom prst="rect">
                    <a:avLst/>
                  </a:prstGeom>
                  <a:solidFill>
                    <a:srgbClr val="FFFFFF">
                      <a:shade val="85000"/>
                    </a:srgbClr>
                  </a:solidFill>
                  <a:ln w="88900" cap="sq">
                    <a:solidFill>
                      <a:srgbClr val="FFFFFF"/>
                    </a:solidFill>
                    <a:miter lim="800000"/>
                  </a:ln>
                  <a:effectLst>
                    <a:outerShdw blurRad="55000" dist="18000" dir="5400000" algn="tl" rotWithShape="0">
                      <a:srgbClr val="000000">
                        <a:alpha val="40000"/>
                      </a:srgbClr>
                    </a:outerShdw>
                  </a:effectLst>
                  <a:scene3d>
                    <a:camera prst="orthographicFront"/>
                    <a:lightRig rig="twoPt" dir="t">
                      <a:rot lat="0" lon="0" rev="7200000"/>
                    </a:lightRig>
                  </a:scene3d>
                  <a:sp3d>
                    <a:bevelT w="25400" h="19050"/>
                    <a:contourClr>
                      <a:srgbClr val="FFFFFF"/>
                    </a:contourClr>
                  </a:sp3d>
                </p:spPr>
              </p:pic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1473929" y="398395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Hurley I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4113533" y="398395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Hurley II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04166" y="398395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chemeClr val="accent6">
                          <a:lumMod val="50000"/>
                        </a:schemeClr>
                      </a:solidFill>
                    </a:rPr>
                    <a:t>Hurley III</a:t>
                  </a:r>
                </a:p>
              </p:txBody>
            </p:sp>
          </p:grpSp>
          <p:sp>
            <p:nvSpPr>
              <p:cNvPr id="21" name="TextBox 20"/>
              <p:cNvSpPr txBox="1"/>
              <p:nvPr/>
            </p:nvSpPr>
            <p:spPr>
              <a:xfrm>
                <a:off x="789408" y="4269170"/>
                <a:ext cx="3280992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απόστηματα ή οζίδια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μονήρη ή πολλαπλά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όχι 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όχι ουλές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525712" y="4269170"/>
                <a:ext cx="32809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απόστηματα ή οζίδια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πολλαπλά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υποτροπιάζοντα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ουλές</a:t>
                </a:r>
                <a:endParaRPr lang="en-US" sz="16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973984" y="4269170"/>
                <a:ext cx="328099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πολλαπλά 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αλληλοσυνδεόμενα συρίγγια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πολλαπλά αποστήματα 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πολλαπλές ουλές</a:t>
                </a:r>
              </a:p>
              <a:p>
                <a:pPr marL="285750" indent="-285750" algn="l">
                  <a:buFontTx/>
                  <a:buChar char="-"/>
                </a:pPr>
                <a:r>
                  <a:rPr lang="el-GR" sz="16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διάχυτη προσβολή περιοχής</a:t>
                </a:r>
              </a:p>
            </p:txBody>
          </p:sp>
        </p:grpSp>
        <p:sp>
          <p:nvSpPr>
            <p:cNvPr id="25" name="Right Arrow 24"/>
            <p:cNvSpPr/>
            <p:nvPr/>
          </p:nvSpPr>
          <p:spPr>
            <a:xfrm>
              <a:off x="3192792" y="2716738"/>
              <a:ext cx="330382" cy="176412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5788841" y="2716738"/>
              <a:ext cx="330382" cy="176412"/>
            </a:xfrm>
            <a:prstGeom prst="rightArrow">
              <a:avLst/>
            </a:prstGeom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907704" y="5949280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</a:rPr>
              <a:t>Εικόνες από το αρχείο του Νοσοκομείου «Α. Συγγρός»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6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Κλινική ταξινόμηση</a:t>
            </a:r>
            <a:endParaRPr lang="en-US" sz="3200" dirty="0">
              <a:latin typeface="Calibri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07704" y="8367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>
                <a:solidFill>
                  <a:schemeClr val="accent2">
                    <a:lumMod val="75000"/>
                  </a:schemeClr>
                </a:solidFill>
              </a:rPr>
              <a:t>Στάδια </a:t>
            </a: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</a:rPr>
              <a:t>Hurley</a:t>
            </a:r>
          </a:p>
        </p:txBody>
      </p:sp>
    </p:spTree>
    <p:extLst>
      <p:ext uri="{BB962C8B-B14F-4D97-AF65-F5344CB8AC3E}">
        <p14:creationId xmlns:p14="http://schemas.microsoft.com/office/powerpoint/2010/main" val="1099642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539552" y="764704"/>
            <a:ext cx="8015933" cy="5262596"/>
            <a:chOff x="402171" y="147638"/>
            <a:chExt cx="8297330" cy="5879662"/>
          </a:xfrm>
        </p:grpSpPr>
        <p:grpSp>
          <p:nvGrpSpPr>
            <p:cNvPr id="31" name="Group 30"/>
            <p:cNvGrpSpPr/>
            <p:nvPr/>
          </p:nvGrpSpPr>
          <p:grpSpPr>
            <a:xfrm>
              <a:off x="529162" y="147638"/>
              <a:ext cx="8148893" cy="5165218"/>
              <a:chOff x="804333" y="147638"/>
              <a:chExt cx="8043333" cy="546400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804333" y="147638"/>
                <a:ext cx="8043333" cy="5464000"/>
                <a:chOff x="804333" y="147638"/>
                <a:chExt cx="8043333" cy="546400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804333" y="2095499"/>
                  <a:ext cx="8043333" cy="3516139"/>
                  <a:chOff x="804333" y="1291166"/>
                  <a:chExt cx="8043333" cy="3516139"/>
                </a:xfrm>
              </p:grpSpPr>
              <p:grpSp>
                <p:nvGrpSpPr>
                  <p:cNvPr id="4" name="Group 3"/>
                  <p:cNvGrpSpPr/>
                  <p:nvPr/>
                </p:nvGrpSpPr>
                <p:grpSpPr>
                  <a:xfrm>
                    <a:off x="804333" y="1291166"/>
                    <a:ext cx="2660640" cy="3471333"/>
                    <a:chOff x="804333" y="1291166"/>
                    <a:chExt cx="2660640" cy="3471333"/>
                  </a:xfrm>
                </p:grpSpPr>
                <p:sp>
                  <p:nvSpPr>
                    <p:cNvPr id="2" name="Rounded Rectangle 1"/>
                    <p:cNvSpPr/>
                    <p:nvPr/>
                  </p:nvSpPr>
                  <p:spPr>
                    <a:xfrm>
                      <a:off x="804333" y="1291166"/>
                      <a:ext cx="2660640" cy="3471333"/>
                    </a:xfrm>
                    <a:prstGeom prst="roundRect">
                      <a:avLst/>
                    </a:prstGeom>
                    <a:noFill/>
                    <a:ln>
                      <a:solidFill>
                        <a:srgbClr val="FF66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860095" y="4033250"/>
                      <a:ext cx="2434166" cy="6186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Τοπικές </a:t>
                      </a:r>
                    </a:p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θεραπείες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3623728" y="1291167"/>
                    <a:ext cx="2575985" cy="3516138"/>
                    <a:chOff x="804332" y="1291167"/>
                    <a:chExt cx="2575985" cy="3516138"/>
                  </a:xfrm>
                </p:grpSpPr>
                <p:sp>
                  <p:nvSpPr>
                    <p:cNvPr id="6" name="Rounded Rectangle 5"/>
                    <p:cNvSpPr/>
                    <p:nvPr/>
                  </p:nvSpPr>
                  <p:spPr>
                    <a:xfrm>
                      <a:off x="804332" y="1291167"/>
                      <a:ext cx="2575985" cy="3471332"/>
                    </a:xfrm>
                    <a:prstGeom prst="roundRect">
                      <a:avLst/>
                    </a:prstGeom>
                    <a:noFill/>
                    <a:ln>
                      <a:solidFill>
                        <a:srgbClr val="FF66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875973" y="4116168"/>
                      <a:ext cx="2434166" cy="69113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Από του στόματος θεραπείες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6326709" y="1291167"/>
                    <a:ext cx="2520957" cy="3471332"/>
                    <a:chOff x="804332" y="1291167"/>
                    <a:chExt cx="2520957" cy="3471332"/>
                  </a:xfrm>
                </p:grpSpPr>
                <p:sp>
                  <p:nvSpPr>
                    <p:cNvPr id="9" name="Rounded Rectangle 8"/>
                    <p:cNvSpPr/>
                    <p:nvPr/>
                  </p:nvSpPr>
                  <p:spPr>
                    <a:xfrm>
                      <a:off x="804332" y="1291167"/>
                      <a:ext cx="2520957" cy="3471332"/>
                    </a:xfrm>
                    <a:prstGeom prst="roundRect">
                      <a:avLst/>
                    </a:prstGeom>
                    <a:noFill/>
                    <a:ln>
                      <a:solidFill>
                        <a:srgbClr val="FF66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821522" y="4116169"/>
                      <a:ext cx="2434166" cy="61860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Βιολογικές </a:t>
                      </a:r>
                    </a:p>
                    <a:p>
                      <a:pPr algn="ctr"/>
                      <a:r>
                        <a:rPr lang="el-GR" sz="1600" b="1" dirty="0">
                          <a:solidFill>
                            <a:srgbClr val="FF0000"/>
                          </a:solidFill>
                        </a:rPr>
                        <a:t>θεραπείες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2" name="Picture 11" descr="ΛΑΣΠΙΤΗ ΒΑΡΒΑΡΑ stage 1.jpg"/>
                <p:cNvPicPr>
                  <a:picLocks noChangeAspect="1"/>
                </p:cNvPicPr>
                <p:nvPr/>
              </p:nvPicPr>
              <p:blipFill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961" t="24437" r="18047" b="14959"/>
                <a:stretch/>
              </p:blipFill>
              <p:spPr>
                <a:xfrm>
                  <a:off x="1359265" y="147638"/>
                  <a:ext cx="1506924" cy="17785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3" name="Picture 12" descr="IMG_0538 stage 2 final.jpg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4044" t="14920" r="10594" b="10579"/>
                <a:stretch/>
              </p:blipFill>
              <p:spPr>
                <a:xfrm>
                  <a:off x="4127504" y="168806"/>
                  <a:ext cx="1513173" cy="1778525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pic>
              <p:nvPicPr>
                <p:cNvPr id="14" name="Picture 13" descr="IMG_4317 stage 3 final.jpg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038" t="11318" r="23191" b="19269"/>
                <a:stretch/>
              </p:blipFill>
              <p:spPr>
                <a:xfrm>
                  <a:off x="6873763" y="168805"/>
                  <a:ext cx="1508239" cy="1778526"/>
                </a:xfrm>
                <a:prstGeom prst="roundRect">
                  <a:avLst>
                    <a:gd name="adj" fmla="val 16667"/>
                  </a:avLst>
                </a:prstGeom>
                <a:ln>
                  <a:noFill/>
                </a:ln>
                <a:effectLst>
                  <a:outerShdw blurRad="76200" dist="38100" dir="7800000" algn="tl" rotWithShape="0">
                    <a:srgbClr val="000000">
                      <a:alpha val="40000"/>
                    </a:srgbClr>
                  </a:outerShdw>
                </a:effectLst>
                <a:scene3d>
                  <a:camera prst="orthographicFront"/>
                  <a:lightRig rig="contrasting" dir="t">
                    <a:rot lat="0" lon="0" rev="4200000"/>
                  </a:lightRig>
                </a:scene3d>
                <a:sp3d prstMaterial="plastic">
                  <a:bevelT w="381000" h="114300" prst="relaxedInset"/>
                  <a:contourClr>
                    <a:srgbClr val="969696"/>
                  </a:contourClr>
                </a:sp3d>
              </p:spPr>
            </p:pic>
            <p:sp>
              <p:nvSpPr>
                <p:cNvPr id="15" name="TextBox 14"/>
                <p:cNvSpPr txBox="1"/>
                <p:nvPr/>
              </p:nvSpPr>
              <p:spPr>
                <a:xfrm>
                  <a:off x="1561831" y="1583832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FF00"/>
                      </a:solidFill>
                    </a:rPr>
                    <a:t>Hurley I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4357502" y="160622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FF00"/>
                      </a:solidFill>
                    </a:rPr>
                    <a:t>Hurley II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7006032" y="1606223"/>
                  <a:ext cx="122292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>
                      <a:solidFill>
                        <a:srgbClr val="FFFF00"/>
                      </a:solidFill>
                    </a:rPr>
                    <a:t>Hurley III</a:t>
                  </a:r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1016001" y="1027686"/>
                <a:ext cx="7777833" cy="3757297"/>
                <a:chOff x="1016001" y="1027686"/>
                <a:chExt cx="7777833" cy="3757297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1016001" y="3005671"/>
                  <a:ext cx="2364304" cy="11640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Κλινδαμυκίνη</a:t>
                  </a: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Ρεσορκινόλη</a:t>
                  </a: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Αντισηπτικά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3597441" y="2275264"/>
                  <a:ext cx="2667001" cy="24007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Δοξυκυκλίνη/ Μινοκυκλίνη</a:t>
                  </a:r>
                </a:p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Κλινδαμυκίνη/ Ριφαμπικίνη</a:t>
                  </a:r>
                </a:p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Ρετινοειδή</a:t>
                  </a:r>
                </a:p>
                <a:p>
                  <a:pPr marL="342900" indent="-342900" algn="l">
                    <a:spcAft>
                      <a:spcPts val="1200"/>
                    </a:spcAft>
                    <a:buFont typeface="Arial"/>
                    <a:buChar char="•"/>
                  </a:pPr>
                  <a:r>
                    <a:rPr lang="el-GR" sz="1600" b="1" dirty="0">
                      <a:solidFill>
                        <a:schemeClr val="accent1">
                          <a:lumMod val="75000"/>
                        </a:schemeClr>
                      </a:solidFill>
                    </a:rPr>
                    <a:t>Ορμονική θεραπεία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6429530" y="2857077"/>
                  <a:ext cx="2364304" cy="19279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Adalimumab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Secukinumab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r>
                    <a:rPr lang="en-US" sz="1600" b="1" dirty="0" err="1">
                      <a:solidFill>
                        <a:schemeClr val="accent1">
                          <a:lumMod val="75000"/>
                        </a:schemeClr>
                      </a:solidFill>
                    </a:rPr>
                    <a:t>Bimekizumab</a:t>
                  </a:r>
                  <a:endParaRPr lang="en-US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endParaRPr lang="el-GR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  <a:p>
                  <a:pPr marL="342900" indent="-342900" algn="l">
                    <a:spcAft>
                      <a:spcPts val="600"/>
                    </a:spcAft>
                    <a:buFont typeface="Arial"/>
                    <a:buChar char="•"/>
                  </a:pPr>
                  <a:endParaRPr lang="el-GR" sz="1600" b="1" dirty="0">
                    <a:solidFill>
                      <a:schemeClr val="accent1">
                        <a:lumMod val="75000"/>
                      </a:schemeClr>
                    </a:solidFill>
                  </a:endParaRPr>
                </a:p>
              </p:txBody>
            </p:sp>
            <p:sp>
              <p:nvSpPr>
                <p:cNvPr id="23" name="Right Arrow 22"/>
                <p:cNvSpPr/>
                <p:nvPr/>
              </p:nvSpPr>
              <p:spPr>
                <a:xfrm>
                  <a:off x="3170262" y="1027686"/>
                  <a:ext cx="538134" cy="326981"/>
                </a:xfrm>
                <a:prstGeom prst="rightArrow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ight Arrow 24"/>
                <p:cNvSpPr/>
                <p:nvPr/>
              </p:nvSpPr>
              <p:spPr>
                <a:xfrm>
                  <a:off x="5991790" y="1080096"/>
                  <a:ext cx="538134" cy="326981"/>
                </a:xfrm>
                <a:prstGeom prst="rightArrow">
                  <a:avLst/>
                </a:prstGeom>
                <a:solidFill>
                  <a:srgbClr val="FF6600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36" name="Group 35"/>
            <p:cNvGrpSpPr/>
            <p:nvPr/>
          </p:nvGrpSpPr>
          <p:grpSpPr>
            <a:xfrm>
              <a:off x="402171" y="5448288"/>
              <a:ext cx="8297330" cy="579012"/>
              <a:chOff x="402171" y="5448288"/>
              <a:chExt cx="8297330" cy="579012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529161" y="5460997"/>
                <a:ext cx="3958171" cy="566303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4656667" y="5448288"/>
                <a:ext cx="4042834" cy="566303"/>
              </a:xfrm>
              <a:prstGeom prst="roundRect">
                <a:avLst/>
              </a:prstGeom>
              <a:noFill/>
              <a:ln>
                <a:solidFill>
                  <a:srgbClr val="FF66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02171" y="5524496"/>
                <a:ext cx="40426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 err="1">
                    <a:solidFill>
                      <a:schemeClr val="accent1">
                        <a:lumMod val="75000"/>
                      </a:schemeClr>
                    </a:solidFill>
                  </a:rPr>
                  <a:t>Deroofing</a:t>
                </a:r>
                <a:r>
                  <a:rPr lang="en-US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, Lasers, </a:t>
                </a:r>
                <a:r>
                  <a:rPr lang="el-GR" sz="1800" b="1" dirty="0">
                    <a:solidFill>
                      <a:schemeClr val="accent1">
                        <a:lumMod val="75000"/>
                      </a:schemeClr>
                    </a:solidFill>
                  </a:rPr>
                  <a:t>τοπική εκτομή</a:t>
                </a:r>
                <a:endParaRPr lang="en-US" sz="1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880547" y="5524496"/>
                <a:ext cx="35107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800" b="1" dirty="0">
                    <a:solidFill>
                      <a:srgbClr val="376092"/>
                    </a:solidFill>
                  </a:rPr>
                  <a:t>Ευρεία εκτομή</a:t>
                </a:r>
                <a:endParaRPr lang="en-US" sz="1800" b="1" dirty="0">
                  <a:solidFill>
                    <a:srgbClr val="376092"/>
                  </a:solidFill>
                </a:endParaRPr>
              </a:p>
            </p:txBody>
          </p:sp>
        </p:grpSp>
      </p:grpSp>
      <p:grpSp>
        <p:nvGrpSpPr>
          <p:cNvPr id="39" name="Group 4"/>
          <p:cNvGrpSpPr>
            <a:grpSpLocks/>
          </p:cNvGrpSpPr>
          <p:nvPr/>
        </p:nvGrpSpPr>
        <p:grpSpPr bwMode="auto">
          <a:xfrm>
            <a:off x="282575" y="6487938"/>
            <a:ext cx="8228013" cy="325438"/>
            <a:chOff x="0" y="6368458"/>
            <a:chExt cx="8228432" cy="326645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1907704" y="6068168"/>
            <a:ext cx="5040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>
                <a:solidFill>
                  <a:schemeClr val="tx1"/>
                </a:solidFill>
              </a:rPr>
              <a:t>Εικόνες από το αρχείο του Νοσοκομείου «Α. Συγγρός»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 bwMode="auto">
          <a:xfrm>
            <a:off x="457200" y="-1714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Θεραπεία</a:t>
            </a:r>
            <a:endParaRPr lang="en-US" sz="32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84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Ο μικροφαγέσωρας αποτελεί πρωταρχική κλινική βλάβη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pic>
        <p:nvPicPr>
          <p:cNvPr id="9" name="Picture 8" descr="Pathogenesisacnevulgaris.jpe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24" t="3973" b="69164"/>
          <a:stretch/>
        </p:blipFill>
        <p:spPr>
          <a:xfrm>
            <a:off x="3347864" y="980728"/>
            <a:ext cx="2088232" cy="192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2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Ο κλειστοί και ανοικτοί φαγέσωρες αποτελούν κλινικές βλάβες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195736" y="980728"/>
            <a:ext cx="4305707" cy="1800200"/>
            <a:chOff x="395536" y="2755038"/>
            <a:chExt cx="5515018" cy="2546170"/>
          </a:xfrm>
        </p:grpSpPr>
        <p:pic>
          <p:nvPicPr>
            <p:cNvPr id="11" name="Picture 10" descr="Pathogenesisacnevulgaris.jpe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39" t="37442" r="51050" b="33370"/>
            <a:stretch/>
          </p:blipFill>
          <p:spPr>
            <a:xfrm>
              <a:off x="3724336" y="2755038"/>
              <a:ext cx="2186218" cy="2546170"/>
            </a:xfrm>
            <a:prstGeom prst="rect">
              <a:avLst/>
            </a:prstGeom>
          </p:spPr>
        </p:pic>
        <p:pic>
          <p:nvPicPr>
            <p:cNvPr id="12" name="Picture 11" descr="Pathogenesisacnevulgaris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24" t="3973" b="69164"/>
            <a:stretch/>
          </p:blipFill>
          <p:spPr>
            <a:xfrm>
              <a:off x="395536" y="2884180"/>
              <a:ext cx="2592288" cy="2389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435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ταξινόμηση φαγεσωρική, βλατοδοφλυκταινώδης, οζιδιοκυστική αποτελεί κλινική ταξινόμηση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pic>
        <p:nvPicPr>
          <p:cNvPr id="14" name="Picture 13" descr="Acneclosedcomedones mild acne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66" y="1124744"/>
            <a:ext cx="2084442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cnemixedtype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4"/>
          <a:stretch/>
        </p:blipFill>
        <p:spPr>
          <a:xfrm>
            <a:off x="3275856" y="1124744"/>
            <a:ext cx="2106133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 descr="Acnenodules severe.jpe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7" t="17420" r="12072" b="13916"/>
          <a:stretch/>
        </p:blipFill>
        <p:spPr>
          <a:xfrm>
            <a:off x="5868144" y="1124745"/>
            <a:ext cx="1890355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038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ταξινόμηση</a:t>
            </a:r>
            <a:r>
              <a:rPr lang="en-US" sz="1800" dirty="0"/>
              <a:t> </a:t>
            </a:r>
            <a:r>
              <a:rPr lang="el-GR" sz="1800" dirty="0"/>
              <a:t>ερυθηματοτηλεαγγειεκτατική, βλατιδοφλυκταινώδης και φυματώδης είναι ταξινόμηση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1500" y="984849"/>
            <a:ext cx="8604956" cy="1796079"/>
            <a:chOff x="107504" y="3573015"/>
            <a:chExt cx="8604956" cy="1796079"/>
          </a:xfrm>
        </p:grpSpPr>
        <p:grpSp>
          <p:nvGrpSpPr>
            <p:cNvPr id="11" name="Group 10"/>
            <p:cNvGrpSpPr/>
            <p:nvPr/>
          </p:nvGrpSpPr>
          <p:grpSpPr>
            <a:xfrm>
              <a:off x="107504" y="3573016"/>
              <a:ext cx="2916324" cy="1765886"/>
              <a:chOff x="107504" y="3573016"/>
              <a:chExt cx="2916324" cy="1765886"/>
            </a:xfrm>
          </p:grpSpPr>
          <p:pic>
            <p:nvPicPr>
              <p:cNvPr id="18" name="Picture 17" descr="adobestock_244076895.jpg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34" t="6688" r="19121"/>
              <a:stretch/>
            </p:blipFill>
            <p:spPr>
              <a:xfrm>
                <a:off x="251520" y="3573016"/>
                <a:ext cx="2664296" cy="1765886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07504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Ερυθηματοτηλεαγγειεκτατική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59832" y="3573015"/>
              <a:ext cx="2916324" cy="1778175"/>
              <a:chOff x="3059832" y="3573015"/>
              <a:chExt cx="2916324" cy="1778175"/>
            </a:xfrm>
          </p:grpSpPr>
          <p:pic>
            <p:nvPicPr>
              <p:cNvPr id="16" name="Picture 15" descr="Unknown.jp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30" b="17125"/>
              <a:stretch/>
            </p:blipFill>
            <p:spPr>
              <a:xfrm>
                <a:off x="3275856" y="3573015"/>
                <a:ext cx="2448272" cy="1778175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3059832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Βλατιδοφλυκταινώδης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796136" y="3573016"/>
              <a:ext cx="2916324" cy="1796078"/>
              <a:chOff x="5796136" y="3573016"/>
              <a:chExt cx="2916324" cy="1796078"/>
            </a:xfrm>
          </p:grpSpPr>
          <p:pic>
            <p:nvPicPr>
              <p:cNvPr id="14" name="Picture 13" descr="rhinophyma.jp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92" t="11239" r="3593" b="2499"/>
              <a:stretch/>
            </p:blipFill>
            <p:spPr>
              <a:xfrm>
                <a:off x="5940152" y="3573016"/>
                <a:ext cx="2592288" cy="179607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5796136" y="5013176"/>
                <a:ext cx="291632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400" b="1" dirty="0">
                    <a:solidFill>
                      <a:srgbClr val="CCFFCC"/>
                    </a:solidFill>
                  </a:rPr>
                  <a:t>Φυματώδης</a:t>
                </a:r>
                <a:endParaRPr lang="en-US" sz="1400" b="1" dirty="0">
                  <a:solidFill>
                    <a:srgbClr val="CCFFCC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8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l-GR" sz="3200" dirty="0">
                <a:solidFill>
                  <a:schemeClr val="tx2">
                    <a:lumMod val="75000"/>
                  </a:schemeClr>
                </a:solidFill>
              </a:rPr>
              <a:t>Επιδημιολογία</a:t>
            </a:r>
            <a:endParaRPr lang="en-US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536" y="1258754"/>
            <a:ext cx="8136904" cy="497855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εφηβική ακμή επικρατεί στο ανδρικό φύλο.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ενήλικη ακμή επικρατεί στο γυναίκειο φύλο.</a:t>
            </a:r>
            <a:endParaRPr lang="en-US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Ο επιπολασμός της ακμής μειώνεται με την άνοδο της ηλικίας.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βρεφική ακμή (μια παραλλαγή) μπορεί να ξεκινήσει στη βρεφική ηλικία.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ακμή της μέσης παιδικής ηλικίας (</a:t>
            </a:r>
            <a:r>
              <a:rPr lang="en-US" sz="1800" dirty="0">
                <a:latin typeface="Calibri" charset="0"/>
              </a:rPr>
              <a:t>1- 6 </a:t>
            </a:r>
            <a:r>
              <a:rPr lang="el-GR" sz="1800" dirty="0">
                <a:latin typeface="Calibri" charset="0"/>
              </a:rPr>
              <a:t>ετών) είναι ασυνήθιστη και μπορεί να αποτελεί ένδειξη υποκείμενης πάθησης.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286482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οφθαλμική συμμετοχή είναι συχνή στη(ν)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195736" y="980729"/>
            <a:ext cx="1800200" cy="1624457"/>
            <a:chOff x="0" y="3861048"/>
            <a:chExt cx="2916324" cy="2208853"/>
          </a:xfrm>
        </p:grpSpPr>
        <p:pic>
          <p:nvPicPr>
            <p:cNvPr id="21" name="Picture 20" descr="Rosaceaocular.jpe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3" r="5278"/>
            <a:stretch/>
          </p:blipFill>
          <p:spPr>
            <a:xfrm>
              <a:off x="114443" y="3861048"/>
              <a:ext cx="2657357" cy="22088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0" y="5623477"/>
              <a:ext cx="2916324" cy="355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CFFCC"/>
                  </a:solidFill>
                </a:rPr>
                <a:t>Ερύθημα</a:t>
              </a:r>
              <a:endParaRPr lang="en-US" sz="1100" b="1" dirty="0">
                <a:solidFill>
                  <a:srgbClr val="CCFFCC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04048" y="980728"/>
            <a:ext cx="1800200" cy="1656184"/>
            <a:chOff x="2843808" y="4005064"/>
            <a:chExt cx="2916324" cy="2251995"/>
          </a:xfrm>
        </p:grpSpPr>
        <p:pic>
          <p:nvPicPr>
            <p:cNvPr id="24" name="Picture 23" descr="Ocularrosacea.jpe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83" r="4820"/>
            <a:stretch/>
          </p:blipFill>
          <p:spPr>
            <a:xfrm>
              <a:off x="2987824" y="4005064"/>
              <a:ext cx="2664296" cy="22203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2843808" y="5671161"/>
              <a:ext cx="2916324" cy="5858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rgbClr val="CCFFCC"/>
                  </a:solidFill>
                </a:rPr>
                <a:t>Τηλεαγγειεκτασίες βλεφάρου</a:t>
              </a:r>
              <a:endParaRPr lang="en-US" sz="1100" b="1" dirty="0">
                <a:solidFill>
                  <a:srgbClr val="CCFF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45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251520" y="2996952"/>
            <a:ext cx="8892480" cy="1944216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/>
              <a:t>Η ταξινόμηση κατά </a:t>
            </a:r>
            <a:r>
              <a:rPr lang="en-US" sz="1800" dirty="0"/>
              <a:t>Hurley </a:t>
            </a:r>
            <a:r>
              <a:rPr lang="el-GR" sz="1800" dirty="0"/>
              <a:t>σε 3 στάδια είναι κλινική ταξινόμηση της</a:t>
            </a:r>
            <a:r>
              <a:rPr lang="en-US" sz="18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Ακμής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Ροδόχρου νόσου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Ιδρωταδενίτιδας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Θυλακίτιδας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/>
              <a:t>Ατοπικής δερματίτιδας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/>
          </a:p>
        </p:txBody>
      </p:sp>
      <p:grpSp>
        <p:nvGrpSpPr>
          <p:cNvPr id="4096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-2738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l-GR" sz="3200" dirty="0">
                <a:latin typeface="Calibri" charset="0"/>
              </a:rPr>
              <a:t>Ερωτήσεις πολλαπλής επιλογής</a:t>
            </a:r>
            <a:endParaRPr lang="en-US" sz="3200" dirty="0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05384" y="970162"/>
            <a:ext cx="6873607" cy="1522734"/>
            <a:chOff x="1205384" y="764704"/>
            <a:chExt cx="6873607" cy="1522734"/>
          </a:xfrm>
        </p:grpSpPr>
        <p:pic>
          <p:nvPicPr>
            <p:cNvPr id="10" name="Picture 9" descr="ΛΑΣΠΙΤΗ ΒΑΡΒΑΡΑ stage 1.jp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961" t="24437" r="18047" b="14959"/>
            <a:stretch/>
          </p:blipFill>
          <p:spPr>
            <a:xfrm>
              <a:off x="1205384" y="764704"/>
              <a:ext cx="1474924" cy="15048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 descr="IMG_0538 stage 2 final.jp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044" t="14920" r="10594" b="10579"/>
            <a:stretch/>
          </p:blipFill>
          <p:spPr>
            <a:xfrm>
              <a:off x="3914838" y="782614"/>
              <a:ext cx="1481040" cy="15048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2" name="Picture 11" descr="IMG_4317 stage 3 final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8" t="11318" r="23191" b="19269"/>
            <a:stretch/>
          </p:blipFill>
          <p:spPr>
            <a:xfrm>
              <a:off x="6602780" y="782614"/>
              <a:ext cx="1476211" cy="150482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1403648" y="1979879"/>
              <a:ext cx="1196955" cy="28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Hurley I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39952" y="1998824"/>
              <a:ext cx="1196955" cy="28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Hurley II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732240" y="1998824"/>
              <a:ext cx="1196955" cy="286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00"/>
                  </a:solidFill>
                </a:rPr>
                <a:t>Hurley III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147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04_SYGGROS_LOGO-300x18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478770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3861048"/>
            <a:ext cx="7560840" cy="194421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l-GR" sz="1800" i="1" dirty="0"/>
              <a:t>Οὐκ ἔνι ἰατρικήν εἰδέναι, ὅστις μή οἶδεν ὅ τι ἐστίν ἄνθρωπος.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sz="1800" i="1" dirty="0"/>
              <a:t>Είναι αδύνατον να ξέρει την ιατρική, αυτός που δεν ξέρει τι είναι ο άνθρωπος.</a:t>
            </a: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Font typeface="Arial" charset="0"/>
              <a:buNone/>
            </a:pPr>
            <a:r>
              <a:rPr lang="el-GR" sz="1800" i="1" dirty="0"/>
              <a:t>													</a:t>
            </a:r>
            <a:r>
              <a:rPr lang="el-GR" sz="1800" dirty="0"/>
              <a:t>Ιπποκράτης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684584" y="5525852"/>
            <a:ext cx="8800488" cy="71146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l-GR" sz="2800" dirty="0">
                <a:solidFill>
                  <a:srgbClr val="953735"/>
                </a:solidFill>
              </a:rPr>
              <a:t>Ευχαριστώ πολύ!</a:t>
            </a:r>
            <a:endParaRPr lang="en-US" sz="2800" dirty="0">
              <a:solidFill>
                <a:srgbClr val="953735"/>
              </a:solidFill>
            </a:endParaRPr>
          </a:p>
          <a:p>
            <a:pPr marL="0" indent="0" algn="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endParaRPr lang="el-GR" sz="2800" dirty="0">
              <a:solidFill>
                <a:srgbClr val="953735"/>
              </a:solidFill>
            </a:endParaRPr>
          </a:p>
        </p:txBody>
      </p:sp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26821961-9649-460B-A4E2-0ABEC7B82F09}"/>
              </a:ext>
            </a:extLst>
          </p:cNvPr>
          <p:cNvSpPr/>
          <p:nvPr/>
        </p:nvSpPr>
        <p:spPr>
          <a:xfrm>
            <a:off x="0" y="6260144"/>
            <a:ext cx="5040560" cy="360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</a:pPr>
            <a:r>
              <a:rPr lang="en-US" sz="1600" dirty="0">
                <a:solidFill>
                  <a:srgbClr val="953735"/>
                </a:solidFill>
              </a:rPr>
              <a:t>a.i.liakou@gmail.com</a:t>
            </a:r>
            <a:endParaRPr lang="el-GR" sz="1600" dirty="0">
              <a:solidFill>
                <a:srgbClr val="9537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88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ΑΙΤΙΟΠΑΘΟΓΕΝΕΙΑ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413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80920" cy="4525962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κοινή ακμή είναι μια φλεγμονώδης διαταραχή της τριχοσμηγματογόνου μονάδας.</a:t>
            </a:r>
          </a:p>
          <a:p>
            <a:pPr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800" dirty="0">
                <a:latin typeface="Calibri" charset="0"/>
              </a:rPr>
              <a:t>Η τριχοσμηγματογόνος μονάδα αποτελείται από τον τριχικό θύλακο και τον σμηγματογόνο αδένα.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51720" y="2780928"/>
            <a:ext cx="4133262" cy="3456384"/>
            <a:chOff x="2051720" y="2780928"/>
            <a:chExt cx="4133262" cy="3456384"/>
          </a:xfrm>
        </p:grpSpPr>
        <p:grpSp>
          <p:nvGrpSpPr>
            <p:cNvPr id="3" name="Group 2"/>
            <p:cNvGrpSpPr/>
            <p:nvPr/>
          </p:nvGrpSpPr>
          <p:grpSpPr>
            <a:xfrm>
              <a:off x="2051720" y="2780928"/>
              <a:ext cx="4133262" cy="3456384"/>
              <a:chOff x="2051720" y="2780928"/>
              <a:chExt cx="4133262" cy="3456384"/>
            </a:xfrm>
          </p:grpSpPr>
          <p:pic>
            <p:nvPicPr>
              <p:cNvPr id="10" name="Picture 9" descr="Unknown2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5776" y="2780928"/>
                <a:ext cx="3629206" cy="3456384"/>
              </a:xfrm>
              <a:prstGeom prst="rect">
                <a:avLst/>
              </a:prstGeom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2771800" y="2996952"/>
                <a:ext cx="1080120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Τρίχα</a:t>
                </a:r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483768" y="3501008"/>
                <a:ext cx="1224136" cy="523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Επιδερμίδα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411760" y="4077072"/>
                <a:ext cx="1224136" cy="523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Σμήγμα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1720" y="4633972"/>
                <a:ext cx="1584176" cy="73866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Σμηγματογόνος αδένας</a:t>
                </a:r>
              </a:p>
              <a:p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483768" y="5281463"/>
                <a:ext cx="1080120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Θύλακος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843808" y="5589240"/>
                <a:ext cx="792088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Ρίζα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915816" y="5877272"/>
                <a:ext cx="792088" cy="30777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>
                    <a:solidFill>
                      <a:schemeClr val="tx1"/>
                    </a:solidFill>
                  </a:rPr>
                  <a:t>Θηλή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5364088" y="4581128"/>
              <a:ext cx="576064" cy="70788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l-GR" sz="800" dirty="0">
                  <a:solidFill>
                    <a:schemeClr val="tx1"/>
                  </a:solidFill>
                </a:rPr>
                <a:t>Ανελκτή-</a:t>
              </a:r>
            </a:p>
            <a:p>
              <a:r>
                <a:rPr lang="el-GR" sz="800" dirty="0">
                  <a:solidFill>
                    <a:schemeClr val="tx1"/>
                  </a:solidFill>
                </a:rPr>
                <a:t>ρας μυς της τριχός      </a:t>
              </a:r>
            </a:p>
            <a:p>
              <a:endParaRPr lang="el-GR" sz="8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5091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115616" y="2780928"/>
            <a:ext cx="3888432" cy="3876820"/>
            <a:chOff x="1115616" y="2780928"/>
            <a:chExt cx="3888432" cy="3876820"/>
          </a:xfrm>
        </p:grpSpPr>
        <p:grpSp>
          <p:nvGrpSpPr>
            <p:cNvPr id="10" name="Group 9"/>
            <p:cNvGrpSpPr/>
            <p:nvPr/>
          </p:nvGrpSpPr>
          <p:grpSpPr>
            <a:xfrm>
              <a:off x="1115616" y="2780928"/>
              <a:ext cx="3888432" cy="3876820"/>
              <a:chOff x="1115616" y="2780928"/>
              <a:chExt cx="3888432" cy="3876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15616" y="2780928"/>
                <a:ext cx="3888432" cy="3876820"/>
                <a:chOff x="1115616" y="2780928"/>
                <a:chExt cx="3888432" cy="3876820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1115616" y="2780928"/>
                  <a:ext cx="3672408" cy="3876820"/>
                  <a:chOff x="1115616" y="2780928"/>
                  <a:chExt cx="3672408" cy="387682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115616" y="2780928"/>
                    <a:ext cx="3528392" cy="3876820"/>
                  </a:xfrm>
                  <a:prstGeom prst="rect">
                    <a:avLst/>
                  </a:prstGeom>
                </p:spPr>
              </p:pic>
              <p:sp>
                <p:nvSpPr>
                  <p:cNvPr id="3" name="TextBox 2"/>
                  <p:cNvSpPr txBox="1"/>
                  <p:nvPr/>
                </p:nvSpPr>
                <p:spPr>
                  <a:xfrm>
                    <a:off x="3995936" y="5949280"/>
                    <a:ext cx="792088" cy="584776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" name="TextBox 10"/>
                <p:cNvSpPr txBox="1"/>
                <p:nvPr/>
              </p:nvSpPr>
              <p:spPr>
                <a:xfrm>
                  <a:off x="1763688" y="3356992"/>
                  <a:ext cx="1224136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Τριχικός θύλακος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31640" y="3861048"/>
                  <a:ext cx="936104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Επιδερμίδα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1331640" y="4293096"/>
                  <a:ext cx="936104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Δερμίδα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1331640" y="4653136"/>
                  <a:ext cx="936104" cy="55399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Υποδόριο λίπος</a:t>
                  </a:r>
                </a:p>
                <a:p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3491880" y="3470811"/>
                  <a:ext cx="1512168" cy="24622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000" dirty="0">
                      <a:solidFill>
                        <a:schemeClr val="tx1"/>
                      </a:solidFill>
                    </a:rPr>
                    <a:t>Στέλεχος της τρίχας</a:t>
                  </a:r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779912" y="4797152"/>
                  <a:ext cx="936104" cy="70788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l"/>
                  <a:r>
                    <a:rPr lang="el-GR" sz="1000" dirty="0">
                      <a:solidFill>
                        <a:schemeClr val="tx1"/>
                      </a:solidFill>
                    </a:rPr>
                    <a:t>Ρίζα</a:t>
                  </a:r>
                </a:p>
                <a:p>
                  <a:pPr algn="l"/>
                  <a:r>
                    <a:rPr lang="el-GR" sz="1000" dirty="0">
                      <a:solidFill>
                        <a:schemeClr val="tx1"/>
                      </a:solidFill>
                    </a:rPr>
                    <a:t>(θηλή της τρίχας)</a:t>
                  </a:r>
                </a:p>
                <a:p>
                  <a:pPr algn="l"/>
                  <a:endParaRPr lang="en-US" sz="10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>
                <a:off x="2123728" y="2924944"/>
                <a:ext cx="1512168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/>
                  <a:t>Στέλεχος της τρίχας</a:t>
                </a:r>
                <a:endParaRPr lang="en-US" sz="1000" dirty="0"/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2555776" y="6093296"/>
              <a:ext cx="122413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dirty="0">
                  <a:solidFill>
                    <a:schemeClr val="tx1"/>
                  </a:solidFill>
                </a:rPr>
                <a:t>Αγγεία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13184" y="980728"/>
            <a:ext cx="8435280" cy="452596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Η πρωταρχική βλάβη είναι ο μικροφαγέσωρας, που είναι ένα μικρό, υπερκερατωσικό βύσμα.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Αποτελείται από κερατινοκύτταρα στο κατώτερο τμήμα του τριχοθυλακίου.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Αποτελεί τον πρόδρομο για την κλινική εκδήλωση των αλλοιώσεων της ακμής.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l-GR" sz="1600" dirty="0">
                <a:latin typeface="Calibri" charset="0"/>
              </a:rPr>
              <a:t>Οι κλινικές βλάβες της ακμής περιλαμβάνουν κλειστούς φαγέσωρες («λευκά στίγματα»), ανοικτούς φαγέσωρες ("μαύρα στίγματα»), φλεγμονώδεις βλατίδες, φλύκταινες και οζίδια. </a:t>
            </a:r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91680" y="5805264"/>
            <a:ext cx="1846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4788024" y="2996952"/>
            <a:ext cx="3888432" cy="3065839"/>
            <a:chOff x="4788024" y="2996952"/>
            <a:chExt cx="3888432" cy="3065839"/>
          </a:xfrm>
        </p:grpSpPr>
        <p:grpSp>
          <p:nvGrpSpPr>
            <p:cNvPr id="20" name="Group 19"/>
            <p:cNvGrpSpPr/>
            <p:nvPr/>
          </p:nvGrpSpPr>
          <p:grpSpPr>
            <a:xfrm>
              <a:off x="4788024" y="2996952"/>
              <a:ext cx="3888432" cy="3065839"/>
              <a:chOff x="4788024" y="2996952"/>
              <a:chExt cx="3888432" cy="3065839"/>
            </a:xfrm>
          </p:grpSpPr>
          <p:pic>
            <p:nvPicPr>
              <p:cNvPr id="8" name="Picture 7" descr="Pathogenesisacnevulgaris.jpeg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3390" b="69164"/>
              <a:stretch/>
            </p:blipFill>
            <p:spPr>
              <a:xfrm>
                <a:off x="4788024" y="2996952"/>
                <a:ext cx="3662672" cy="3065839"/>
              </a:xfrm>
              <a:prstGeom prst="rect">
                <a:avLst/>
              </a:prstGeom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7524328" y="3573016"/>
                <a:ext cx="936104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Επιδερμίδα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436096" y="4262899"/>
                <a:ext cx="720080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Κερατίνη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7596336" y="5013176"/>
                <a:ext cx="1080120" cy="40011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Σμηγματογόνος αδένας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7596336" y="5405154"/>
                <a:ext cx="1080120" cy="24622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Χνοώδης τρίχα</a:t>
                </a:r>
                <a:endParaRPr lang="en-US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20272" y="3933056"/>
                <a:ext cx="1368152" cy="8617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000" dirty="0">
                    <a:solidFill>
                      <a:schemeClr val="tx1"/>
                    </a:solidFill>
                  </a:rPr>
                  <a:t>Υπερκεράτωση και βακτήρια </a:t>
                </a:r>
                <a:r>
                  <a:rPr lang="en-US" sz="1000" dirty="0">
                    <a:solidFill>
                      <a:schemeClr val="tx1"/>
                    </a:solidFill>
                  </a:rPr>
                  <a:t>(</a:t>
                </a:r>
                <a:r>
                  <a:rPr lang="en-US" sz="1000" dirty="0" err="1">
                    <a:solidFill>
                      <a:schemeClr val="tx1"/>
                    </a:solidFill>
                  </a:rPr>
                  <a:t>C.acnes</a:t>
                </a:r>
                <a:r>
                  <a:rPr lang="en-US" sz="1000" dirty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  <a:p>
                <a:endParaRPr lang="en-US" sz="10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5724128" y="3068960"/>
              <a:ext cx="1728192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100" b="1" dirty="0">
                  <a:solidFill>
                    <a:schemeClr val="tx1"/>
                  </a:solidFill>
                </a:rPr>
                <a:t>Μικροφαγέσωρας</a:t>
              </a:r>
              <a:endParaRPr lang="en-US" sz="11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5604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el-GR" sz="3200" dirty="0">
                <a:solidFill>
                  <a:srgbClr val="17375E"/>
                </a:solidFill>
                <a:latin typeface="Calibri" charset="0"/>
              </a:rPr>
              <a:t>Αιτιοπαθογένεια</a:t>
            </a:r>
            <a:endParaRPr lang="en-US" sz="3200" dirty="0">
              <a:solidFill>
                <a:srgbClr val="17375E"/>
              </a:solidFill>
              <a:latin typeface="Calibri" charset="0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l-GR" sz="1800" dirty="0">
                <a:latin typeface="Calibri" charset="0"/>
              </a:rPr>
              <a:t>Η ανάπτυξη και εξέλιξη του μικροφαγέσωρα στις υπόλοιπες βλάβες της ακμής περιλαμβάνει την αλληλεπίδραση τεσσάρων παραγόντων: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Υπερκεράτωση του τριχικού θυλάκου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Υπερπαραγωγή σμήγματος από τους σμηγματογόνους αδένες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Το Cutibacterium acnes (C. acnes, πρώην Propionibacterium acnes, αναερόβιο βακτήριο που αποτελεί φυσιολογικό συστατικό της χλωρίδας του δέρματος)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l-GR" sz="1800" dirty="0">
                <a:latin typeface="Calibri" charset="0"/>
              </a:rPr>
              <a:t>Φλεγμονή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endParaRPr lang="el-GR" sz="1800" dirty="0">
              <a:latin typeface="Calibri" charset="0"/>
            </a:endParaRPr>
          </a:p>
        </p:txBody>
      </p:sp>
      <p:grpSp>
        <p:nvGrpSpPr>
          <p:cNvPr id="21507" name="Group 4"/>
          <p:cNvGrpSpPr>
            <a:grpSpLocks/>
          </p:cNvGrpSpPr>
          <p:nvPr/>
        </p:nvGrpSpPr>
        <p:grpSpPr bwMode="auto">
          <a:xfrm>
            <a:off x="282575" y="6369050"/>
            <a:ext cx="8228013" cy="325438"/>
            <a:chOff x="0" y="6368458"/>
            <a:chExt cx="8228432" cy="326645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84159" y="6368458"/>
              <a:ext cx="8044273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0" y="6417854"/>
              <a:ext cx="8172866" cy="2772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l-GR" sz="1200" dirty="0">
                  <a:solidFill>
                    <a:schemeClr val="accent1">
                      <a:lumMod val="75000"/>
                    </a:schemeClr>
                  </a:solidFill>
                </a:rPr>
                <a:t>Α’ Πανεπιστημιακή Κλινική Αφροδισίων και Δερματικών Νόσων, Νοσοκομείο «Ανδρέας Συγγρός», 2023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818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7525</TotalTime>
  <Words>3736</Words>
  <Application>Microsoft Office PowerPoint</Application>
  <PresentationFormat>Προβολή στην οθόνη (4:3)</PresentationFormat>
  <Paragraphs>516</Paragraphs>
  <Slides>52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6" baseType="lpstr">
      <vt:lpstr>ＭＳ Ｐゴシック</vt:lpstr>
      <vt:lpstr>Arial</vt:lpstr>
      <vt:lpstr>Calibri</vt:lpstr>
      <vt:lpstr>Office Theme</vt:lpstr>
      <vt:lpstr>ΚΟΙΝΗ ΑΚΜΗ ΡΟΔΟΧΡΟΥΣ ΝΟΣΟΣ ΔΙΑΠΥΗΤΙΚΗ ΙΔΡΩΤΑΔΕΝΙΤΙΔΑ  </vt:lpstr>
      <vt:lpstr>ΚΟΙΝΗ ΑΚΜΗ (ACNE VULGARIS)</vt:lpstr>
      <vt:lpstr> ΕΠΙΔΗΜΙΟΛΟΓΙΑ</vt:lpstr>
      <vt:lpstr>Επιδημιολογία</vt:lpstr>
      <vt:lpstr>Επιδημιολογία</vt:lpstr>
      <vt:lpstr> ΑΙΤΙΟΠΑΘΟΓΕΝΕΙΑ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Αιτιοπαθογένεια</vt:lpstr>
      <vt:lpstr> ΚΛΙΝΙΚΗ ΕΙΚΟΝΑ</vt:lpstr>
      <vt:lpstr>Κλινική εικόνα</vt:lpstr>
      <vt:lpstr>Κλινική εικόνα</vt:lpstr>
      <vt:lpstr>Κλινική εικόνα</vt:lpstr>
      <vt:lpstr>Κλινικές παραλλαγές</vt:lpstr>
      <vt:lpstr>Κλινικές παραλλαγές</vt:lpstr>
      <vt:lpstr>ΔΙΑΦΟΡΙΚΗ ΔΙΑΓΝΩΣΗ</vt:lpstr>
      <vt:lpstr>Διαφορική διάγνωση</vt:lpstr>
      <vt:lpstr> ΘΕΡΑΠΕΙΑ</vt:lpstr>
      <vt:lpstr>Ήπια ακμή</vt:lpstr>
      <vt:lpstr>Μέτρια ακμή</vt:lpstr>
      <vt:lpstr>Σοβαρή ακμή</vt:lpstr>
      <vt:lpstr>Ισοτρετινοϊνη</vt:lpstr>
      <vt:lpstr>ΡΟΔΟΧΡΟΥΣ ΝΟΣΟΣ (ROSACEA)</vt:lpstr>
      <vt:lpstr>Επιδημιολογία</vt:lpstr>
      <vt:lpstr>Επιδημιολογία</vt:lpstr>
      <vt:lpstr>Κλινική εικόνα</vt:lpstr>
      <vt:lpstr>Κλινική εικόνα</vt:lpstr>
      <vt:lpstr>Κλινική εικόνα</vt:lpstr>
      <vt:lpstr>Θεραπεία</vt:lpstr>
      <vt:lpstr>Θεραπεία</vt:lpstr>
      <vt:lpstr>ΔΙΑΠΥΗΤΙΚΗ ΙΔΡΩΤΑΔΕΝΙΤΙΔΑ (HIDRADENITIS SUPPURATIVA)</vt:lpstr>
      <vt:lpstr>Επιδημιολογία</vt:lpstr>
      <vt:lpstr>Κλινική εικόνα</vt:lpstr>
      <vt:lpstr>Κλινική εικόνα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ΑΚΜΗ</dc:title>
  <dc:creator>Gal</dc:creator>
  <cp:lastModifiedBy>amfitheatro syggros</cp:lastModifiedBy>
  <cp:revision>394</cp:revision>
  <dcterms:created xsi:type="dcterms:W3CDTF">2012-04-28T18:41:08Z</dcterms:created>
  <dcterms:modified xsi:type="dcterms:W3CDTF">2023-12-14T07:24:09Z</dcterms:modified>
</cp:coreProperties>
</file>